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aleway"/>
      <p:regular r:id="rId20"/>
      <p:bold r:id="rId21"/>
      <p:italic r:id="rId22"/>
      <p:boldItalic r:id="rId23"/>
    </p:embeddedFont>
    <p:embeddedFont>
      <p:font typeface="Roboto"/>
      <p:regular r:id="rId24"/>
      <p:bold r:id="rId25"/>
      <p:italic r:id="rId26"/>
      <p:boldItalic r:id="rId27"/>
    </p:embeddedFont>
    <p:embeddedFont>
      <p:font typeface="Nunito"/>
      <p:regular r:id="rId28"/>
      <p:bold r:id="rId29"/>
      <p:italic r:id="rId30"/>
      <p:boldItalic r:id="rId31"/>
    </p:embeddedFont>
    <p:embeddedFont>
      <p:font typeface="Lato"/>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38D1632-6CB3-4E16-BCB2-940A80A5AB34}">
  <a:tblStyle styleId="{838D1632-6CB3-4E16-BCB2-940A80A5AB3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Roboto-regular.fntdata"/><Relationship Id="rId23"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Nunito-regular.fntdata"/><Relationship Id="rId27"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uni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5.xml"/><Relationship Id="rId33" Type="http://schemas.openxmlformats.org/officeDocument/2006/relationships/font" Target="fonts/Lato-bold.fntdata"/><Relationship Id="rId10" Type="http://schemas.openxmlformats.org/officeDocument/2006/relationships/slide" Target="slides/slide4.xml"/><Relationship Id="rId32" Type="http://schemas.openxmlformats.org/officeDocument/2006/relationships/font" Target="fonts/Lato-regular.fntdata"/><Relationship Id="rId13" Type="http://schemas.openxmlformats.org/officeDocument/2006/relationships/slide" Target="slides/slide7.xml"/><Relationship Id="rId35" Type="http://schemas.openxmlformats.org/officeDocument/2006/relationships/font" Target="fonts/Lato-boldItalic.fntdata"/><Relationship Id="rId12" Type="http://schemas.openxmlformats.org/officeDocument/2006/relationships/slide" Target="slides/slide6.xml"/><Relationship Id="rId34" Type="http://schemas.openxmlformats.org/officeDocument/2006/relationships/font" Target="fonts/Lato-italic.fntdata"/><Relationship Id="rId15" Type="http://schemas.openxmlformats.org/officeDocument/2006/relationships/slide" Target="slides/slide9.xml"/><Relationship Id="rId37" Type="http://schemas.openxmlformats.org/officeDocument/2006/relationships/font" Target="fonts/OpenSans-bold.fntdata"/><Relationship Id="rId14" Type="http://schemas.openxmlformats.org/officeDocument/2006/relationships/slide" Target="slides/slide8.xml"/><Relationship Id="rId36" Type="http://schemas.openxmlformats.org/officeDocument/2006/relationships/font" Target="fonts/OpenSans-regular.fntdata"/><Relationship Id="rId17" Type="http://schemas.openxmlformats.org/officeDocument/2006/relationships/slide" Target="slides/slide11.xml"/><Relationship Id="rId39" Type="http://schemas.openxmlformats.org/officeDocument/2006/relationships/font" Target="fonts/OpenSans-boldItalic.fntdata"/><Relationship Id="rId16" Type="http://schemas.openxmlformats.org/officeDocument/2006/relationships/slide" Target="slides/slide10.xml"/><Relationship Id="rId38" Type="http://schemas.openxmlformats.org/officeDocument/2006/relationships/font" Target="fonts/Open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ifescied.org/doi/10.1187/cbe.19-12-0270#B2" TargetMode="External"/><Relationship Id="rId3" Type="http://schemas.openxmlformats.org/officeDocument/2006/relationships/hyperlink" Target="https://www.lifescied.org/doi/10.1187/cbe.19-12-0270#B18" TargetMode="External"/><Relationship Id="rId4" Type="http://schemas.openxmlformats.org/officeDocument/2006/relationships/hyperlink" Target="https://www.lifescied.org/doi/10.1187/cbe.19-12-0270#B18" TargetMode="External"/><Relationship Id="rId5" Type="http://schemas.openxmlformats.org/officeDocument/2006/relationships/hyperlink" Target="https://www.lifescied.org/doi/10.1187/cbe.19-12-0270#B18" TargetMode="External"/><Relationship Id="rId6" Type="http://schemas.openxmlformats.org/officeDocument/2006/relationships/hyperlink" Target="https://www.lifescied.org/doi/10.1187/cbe.19-12-0270#B1" TargetMode="External"/><Relationship Id="rId7" Type="http://schemas.openxmlformats.org/officeDocument/2006/relationships/hyperlink" Target="https://www.lifescied.org/doi/10.1187/cbe.19-12-0270#B1" TargetMode="External"/><Relationship Id="rId8" Type="http://schemas.openxmlformats.org/officeDocument/2006/relationships/hyperlink" Target="https://www.lifescied.org/doi/10.1187/cbe.19-12-0270#B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f679c1e35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f679c1e35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a1fecd788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a1fecd788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ab0d6edb1d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ab0d6edb1d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b0d6edb1d_1_26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ab0d6edb1d_1_2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1fecd788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1fecd788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a1fecd788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a1fecd788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9f679c1e35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9f679c1e35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solidFill>
                  <a:schemeClr val="dk1"/>
                </a:solidFill>
              </a:rPr>
              <a:t>Continue to enhance and align industry- </a:t>
            </a:r>
            <a:r>
              <a:rPr lang="en" sz="1200">
                <a:solidFill>
                  <a:srgbClr val="202124"/>
                </a:solidFill>
                <a:highlight>
                  <a:srgbClr val="FFFFFF"/>
                </a:highlight>
                <a:latin typeface="Roboto"/>
                <a:ea typeface="Roboto"/>
                <a:cs typeface="Roboto"/>
                <a:sym typeface="Roboto"/>
              </a:rPr>
              <a:t>practice of teaching specific </a:t>
            </a:r>
            <a:r>
              <a:rPr b="1" lang="en" sz="1200">
                <a:solidFill>
                  <a:srgbClr val="202124"/>
                </a:solidFill>
                <a:highlight>
                  <a:srgbClr val="FFFFFF"/>
                </a:highlight>
                <a:latin typeface="Roboto"/>
                <a:ea typeface="Roboto"/>
                <a:cs typeface="Roboto"/>
                <a:sym typeface="Roboto"/>
              </a:rPr>
              <a:t>career</a:t>
            </a:r>
            <a:r>
              <a:rPr lang="en" sz="1200">
                <a:solidFill>
                  <a:srgbClr val="202124"/>
                </a:solidFill>
                <a:highlight>
                  <a:srgbClr val="FFFFFF"/>
                </a:highlight>
                <a:latin typeface="Roboto"/>
                <a:ea typeface="Roboto"/>
                <a:cs typeface="Roboto"/>
                <a:sym typeface="Roboto"/>
              </a:rPr>
              <a:t> skills.</a:t>
            </a:r>
            <a:endParaRPr sz="1200">
              <a:solidFill>
                <a:srgbClr val="202124"/>
              </a:solidFill>
              <a:highlight>
                <a:srgbClr val="FFFFFF"/>
              </a:highlight>
              <a:latin typeface="Roboto"/>
              <a:ea typeface="Roboto"/>
              <a:cs typeface="Roboto"/>
              <a:sym typeface="Roboto"/>
            </a:endParaRPr>
          </a:p>
          <a:p>
            <a:pPr indent="-304800" lvl="0" marL="457200" rtl="0" algn="l">
              <a:spcBef>
                <a:spcPts val="0"/>
              </a:spcBef>
              <a:spcAft>
                <a:spcPts val="0"/>
              </a:spcAft>
              <a:buClr>
                <a:schemeClr val="dk1"/>
              </a:buClr>
              <a:buSzPts val="1200"/>
              <a:buFont typeface="Open Sans"/>
              <a:buChar char="●"/>
            </a:pPr>
            <a:r>
              <a:rPr lang="en" sz="1200">
                <a:solidFill>
                  <a:schemeClr val="dk1"/>
                </a:solidFill>
                <a:highlight>
                  <a:srgbClr val="FFFFFF"/>
                </a:highlight>
                <a:latin typeface="Open Sans"/>
                <a:ea typeface="Open Sans"/>
                <a:cs typeface="Open Sans"/>
                <a:sym typeface="Open Sans"/>
              </a:rPr>
              <a:t>Indiv. Will go through four stages of learning and four seperate learning cycle</a:t>
            </a:r>
            <a:endParaRPr sz="1200">
              <a:solidFill>
                <a:schemeClr val="dk1"/>
              </a:solidFill>
              <a:highlight>
                <a:srgbClr val="FFFFFF"/>
              </a:highlight>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highlight>
                  <a:srgbClr val="FFFFFF"/>
                </a:highlight>
                <a:latin typeface="Open Sans"/>
                <a:ea typeface="Open Sans"/>
                <a:cs typeface="Open Sans"/>
                <a:sym typeface="Open Sans"/>
              </a:rPr>
              <a:t>The motivation for incorporating experiential learning into career development opportunities is grounded in the well-established concept of self-efficacy. </a:t>
            </a:r>
            <a:endParaRPr sz="1200">
              <a:solidFill>
                <a:schemeClr val="dk1"/>
              </a:solidFill>
              <a:highlight>
                <a:srgbClr val="FFFFFF"/>
              </a:highlight>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highlight>
                  <a:srgbClr val="FFFFFF"/>
                </a:highlight>
                <a:latin typeface="Open Sans"/>
                <a:ea typeface="Open Sans"/>
                <a:cs typeface="Open Sans"/>
                <a:sym typeface="Open Sans"/>
              </a:rPr>
              <a:t>Albert </a:t>
            </a:r>
            <a:r>
              <a:rPr lang="en" sz="1200" u="sng">
                <a:solidFill>
                  <a:schemeClr val="dk1"/>
                </a:solidFill>
                <a:highlight>
                  <a:srgbClr val="FFFFFF"/>
                </a:highlight>
                <a:latin typeface="Open Sans"/>
                <a:ea typeface="Open Sans"/>
                <a:cs typeface="Open Sans"/>
                <a:sym typeface="Open Sans"/>
                <a:hlinkClick r:id="rId2">
                  <a:extLst>
                    <a:ext uri="{A12FA001-AC4F-418D-AE19-62706E023703}">
                      <ahyp:hlinkClr val="tx"/>
                    </a:ext>
                  </a:extLst>
                </a:hlinkClick>
              </a:rPr>
              <a:t>Bandura (1994)</a:t>
            </a:r>
            <a:r>
              <a:rPr lang="en" sz="1200">
                <a:solidFill>
                  <a:schemeClr val="dk1"/>
                </a:solidFill>
                <a:highlight>
                  <a:srgbClr val="FFFFFF"/>
                </a:highlight>
                <a:latin typeface="Open Sans"/>
                <a:ea typeface="Open Sans"/>
                <a:cs typeface="Open Sans"/>
                <a:sym typeface="Open Sans"/>
              </a:rPr>
              <a:t> described how practicing and experiencing a specific task will lead to increased confidence in a person's ability to perform this task, and this positive belief in oneself feeds back into better performance of the task at hand. </a:t>
            </a:r>
            <a:endParaRPr sz="1200">
              <a:solidFill>
                <a:schemeClr val="dk1"/>
              </a:solidFill>
              <a:highlight>
                <a:srgbClr val="FFFFFF"/>
              </a:highlight>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highlight>
                  <a:srgbClr val="FFFFFF"/>
                </a:highlight>
                <a:latin typeface="Open Sans"/>
                <a:ea typeface="Open Sans"/>
                <a:cs typeface="Open Sans"/>
                <a:sym typeface="Open Sans"/>
              </a:rPr>
              <a:t>Self-efficacy is experience-based and serves as a foundation for successful performance (</a:t>
            </a:r>
            <a:r>
              <a:rPr lang="en" sz="1200" u="sng">
                <a:solidFill>
                  <a:schemeClr val="dk1"/>
                </a:solidFill>
                <a:highlight>
                  <a:srgbClr val="FFFFFF"/>
                </a:highlight>
                <a:latin typeface="Open Sans"/>
                <a:ea typeface="Open Sans"/>
                <a:cs typeface="Open Sans"/>
                <a:sym typeface="Open Sans"/>
                <a:hlinkClick r:id="rId3">
                  <a:extLst>
                    <a:ext uri="{A12FA001-AC4F-418D-AE19-62706E023703}">
                      <ahyp:hlinkClr val="tx"/>
                    </a:ext>
                  </a:extLst>
                </a:hlinkClick>
              </a:rPr>
              <a:t>Lent </a:t>
            </a:r>
            <a:r>
              <a:rPr i="1" lang="en" sz="1200" u="sng">
                <a:solidFill>
                  <a:schemeClr val="dk1"/>
                </a:solidFill>
                <a:highlight>
                  <a:srgbClr val="FFFFFF"/>
                </a:highlight>
                <a:latin typeface="Open Sans"/>
                <a:ea typeface="Open Sans"/>
                <a:cs typeface="Open Sans"/>
                <a:sym typeface="Open Sans"/>
                <a:hlinkClick r:id="rId4">
                  <a:extLst>
                    <a:ext uri="{A12FA001-AC4F-418D-AE19-62706E023703}">
                      <ahyp:hlinkClr val="tx"/>
                    </a:ext>
                  </a:extLst>
                </a:hlinkClick>
              </a:rPr>
              <a:t>et al.</a:t>
            </a:r>
            <a:r>
              <a:rPr lang="en" sz="1200" u="sng">
                <a:solidFill>
                  <a:schemeClr val="dk1"/>
                </a:solidFill>
                <a:highlight>
                  <a:srgbClr val="FFFFFF"/>
                </a:highlight>
                <a:latin typeface="Open Sans"/>
                <a:ea typeface="Open Sans"/>
                <a:cs typeface="Open Sans"/>
                <a:sym typeface="Open Sans"/>
                <a:hlinkClick r:id="rId5">
                  <a:extLst>
                    <a:ext uri="{A12FA001-AC4F-418D-AE19-62706E023703}">
                      <ahyp:hlinkClr val="tx"/>
                    </a:ext>
                  </a:extLst>
                </a:hlinkClick>
              </a:rPr>
              <a:t>, 1994</a:t>
            </a:r>
            <a:r>
              <a:rPr lang="en" sz="1200">
                <a:solidFill>
                  <a:schemeClr val="dk1"/>
                </a:solidFill>
                <a:highlight>
                  <a:srgbClr val="FFFFFF"/>
                </a:highlight>
                <a:latin typeface="Open Sans"/>
                <a:ea typeface="Open Sans"/>
                <a:cs typeface="Open Sans"/>
                <a:sym typeface="Open Sans"/>
              </a:rPr>
              <a:t>). Indeed, at the undergraduate level, </a:t>
            </a:r>
            <a:r>
              <a:rPr b="1" lang="en" sz="1200">
                <a:solidFill>
                  <a:schemeClr val="dk1"/>
                </a:solidFill>
                <a:highlight>
                  <a:srgbClr val="FFFFFF"/>
                </a:highlight>
                <a:latin typeface="Open Sans"/>
                <a:ea typeface="Open Sans"/>
                <a:cs typeface="Open Sans"/>
                <a:sym typeface="Open Sans"/>
              </a:rPr>
              <a:t>hands-on research experiences</a:t>
            </a:r>
            <a:r>
              <a:rPr lang="en" sz="1200">
                <a:solidFill>
                  <a:schemeClr val="dk1"/>
                </a:solidFill>
                <a:highlight>
                  <a:srgbClr val="FFFFFF"/>
                </a:highlight>
                <a:latin typeface="Open Sans"/>
                <a:ea typeface="Open Sans"/>
                <a:cs typeface="Open Sans"/>
                <a:sym typeface="Open Sans"/>
              </a:rPr>
              <a:t> have proven effective in building self-efficacy and research skills, two variables that can predict student aspirations for research careers (</a:t>
            </a:r>
            <a:r>
              <a:rPr lang="en" sz="1200" u="sng">
                <a:solidFill>
                  <a:schemeClr val="dk1"/>
                </a:solidFill>
                <a:highlight>
                  <a:srgbClr val="FFFFFF"/>
                </a:highlight>
                <a:latin typeface="Open Sans"/>
                <a:ea typeface="Open Sans"/>
                <a:cs typeface="Open Sans"/>
                <a:sym typeface="Open Sans"/>
                <a:hlinkClick r:id="rId6">
                  <a:extLst>
                    <a:ext uri="{A12FA001-AC4F-418D-AE19-62706E023703}">
                      <ahyp:hlinkClr val="tx"/>
                    </a:ext>
                  </a:extLst>
                </a:hlinkClick>
              </a:rPr>
              <a:t>Adedokun </a:t>
            </a:r>
            <a:r>
              <a:rPr i="1" lang="en" sz="1200" u="sng">
                <a:solidFill>
                  <a:schemeClr val="dk1"/>
                </a:solidFill>
                <a:highlight>
                  <a:srgbClr val="FFFFFF"/>
                </a:highlight>
                <a:latin typeface="Open Sans"/>
                <a:ea typeface="Open Sans"/>
                <a:cs typeface="Open Sans"/>
                <a:sym typeface="Open Sans"/>
                <a:hlinkClick r:id="rId7">
                  <a:extLst>
                    <a:ext uri="{A12FA001-AC4F-418D-AE19-62706E023703}">
                      <ahyp:hlinkClr val="tx"/>
                    </a:ext>
                  </a:extLst>
                </a:hlinkClick>
              </a:rPr>
              <a:t>et al.</a:t>
            </a:r>
            <a:r>
              <a:rPr lang="en" sz="1200" u="sng">
                <a:solidFill>
                  <a:schemeClr val="dk1"/>
                </a:solidFill>
                <a:highlight>
                  <a:srgbClr val="FFFFFF"/>
                </a:highlight>
                <a:latin typeface="Open Sans"/>
                <a:ea typeface="Open Sans"/>
                <a:cs typeface="Open Sans"/>
                <a:sym typeface="Open Sans"/>
                <a:hlinkClick r:id="rId8">
                  <a:extLst>
                    <a:ext uri="{A12FA001-AC4F-418D-AE19-62706E023703}">
                      <ahyp:hlinkClr val="tx"/>
                    </a:ext>
                  </a:extLst>
                </a:hlinkClick>
              </a:rPr>
              <a:t>, 2013</a:t>
            </a:r>
            <a:r>
              <a:rPr lang="en" sz="1200">
                <a:solidFill>
                  <a:schemeClr val="dk1"/>
                </a:solidFill>
                <a:highlight>
                  <a:srgbClr val="FFFFFF"/>
                </a:highlight>
                <a:latin typeface="Open Sans"/>
                <a:ea typeface="Open Sans"/>
                <a:cs typeface="Open Sans"/>
                <a:sym typeface="Open Sans"/>
              </a:rPr>
              <a:t>).</a:t>
            </a:r>
            <a:endParaRPr sz="1200">
              <a:solidFill>
                <a:schemeClr val="dk1"/>
              </a:solidFill>
              <a:highlight>
                <a:srgbClr val="FFFFFF"/>
              </a:highlight>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highlight>
                  <a:srgbClr val="FFFFFF"/>
                </a:highlight>
                <a:latin typeface="Open Sans"/>
                <a:ea typeface="Open Sans"/>
                <a:cs typeface="Open Sans"/>
                <a:sym typeface="Open Sans"/>
              </a:rPr>
              <a:t> Following this logic, </a:t>
            </a:r>
            <a:r>
              <a:rPr b="1" lang="en" sz="1200">
                <a:solidFill>
                  <a:schemeClr val="dk1"/>
                </a:solidFill>
                <a:highlight>
                  <a:srgbClr val="FFFFFF"/>
                </a:highlight>
                <a:latin typeface="Open Sans"/>
                <a:ea typeface="Open Sans"/>
                <a:cs typeface="Open Sans"/>
                <a:sym typeface="Open Sans"/>
              </a:rPr>
              <a:t>opportunities to experiment with careers </a:t>
            </a:r>
            <a:r>
              <a:rPr lang="en" sz="1200">
                <a:solidFill>
                  <a:schemeClr val="dk1"/>
                </a:solidFill>
                <a:highlight>
                  <a:srgbClr val="FFFFFF"/>
                </a:highlight>
                <a:latin typeface="Open Sans"/>
                <a:ea typeface="Open Sans"/>
                <a:cs typeface="Open Sans"/>
                <a:sym typeface="Open Sans"/>
              </a:rPr>
              <a:t>with which they were previously unfamiliar, even on a small scale, can lead to trainees' increased self-efficacy and enhanced confidence in career decision making. </a:t>
            </a:r>
            <a:endParaRPr sz="1200">
              <a:solidFill>
                <a:schemeClr val="dk1"/>
              </a:solidFill>
              <a:highlight>
                <a:srgbClr val="FFFFFF"/>
              </a:highlight>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highlight>
                  <a:srgbClr val="FFFFFF"/>
                </a:highlight>
                <a:latin typeface="Open Sans"/>
                <a:ea typeface="Open Sans"/>
                <a:cs typeface="Open Sans"/>
                <a:sym typeface="Open Sans"/>
              </a:rPr>
              <a:t>This concept further maintains that even rejection of a career path, after the small-scale career experience, is a valuable outcome, as it will </a:t>
            </a:r>
            <a:r>
              <a:rPr b="1" lang="en" sz="1200">
                <a:solidFill>
                  <a:schemeClr val="dk1"/>
                </a:solidFill>
                <a:highlight>
                  <a:srgbClr val="FFFFFF"/>
                </a:highlight>
                <a:latin typeface="Open Sans"/>
                <a:ea typeface="Open Sans"/>
                <a:cs typeface="Open Sans"/>
                <a:sym typeface="Open Sans"/>
              </a:rPr>
              <a:t>prevent a trainee from making an uninformed job commitment</a:t>
            </a:r>
            <a:r>
              <a:rPr lang="en" sz="1200">
                <a:solidFill>
                  <a:schemeClr val="dk1"/>
                </a:solidFill>
                <a:highlight>
                  <a:srgbClr val="FFFFFF"/>
                </a:highlight>
                <a:latin typeface="Open Sans"/>
                <a:ea typeface="Open Sans"/>
                <a:cs typeface="Open Sans"/>
                <a:sym typeface="Open Sans"/>
              </a:rPr>
              <a:t>, which might ultimately lead to disappointment, frustration, disengagement, and underperformance.</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9f679c1e35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9f679c1e35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f679c1e35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f679c1e35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The gradual progression of commitment required of STEM employers could be a very successful strategy of developing partnerships with industry.  Inclusion of alumni at all levels of the career exploration programs will build connections between college and industry and contribute mentorship to current students. This approach is designed to build the capacity of colleges to offer career exploration, which could be particularly effective with URM and first-generation students.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Ultimately, given the College's HSI status, this will produce a more diverse STEM workforce. By collaborating with industry partners, we will demonstrate how this </a:t>
            </a:r>
            <a:r>
              <a:rPr b="1" lang="en" sz="1200">
                <a:solidFill>
                  <a:schemeClr val="dk1"/>
                </a:solidFill>
                <a:latin typeface="Times New Roman"/>
                <a:ea typeface="Times New Roman"/>
                <a:cs typeface="Times New Roman"/>
                <a:sym typeface="Times New Roman"/>
              </a:rPr>
              <a:t>cross-sector alliance can benefit both students and businesses</a:t>
            </a:r>
            <a:r>
              <a:rPr lang="en" sz="1200">
                <a:solidFill>
                  <a:schemeClr val="dk1"/>
                </a:solidFill>
                <a:latin typeface="Times New Roman"/>
                <a:ea typeface="Times New Roman"/>
                <a:cs typeface="Times New Roman"/>
                <a:sym typeface="Times New Roman"/>
              </a:rPr>
              <a:t>. Students gain confidence in their career choice and motivation to pursue STEM careers. Businesses will be helped with recruiting of employees, and students will get a boost towards their first professional job</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900">
                <a:solidFill>
                  <a:schemeClr val="dk1"/>
                </a:solidFill>
                <a:latin typeface="Times New Roman"/>
                <a:ea typeface="Times New Roman"/>
                <a:cs typeface="Times New Roman"/>
                <a:sym typeface="Times New Roman"/>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b0d6edb1d_1_26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b0d6edb1d_1_26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Times New Roman"/>
                <a:ea typeface="Times New Roman"/>
                <a:cs typeface="Times New Roman"/>
                <a:sym typeface="Times New Roman"/>
              </a:rPr>
              <a:t>GOALS:</a:t>
            </a:r>
            <a:r>
              <a:rPr lang="en" sz="1200">
                <a:solidFill>
                  <a:schemeClr val="dk1"/>
                </a:solidFill>
                <a:latin typeface="Times New Roman"/>
                <a:ea typeface="Times New Roman"/>
                <a:cs typeface="Times New Roman"/>
                <a:sym typeface="Times New Roman"/>
              </a:rPr>
              <a:t> Our immediate goal is to give students the opportunity to learn about and experience professional jobs, with the ultimate goal of increasing their motivation and subsequent success in their STEM careers. In order to achieve this, we plan to develop innovative cross-sector partnerships with STEM professionals in industry and research institutes.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f679c1e35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f679c1e35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rPr>
              <a:t>We want students to recognize the application of academics on the job market,  analyze their interests and abilities, interact with professionals, and reflect on their experience</a:t>
            </a:r>
            <a:endParaRPr sz="600">
              <a:solidFill>
                <a:schemeClr val="dk1"/>
              </a:solidFill>
            </a:endParaRPr>
          </a:p>
          <a:p>
            <a:pPr indent="0" lvl="0" marL="0" rtl="0" algn="l">
              <a:spcBef>
                <a:spcPts val="0"/>
              </a:spcBef>
              <a:spcAft>
                <a:spcPts val="0"/>
              </a:spcAft>
              <a:buNone/>
            </a:pPr>
            <a:r>
              <a:t/>
            </a:r>
            <a:endParaRPr sz="3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1fecd788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1fecd788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24" name="Shape 124"/>
        <p:cNvGrpSpPr/>
        <p:nvPr/>
      </p:nvGrpSpPr>
      <p:grpSpPr>
        <a:xfrm>
          <a:off x="0" y="0"/>
          <a:ext cx="0" cy="0"/>
          <a:chOff x="0" y="0"/>
          <a:chExt cx="0" cy="0"/>
        </a:xfrm>
      </p:grpSpPr>
      <p:sp>
        <p:nvSpPr>
          <p:cNvPr id="125" name="Google Shape;125;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6" name="Google Shape;126;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7" name="Google Shape;12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smccd.sharepoint.com/:x:/r/sites/can/canstem/_layouts/15/Doc.aspx?sourcedoc=%7BA8A4AC1D-9470-42A8-89AC-17FFFBA1CDB5%7D&amp;file=STEM%20Internship%20and%20Jobs%20Masterlist.xlsx&amp;action=default&amp;mobileredirect=true" TargetMode="External"/><Relationship Id="rId4" Type="http://schemas.openxmlformats.org/officeDocument/2006/relationships/hyperlink" Target="https://smccd.sharepoint.com/:w:/r/sites/can/canstem/_layouts/15/Doc.aspx?sourcedoc=%7B66DD83FC-B7B7-4AEF-A82C-B4D4018D8170%7D&amp;file=Major%20Exploration%20Resources.docx&amp;action=default&amp;mobileredirect=true" TargetMode="External"/><Relationship Id="rId5" Type="http://schemas.openxmlformats.org/officeDocument/2006/relationships/hyperlink" Target="https://smccd.sharepoint.com/:w:/r/sites/can/canstem/_layouts/15/Doc.aspx?sourcedoc=%7B66DD83FC-B7B7-4AEF-A82C-B4D4018D8170%7D&amp;file=Major%20Exploration%20Resources.docx&amp;action=default&amp;mobileredirect=true" TargetMode="External"/><Relationship Id="rId6" Type="http://schemas.openxmlformats.org/officeDocument/2006/relationships/hyperlink" Target="https://smccd.sharepoint.com/:w:/r/sites/can/canstem/_layouts/15/Doc.aspx?sourcedoc=%7B66DD83FC-B7B7-4AEF-A82C-B4D4018D8170%7D&amp;file=Major%20Exploration%20Resources.docx&amp;action=default&amp;mobileredirect=true" TargetMode="External"/><Relationship Id="rId7"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mailto:grantm@smccd.edu" TargetMode="External"/><Relationship Id="rId4" Type="http://schemas.openxmlformats.org/officeDocument/2006/relationships/hyperlink" Target="mailto:kalyanaramanr@smccd.edu" TargetMode="External"/><Relationship Id="rId5" Type="http://schemas.openxmlformats.org/officeDocument/2006/relationships/hyperlink" Target="mailto:quachs@smccd.edu" TargetMode="External"/><Relationship Id="rId6" Type="http://schemas.openxmlformats.org/officeDocument/2006/relationships/image" Target="../media/image9.png"/><Relationship Id="rId7" Type="http://schemas.openxmlformats.org/officeDocument/2006/relationships/image" Target="../media/image7.jp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4"/>
          <p:cNvSpPr txBox="1"/>
          <p:nvPr>
            <p:ph type="title"/>
          </p:nvPr>
        </p:nvSpPr>
        <p:spPr>
          <a:xfrm>
            <a:off x="3863550" y="820225"/>
            <a:ext cx="47553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t>Training Research Activities Bettering Access to Job Opportunities (</a:t>
            </a:r>
            <a:r>
              <a:rPr lang="en" sz="3100"/>
              <a:t>TRABAJO</a:t>
            </a:r>
            <a:r>
              <a:rPr lang="en" sz="3100"/>
              <a:t>)</a:t>
            </a:r>
            <a:endParaRPr sz="3100"/>
          </a:p>
        </p:txBody>
      </p:sp>
      <p:sp>
        <p:nvSpPr>
          <p:cNvPr id="133" name="Google Shape;133;p14"/>
          <p:cNvSpPr txBox="1"/>
          <p:nvPr>
            <p:ph idx="4294967295" type="subTitle"/>
          </p:nvPr>
        </p:nvSpPr>
        <p:spPr>
          <a:xfrm>
            <a:off x="3863550" y="2981225"/>
            <a:ext cx="4971000" cy="644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Sharon Quach, MA </a:t>
            </a:r>
            <a:endParaRPr/>
          </a:p>
          <a:p>
            <a:pPr indent="0" lvl="0" marL="0" rtl="0" algn="l">
              <a:lnSpc>
                <a:spcPct val="115000"/>
              </a:lnSpc>
              <a:spcBef>
                <a:spcPts val="0"/>
              </a:spcBef>
              <a:spcAft>
                <a:spcPts val="0"/>
              </a:spcAft>
              <a:buNone/>
            </a:pPr>
            <a:r>
              <a:rPr lang="en"/>
              <a:t>STEM Career Exploration Program Coordinator</a:t>
            </a:r>
            <a:endParaRPr/>
          </a:p>
          <a:p>
            <a:pPr indent="0" lvl="0" marL="0" rtl="0" algn="l">
              <a:spcBef>
                <a:spcPts val="0"/>
              </a:spcBef>
              <a:spcAft>
                <a:spcPts val="1600"/>
              </a:spcAft>
              <a:buNone/>
            </a:pPr>
            <a:r>
              <a:t/>
            </a:r>
            <a:endParaRPr sz="2000"/>
          </a:p>
        </p:txBody>
      </p:sp>
      <p:pic>
        <p:nvPicPr>
          <p:cNvPr descr="College Forward | Career Exploration Guided Activity - College Forward" id="134" name="Google Shape;134;p14"/>
          <p:cNvPicPr preferRelativeResize="0"/>
          <p:nvPr/>
        </p:nvPicPr>
        <p:blipFill>
          <a:blip r:embed="rId3">
            <a:alphaModFix/>
          </a:blip>
          <a:stretch>
            <a:fillRect/>
          </a:stretch>
        </p:blipFill>
        <p:spPr>
          <a:xfrm>
            <a:off x="785875" y="779350"/>
            <a:ext cx="2705100" cy="1695450"/>
          </a:xfrm>
          <a:prstGeom prst="rect">
            <a:avLst/>
          </a:prstGeom>
          <a:noFill/>
          <a:ln>
            <a:noFill/>
          </a:ln>
        </p:spPr>
      </p:pic>
      <p:pic>
        <p:nvPicPr>
          <p:cNvPr id="135" name="Google Shape;135;p14"/>
          <p:cNvPicPr preferRelativeResize="0"/>
          <p:nvPr/>
        </p:nvPicPr>
        <p:blipFill>
          <a:blip r:embed="rId4">
            <a:alphaModFix/>
          </a:blip>
          <a:stretch>
            <a:fillRect/>
          </a:stretch>
        </p:blipFill>
        <p:spPr>
          <a:xfrm>
            <a:off x="785875" y="2474800"/>
            <a:ext cx="2705100" cy="18001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txBox="1"/>
          <p:nvPr>
            <p:ph type="title"/>
          </p:nvPr>
        </p:nvSpPr>
        <p:spPr>
          <a:xfrm>
            <a:off x="480400" y="439875"/>
            <a:ext cx="81201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TIMELINE- SUMMER INTERNSHIPS</a:t>
            </a:r>
            <a:endParaRPr/>
          </a:p>
        </p:txBody>
      </p:sp>
      <p:pic>
        <p:nvPicPr>
          <p:cNvPr id="203" name="Google Shape;203;p23"/>
          <p:cNvPicPr preferRelativeResize="0"/>
          <p:nvPr/>
        </p:nvPicPr>
        <p:blipFill>
          <a:blip r:embed="rId3">
            <a:alphaModFix/>
          </a:blip>
          <a:stretch>
            <a:fillRect/>
          </a:stretch>
        </p:blipFill>
        <p:spPr>
          <a:xfrm>
            <a:off x="480400" y="1207325"/>
            <a:ext cx="8183177" cy="3563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4"/>
          <p:cNvSpPr txBox="1"/>
          <p:nvPr>
            <p:ph type="title"/>
          </p:nvPr>
        </p:nvSpPr>
        <p:spPr>
          <a:xfrm>
            <a:off x="714075" y="452850"/>
            <a:ext cx="80478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FACULTY INVOLVEMENT- FIELD SITE VISITS</a:t>
            </a:r>
            <a:endParaRPr/>
          </a:p>
        </p:txBody>
      </p:sp>
      <p:pic>
        <p:nvPicPr>
          <p:cNvPr id="209" name="Google Shape;209;p24"/>
          <p:cNvPicPr preferRelativeResize="0"/>
          <p:nvPr/>
        </p:nvPicPr>
        <p:blipFill>
          <a:blip r:embed="rId3">
            <a:alphaModFix/>
          </a:blip>
          <a:stretch>
            <a:fillRect/>
          </a:stretch>
        </p:blipFill>
        <p:spPr>
          <a:xfrm>
            <a:off x="2536800" y="1135175"/>
            <a:ext cx="6225176" cy="3411875"/>
          </a:xfrm>
          <a:prstGeom prst="rect">
            <a:avLst/>
          </a:prstGeom>
          <a:noFill/>
          <a:ln>
            <a:noFill/>
          </a:ln>
        </p:spPr>
      </p:pic>
      <p:graphicFrame>
        <p:nvGraphicFramePr>
          <p:cNvPr id="210" name="Google Shape;210;p24"/>
          <p:cNvGraphicFramePr/>
          <p:nvPr/>
        </p:nvGraphicFramePr>
        <p:xfrm>
          <a:off x="714075" y="1407450"/>
          <a:ext cx="3000000" cy="3000000"/>
        </p:xfrm>
        <a:graphic>
          <a:graphicData uri="http://schemas.openxmlformats.org/drawingml/2006/table">
            <a:tbl>
              <a:tblPr>
                <a:noFill/>
                <a:tableStyleId>{838D1632-6CB3-4E16-BCB2-940A80A5AB34}</a:tableStyleId>
              </a:tblPr>
              <a:tblGrid>
                <a:gridCol w="1495425"/>
              </a:tblGrid>
              <a:tr h="448925">
                <a:tc>
                  <a:txBody>
                    <a:bodyPr/>
                    <a:lstStyle/>
                    <a:p>
                      <a:pPr indent="0" lvl="0" marL="63500" marR="63500" rtl="0" algn="l">
                        <a:lnSpc>
                          <a:spcPct val="115000"/>
                        </a:lnSpc>
                        <a:spcBef>
                          <a:spcPts val="0"/>
                        </a:spcBef>
                        <a:spcAft>
                          <a:spcPts val="0"/>
                        </a:spcAft>
                        <a:buNone/>
                      </a:pPr>
                      <a:r>
                        <a:rPr b="1" lang="en" sz="1100">
                          <a:latin typeface="Calibri"/>
                          <a:ea typeface="Calibri"/>
                          <a:cs typeface="Calibri"/>
                          <a:sym typeface="Calibri"/>
                        </a:rPr>
                        <a:t>Targeted Intro </a:t>
                      </a:r>
                      <a:r>
                        <a:rPr b="1" lang="en" sz="1100">
                          <a:latin typeface="Calibri"/>
                          <a:ea typeface="Calibri"/>
                          <a:cs typeface="Calibri"/>
                          <a:sym typeface="Calibri"/>
                        </a:rPr>
                        <a:t>Courses</a:t>
                      </a:r>
                      <a:endParaRPr b="1" sz="1100">
                        <a:latin typeface="Calibri"/>
                        <a:ea typeface="Calibri"/>
                        <a:cs typeface="Calibri"/>
                        <a:sym typeface="Calibri"/>
                      </a:endParaRPr>
                    </a:p>
                  </a:txBody>
                  <a:tcPr marT="91425" marB="91425" marR="91425" marL="9142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r h="448925">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ENGR 100 </a:t>
                      </a:r>
                      <a:endParaRPr sz="1100">
                        <a:latin typeface="Calibri"/>
                        <a:ea typeface="Calibri"/>
                        <a:cs typeface="Calibri"/>
                        <a:sym typeface="Calibri"/>
                      </a:endParaRPr>
                    </a:p>
                  </a:txBody>
                  <a:tcPr marT="91425" marB="91425" marR="91425" marL="9142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r h="448925">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BIO 230 </a:t>
                      </a:r>
                      <a:endParaRPr sz="1100">
                        <a:latin typeface="Calibri"/>
                        <a:ea typeface="Calibri"/>
                        <a:cs typeface="Calibri"/>
                        <a:sym typeface="Calibri"/>
                      </a:endParaRPr>
                    </a:p>
                  </a:txBody>
                  <a:tcPr marT="91425" marB="91425" marR="91425" marL="9142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r h="448925">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MATH 225 </a:t>
                      </a:r>
                      <a:endParaRPr sz="1100">
                        <a:latin typeface="Calibri"/>
                        <a:ea typeface="Calibri"/>
                        <a:cs typeface="Calibri"/>
                        <a:sym typeface="Calibri"/>
                      </a:endParaRPr>
                    </a:p>
                  </a:txBody>
                  <a:tcPr marT="91425" marB="91425" marR="91425" marL="9142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r h="448925">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ENVS 115 </a:t>
                      </a:r>
                      <a:endParaRPr sz="1100">
                        <a:latin typeface="Calibri"/>
                        <a:ea typeface="Calibri"/>
                        <a:cs typeface="Calibri"/>
                        <a:sym typeface="Calibri"/>
                      </a:endParaRPr>
                    </a:p>
                  </a:txBody>
                  <a:tcPr marT="91425" marB="91425" marR="91425" marL="9142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r h="448925">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CIS 118 </a:t>
                      </a:r>
                      <a:endParaRPr sz="1100">
                        <a:latin typeface="Calibri"/>
                        <a:ea typeface="Calibri"/>
                        <a:cs typeface="Calibri"/>
                        <a:sym typeface="Calibri"/>
                      </a:endParaRPr>
                    </a:p>
                  </a:txBody>
                  <a:tcPr marT="91425" marB="91425" marR="91425" marL="9142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5"/>
          <p:cNvSpPr txBox="1"/>
          <p:nvPr>
            <p:ph type="title"/>
          </p:nvPr>
        </p:nvSpPr>
        <p:spPr>
          <a:xfrm>
            <a:off x="556200" y="554775"/>
            <a:ext cx="80316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Career Exploration/ Job Preparation Resources</a:t>
            </a:r>
            <a:endParaRPr/>
          </a:p>
          <a:p>
            <a:pPr indent="0" lvl="0" marL="0" rtl="0" algn="l">
              <a:spcBef>
                <a:spcPts val="0"/>
              </a:spcBef>
              <a:spcAft>
                <a:spcPts val="0"/>
              </a:spcAft>
              <a:buNone/>
            </a:pPr>
            <a:r>
              <a:rPr lang="en"/>
              <a:t>TRABAJO Next Steps</a:t>
            </a:r>
            <a:endParaRPr/>
          </a:p>
        </p:txBody>
      </p:sp>
      <p:sp>
        <p:nvSpPr>
          <p:cNvPr id="216" name="Google Shape;216;p25"/>
          <p:cNvSpPr txBox="1"/>
          <p:nvPr>
            <p:ph idx="1" type="body"/>
          </p:nvPr>
        </p:nvSpPr>
        <p:spPr>
          <a:xfrm>
            <a:off x="394825" y="1787275"/>
            <a:ext cx="5566800" cy="24480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2200" u="sng">
                <a:solidFill>
                  <a:schemeClr val="hlink"/>
                </a:solidFill>
                <a:hlinkClick r:id="rId3"/>
              </a:rPr>
              <a:t>Update STEM Internship &amp; Job Board</a:t>
            </a:r>
            <a:r>
              <a:rPr lang="en" sz="2200"/>
              <a:t> </a:t>
            </a:r>
            <a:r>
              <a:rPr lang="en" sz="1000"/>
              <a:t>(completed)</a:t>
            </a:r>
            <a:endParaRPr sz="1000"/>
          </a:p>
          <a:p>
            <a:pPr indent="-304800" lvl="0" marL="457200" rtl="0" algn="l">
              <a:spcBef>
                <a:spcPts val="0"/>
              </a:spcBef>
              <a:spcAft>
                <a:spcPts val="0"/>
              </a:spcAft>
              <a:buSzPts val="1200"/>
              <a:buChar char="●"/>
            </a:pPr>
            <a:r>
              <a:rPr lang="en" sz="2200" u="sng">
                <a:solidFill>
                  <a:schemeClr val="hlink"/>
                </a:solidFill>
                <a:hlinkClick r:id="rId4"/>
              </a:rPr>
              <a:t>Career Plan Checklist</a:t>
            </a:r>
            <a:r>
              <a:rPr lang="en" sz="2200"/>
              <a:t> </a:t>
            </a:r>
            <a:r>
              <a:rPr lang="en" sz="1100"/>
              <a:t>(in progress)</a:t>
            </a:r>
            <a:endParaRPr sz="1100"/>
          </a:p>
          <a:p>
            <a:pPr indent="-304800" lvl="0" marL="457200" rtl="0" algn="l">
              <a:spcBef>
                <a:spcPts val="0"/>
              </a:spcBef>
              <a:spcAft>
                <a:spcPts val="0"/>
              </a:spcAft>
              <a:buSzPts val="1200"/>
              <a:buChar char="●"/>
            </a:pPr>
            <a:r>
              <a:rPr lang="en" sz="2200" u="sng">
                <a:solidFill>
                  <a:schemeClr val="hlink"/>
                </a:solidFill>
                <a:hlinkClick r:id="rId5"/>
              </a:rPr>
              <a:t>Major Exploration Resources</a:t>
            </a:r>
            <a:r>
              <a:rPr lang="en" sz="1100"/>
              <a:t> </a:t>
            </a:r>
            <a:r>
              <a:rPr lang="en" sz="1100"/>
              <a:t>(in progress)</a:t>
            </a:r>
            <a:endParaRPr sz="2200"/>
          </a:p>
          <a:p>
            <a:pPr indent="-304800" lvl="0" marL="457200" rtl="0" algn="l">
              <a:spcBef>
                <a:spcPts val="0"/>
              </a:spcBef>
              <a:spcAft>
                <a:spcPts val="0"/>
              </a:spcAft>
              <a:buSzPts val="1200"/>
              <a:buChar char="●"/>
            </a:pPr>
            <a:r>
              <a:rPr lang="en" sz="2200" u="sng">
                <a:solidFill>
                  <a:schemeClr val="hlink"/>
                </a:solidFill>
                <a:hlinkClick r:id="rId6"/>
              </a:rPr>
              <a:t>Internship &amp; Job Search Guide</a:t>
            </a:r>
            <a:r>
              <a:rPr lang="en" sz="2200"/>
              <a:t> </a:t>
            </a:r>
            <a:r>
              <a:rPr lang="en" sz="1100"/>
              <a:t>(in progress)</a:t>
            </a:r>
            <a:endParaRPr sz="1100"/>
          </a:p>
          <a:p>
            <a:pPr indent="-336550" lvl="1" marL="914400" rtl="0" algn="l">
              <a:spcBef>
                <a:spcPts val="0"/>
              </a:spcBef>
              <a:spcAft>
                <a:spcPts val="0"/>
              </a:spcAft>
              <a:buSzPts val="1700"/>
              <a:buChar char="○"/>
            </a:pPr>
            <a:r>
              <a:rPr lang="en" sz="1700"/>
              <a:t>STEM focused job search strategies - 11/20</a:t>
            </a:r>
            <a:endParaRPr sz="1100"/>
          </a:p>
          <a:p>
            <a:pPr indent="-304800" lvl="0" marL="457200" rtl="0" algn="l">
              <a:spcBef>
                <a:spcPts val="0"/>
              </a:spcBef>
              <a:spcAft>
                <a:spcPts val="0"/>
              </a:spcAft>
              <a:buSzPts val="1200"/>
              <a:buChar char="●"/>
            </a:pPr>
            <a:r>
              <a:rPr lang="en" sz="2200"/>
              <a:t>Job Shadowing Planning </a:t>
            </a:r>
            <a:r>
              <a:rPr lang="en" sz="1100"/>
              <a:t>(Spring 21)</a:t>
            </a:r>
            <a:endParaRPr sz="1100"/>
          </a:p>
          <a:p>
            <a:pPr indent="-304800" lvl="0" marL="457200" rtl="0" algn="l">
              <a:spcBef>
                <a:spcPts val="0"/>
              </a:spcBef>
              <a:spcAft>
                <a:spcPts val="0"/>
              </a:spcAft>
              <a:buSzPts val="1200"/>
              <a:buChar char="●"/>
            </a:pPr>
            <a:r>
              <a:rPr lang="en" sz="2200"/>
              <a:t>Worksite Visites</a:t>
            </a:r>
            <a:r>
              <a:rPr lang="en" sz="1100"/>
              <a:t> (Spring 21)</a:t>
            </a:r>
            <a:endParaRPr sz="1100"/>
          </a:p>
          <a:p>
            <a:pPr indent="0" lvl="0" marL="457200" rtl="0" algn="l">
              <a:spcBef>
                <a:spcPts val="1600"/>
              </a:spcBef>
              <a:spcAft>
                <a:spcPts val="0"/>
              </a:spcAft>
              <a:buNone/>
            </a:pPr>
            <a:r>
              <a:t/>
            </a:r>
            <a:endParaRPr sz="2400"/>
          </a:p>
          <a:p>
            <a:pPr indent="0" lvl="0" marL="457200" rtl="0" algn="l">
              <a:spcBef>
                <a:spcPts val="1600"/>
              </a:spcBef>
              <a:spcAft>
                <a:spcPts val="1600"/>
              </a:spcAft>
              <a:buNone/>
            </a:pPr>
            <a:r>
              <a:t/>
            </a:r>
            <a:endParaRPr/>
          </a:p>
        </p:txBody>
      </p:sp>
      <p:pic>
        <p:nvPicPr>
          <p:cNvPr id="217" name="Google Shape;217;p25"/>
          <p:cNvPicPr preferRelativeResize="0"/>
          <p:nvPr/>
        </p:nvPicPr>
        <p:blipFill>
          <a:blip r:embed="rId7">
            <a:alphaModFix/>
          </a:blip>
          <a:stretch>
            <a:fillRect/>
          </a:stretch>
        </p:blipFill>
        <p:spPr>
          <a:xfrm>
            <a:off x="6142400" y="1432213"/>
            <a:ext cx="2445396" cy="3158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6"/>
          <p:cNvSpPr txBox="1"/>
          <p:nvPr>
            <p:ph type="title"/>
          </p:nvPr>
        </p:nvSpPr>
        <p:spPr>
          <a:xfrm>
            <a:off x="819150" y="698375"/>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 You!</a:t>
            </a:r>
            <a:endParaRPr/>
          </a:p>
        </p:txBody>
      </p:sp>
      <p:pic>
        <p:nvPicPr>
          <p:cNvPr id="223" name="Google Shape;223;p26"/>
          <p:cNvPicPr preferRelativeResize="0"/>
          <p:nvPr/>
        </p:nvPicPr>
        <p:blipFill>
          <a:blip r:embed="rId3">
            <a:alphaModFix/>
          </a:blip>
          <a:stretch>
            <a:fillRect/>
          </a:stretch>
        </p:blipFill>
        <p:spPr>
          <a:xfrm>
            <a:off x="1500025" y="1520125"/>
            <a:ext cx="3152775" cy="1447800"/>
          </a:xfrm>
          <a:prstGeom prst="rect">
            <a:avLst/>
          </a:prstGeom>
          <a:noFill/>
          <a:ln>
            <a:noFill/>
          </a:ln>
        </p:spPr>
      </p:pic>
      <p:pic>
        <p:nvPicPr>
          <p:cNvPr id="224" name="Google Shape;224;p26"/>
          <p:cNvPicPr preferRelativeResize="0"/>
          <p:nvPr/>
        </p:nvPicPr>
        <p:blipFill>
          <a:blip r:embed="rId4">
            <a:alphaModFix/>
          </a:blip>
          <a:stretch>
            <a:fillRect/>
          </a:stretch>
        </p:blipFill>
        <p:spPr>
          <a:xfrm>
            <a:off x="5292850" y="1520125"/>
            <a:ext cx="2587626" cy="3038501"/>
          </a:xfrm>
          <a:prstGeom prst="rect">
            <a:avLst/>
          </a:prstGeom>
          <a:noFill/>
          <a:ln>
            <a:noFill/>
          </a:ln>
        </p:spPr>
      </p:pic>
      <p:pic>
        <p:nvPicPr>
          <p:cNvPr id="225" name="Google Shape;225;p26"/>
          <p:cNvPicPr preferRelativeResize="0"/>
          <p:nvPr/>
        </p:nvPicPr>
        <p:blipFill>
          <a:blip r:embed="rId5">
            <a:alphaModFix/>
          </a:blip>
          <a:stretch>
            <a:fillRect/>
          </a:stretch>
        </p:blipFill>
        <p:spPr>
          <a:xfrm>
            <a:off x="1500025" y="3136452"/>
            <a:ext cx="3152775" cy="14405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749800" y="211175"/>
            <a:ext cx="7505700" cy="63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Leads</a:t>
            </a:r>
            <a:endParaRPr/>
          </a:p>
        </p:txBody>
      </p:sp>
      <p:sp>
        <p:nvSpPr>
          <p:cNvPr id="141" name="Google Shape;141;p15"/>
          <p:cNvSpPr txBox="1"/>
          <p:nvPr/>
        </p:nvSpPr>
        <p:spPr>
          <a:xfrm>
            <a:off x="2305225" y="921575"/>
            <a:ext cx="3544800" cy="43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2"/>
                </a:solidFill>
                <a:latin typeface="Calibri"/>
                <a:ea typeface="Calibri"/>
                <a:cs typeface="Calibri"/>
                <a:sym typeface="Calibri"/>
              </a:rPr>
              <a:t>Marcella Grant</a:t>
            </a:r>
            <a:endParaRPr b="1" sz="16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600" u="sng">
                <a:solidFill>
                  <a:schemeClr val="hlink"/>
                </a:solidFill>
                <a:latin typeface="Calibri"/>
                <a:ea typeface="Calibri"/>
                <a:cs typeface="Calibri"/>
                <a:sym typeface="Calibri"/>
                <a:hlinkClick r:id="rId3"/>
              </a:rPr>
              <a:t>grantm@smccd.edu</a:t>
            </a:r>
            <a:endParaRPr sz="16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600">
                <a:solidFill>
                  <a:schemeClr val="dk2"/>
                </a:solidFill>
                <a:latin typeface="Calibri"/>
                <a:ea typeface="Calibri"/>
                <a:cs typeface="Calibri"/>
                <a:sym typeface="Calibri"/>
              </a:rPr>
              <a:t>Assistant Project Director</a:t>
            </a:r>
            <a:endParaRPr sz="16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b="1" lang="en" sz="1600">
                <a:solidFill>
                  <a:schemeClr val="dk2"/>
                </a:solidFill>
                <a:latin typeface="Calibri"/>
                <a:ea typeface="Calibri"/>
                <a:cs typeface="Calibri"/>
                <a:sym typeface="Calibri"/>
              </a:rPr>
              <a:t>Professor Ramki Kalyanaraman (PI)</a:t>
            </a:r>
            <a:endParaRPr b="1" sz="16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600" u="sng">
                <a:solidFill>
                  <a:schemeClr val="hlink"/>
                </a:solidFill>
                <a:latin typeface="Calibri"/>
                <a:ea typeface="Calibri"/>
                <a:cs typeface="Calibri"/>
                <a:sym typeface="Calibri"/>
                <a:hlinkClick r:id="rId4"/>
              </a:rPr>
              <a:t>kalyanaramanr@smccd.edu</a:t>
            </a:r>
            <a:endParaRPr sz="16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600">
                <a:solidFill>
                  <a:schemeClr val="dk2"/>
                </a:solidFill>
                <a:latin typeface="Calibri"/>
                <a:ea typeface="Calibri"/>
                <a:cs typeface="Calibri"/>
                <a:sym typeface="Calibri"/>
              </a:rPr>
              <a:t>STEM Faculty</a:t>
            </a:r>
            <a:endParaRPr sz="16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b="1" lang="en" sz="1600">
                <a:solidFill>
                  <a:schemeClr val="dk2"/>
                </a:solidFill>
                <a:latin typeface="Calibri"/>
                <a:ea typeface="Calibri"/>
                <a:cs typeface="Calibri"/>
                <a:sym typeface="Calibri"/>
              </a:rPr>
              <a:t>Sharon Quach </a:t>
            </a:r>
            <a:endParaRPr b="1" sz="16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600" u="sng">
                <a:solidFill>
                  <a:schemeClr val="hlink"/>
                </a:solidFill>
                <a:latin typeface="Calibri"/>
                <a:ea typeface="Calibri"/>
                <a:cs typeface="Calibri"/>
                <a:sym typeface="Calibri"/>
                <a:hlinkClick r:id="rId5"/>
              </a:rPr>
              <a:t>quachs@smccd.edu</a:t>
            </a:r>
            <a:r>
              <a:rPr lang="en" sz="1600">
                <a:solidFill>
                  <a:schemeClr val="dk2"/>
                </a:solidFill>
                <a:latin typeface="Calibri"/>
                <a:ea typeface="Calibri"/>
                <a:cs typeface="Calibri"/>
                <a:sym typeface="Calibri"/>
              </a:rPr>
              <a:t> </a:t>
            </a:r>
            <a:endParaRPr sz="16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600">
                <a:solidFill>
                  <a:schemeClr val="dk2"/>
                </a:solidFill>
                <a:latin typeface="Calibri"/>
                <a:ea typeface="Calibri"/>
                <a:cs typeface="Calibri"/>
                <a:sym typeface="Calibri"/>
              </a:rPr>
              <a:t>Career Exploration Coordinator</a:t>
            </a:r>
            <a:endParaRPr sz="16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chemeClr val="dk2"/>
              </a:solidFill>
              <a:latin typeface="Calibri"/>
              <a:ea typeface="Calibri"/>
              <a:cs typeface="Calibri"/>
              <a:sym typeface="Calibri"/>
            </a:endParaRPr>
          </a:p>
        </p:txBody>
      </p:sp>
      <p:pic>
        <p:nvPicPr>
          <p:cNvPr id="142" name="Google Shape;142;p15"/>
          <p:cNvPicPr preferRelativeResize="0"/>
          <p:nvPr/>
        </p:nvPicPr>
        <p:blipFill>
          <a:blip r:embed="rId6">
            <a:alphaModFix/>
          </a:blip>
          <a:stretch>
            <a:fillRect/>
          </a:stretch>
        </p:blipFill>
        <p:spPr>
          <a:xfrm>
            <a:off x="724125" y="2281050"/>
            <a:ext cx="1208075" cy="1214850"/>
          </a:xfrm>
          <a:prstGeom prst="rect">
            <a:avLst/>
          </a:prstGeom>
          <a:noFill/>
          <a:ln>
            <a:noFill/>
          </a:ln>
        </p:spPr>
      </p:pic>
      <p:pic>
        <p:nvPicPr>
          <p:cNvPr id="143" name="Google Shape;143;p15"/>
          <p:cNvPicPr preferRelativeResize="0"/>
          <p:nvPr/>
        </p:nvPicPr>
        <p:blipFill>
          <a:blip r:embed="rId7">
            <a:alphaModFix/>
          </a:blip>
          <a:stretch>
            <a:fillRect/>
          </a:stretch>
        </p:blipFill>
        <p:spPr>
          <a:xfrm>
            <a:off x="749788" y="3640675"/>
            <a:ext cx="1156750" cy="1156750"/>
          </a:xfrm>
          <a:prstGeom prst="rect">
            <a:avLst/>
          </a:prstGeom>
          <a:noFill/>
          <a:ln>
            <a:noFill/>
          </a:ln>
        </p:spPr>
      </p:pic>
      <p:pic>
        <p:nvPicPr>
          <p:cNvPr id="144" name="Google Shape;144;p15"/>
          <p:cNvPicPr preferRelativeResize="0"/>
          <p:nvPr/>
        </p:nvPicPr>
        <p:blipFill>
          <a:blip r:embed="rId8">
            <a:alphaModFix/>
          </a:blip>
          <a:stretch>
            <a:fillRect/>
          </a:stretch>
        </p:blipFill>
        <p:spPr>
          <a:xfrm>
            <a:off x="724125" y="921576"/>
            <a:ext cx="1208075" cy="1214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TRABAJO Overview</a:t>
            </a:r>
            <a:endParaRPr/>
          </a:p>
        </p:txBody>
      </p:sp>
      <p:sp>
        <p:nvSpPr>
          <p:cNvPr id="150" name="Google Shape;150;p16"/>
          <p:cNvSpPr txBox="1"/>
          <p:nvPr/>
        </p:nvSpPr>
        <p:spPr>
          <a:xfrm>
            <a:off x="794625" y="1606450"/>
            <a:ext cx="8177100" cy="288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50">
                <a:highlight>
                  <a:srgbClr val="FFFFFF"/>
                </a:highlight>
                <a:latin typeface="Times New Roman"/>
                <a:ea typeface="Times New Roman"/>
                <a:cs typeface="Times New Roman"/>
                <a:sym typeface="Times New Roman"/>
              </a:rPr>
              <a:t>National Science Foundation – Improving Undergraduate STEM Education (IUSE - HSI) ​</a:t>
            </a:r>
            <a:endParaRPr sz="265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650">
                <a:highlight>
                  <a:srgbClr val="FFFFFF"/>
                </a:highlight>
                <a:latin typeface="Times New Roman"/>
                <a:ea typeface="Times New Roman"/>
                <a:cs typeface="Times New Roman"/>
                <a:sym typeface="Times New Roman"/>
              </a:rPr>
              <a:t>​</a:t>
            </a:r>
            <a:endParaRPr sz="265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650">
                <a:highlight>
                  <a:srgbClr val="FFFFFF"/>
                </a:highlight>
                <a:latin typeface="Times New Roman"/>
                <a:ea typeface="Times New Roman"/>
                <a:cs typeface="Times New Roman"/>
                <a:sym typeface="Times New Roman"/>
              </a:rPr>
              <a:t>5-year grant period​</a:t>
            </a:r>
            <a:endParaRPr sz="265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65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400">
                <a:highlight>
                  <a:srgbClr val="FFFFFF"/>
                </a:highlight>
                <a:latin typeface="Times New Roman"/>
                <a:ea typeface="Times New Roman"/>
                <a:cs typeface="Times New Roman"/>
                <a:sym typeface="Times New Roman"/>
              </a:rPr>
              <a:t>$1,622, 224 (Approximately $325,000/year)​</a:t>
            </a:r>
            <a:endParaRPr sz="2650">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650">
                <a:highlight>
                  <a:srgbClr val="EDEBE9"/>
                </a:highlight>
                <a:latin typeface="Times New Roman"/>
                <a:ea typeface="Times New Roman"/>
                <a:cs typeface="Times New Roman"/>
                <a:sym typeface="Times New Roman"/>
              </a:rPr>
              <a:t>​</a:t>
            </a:r>
            <a:endParaRPr sz="2650">
              <a:highlight>
                <a:srgbClr val="EDEBE9"/>
              </a:highlight>
              <a:latin typeface="Times New Roman"/>
              <a:ea typeface="Times New Roman"/>
              <a:cs typeface="Times New Roman"/>
              <a:sym typeface="Times New Roman"/>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7"/>
          <p:cNvSpPr txBox="1"/>
          <p:nvPr>
            <p:ph type="title"/>
          </p:nvPr>
        </p:nvSpPr>
        <p:spPr>
          <a:xfrm>
            <a:off x="727650" y="5651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TRABAJO VISION</a:t>
            </a:r>
            <a:endParaRPr/>
          </a:p>
        </p:txBody>
      </p:sp>
      <p:sp>
        <p:nvSpPr>
          <p:cNvPr id="156" name="Google Shape;156;p17"/>
          <p:cNvSpPr txBox="1"/>
          <p:nvPr/>
        </p:nvSpPr>
        <p:spPr>
          <a:xfrm>
            <a:off x="5293050" y="475900"/>
            <a:ext cx="3123300" cy="268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highlight>
                  <a:srgbClr val="FFFFFF"/>
                </a:highlight>
                <a:latin typeface="Calibri"/>
                <a:ea typeface="Calibri"/>
                <a:cs typeface="Calibri"/>
                <a:sym typeface="Calibri"/>
              </a:rPr>
              <a:t> </a:t>
            </a:r>
            <a:endParaRPr sz="1200">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 sz="2000">
                <a:highlight>
                  <a:srgbClr val="FFFFFF"/>
                </a:highlight>
                <a:latin typeface="Calibri"/>
                <a:ea typeface="Calibri"/>
                <a:cs typeface="Calibri"/>
                <a:sym typeface="Calibri"/>
              </a:rPr>
              <a:t>The mission of TRABAJO project is to increase STEM students’ self-confidence, motivation and strengthen career knowledge through experiential learning opportunities:</a:t>
            </a:r>
            <a:endParaRPr sz="2000">
              <a:highlight>
                <a:srgbClr val="FFFFFF"/>
              </a:highlight>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Char char="●"/>
            </a:pPr>
            <a:r>
              <a:rPr lang="en" sz="2000">
                <a:highlight>
                  <a:srgbClr val="FFFFFF"/>
                </a:highlight>
                <a:latin typeface="Calibri"/>
                <a:ea typeface="Calibri"/>
                <a:cs typeface="Calibri"/>
                <a:sym typeface="Calibri"/>
              </a:rPr>
              <a:t>Classroom visits</a:t>
            </a:r>
            <a:endParaRPr sz="2000">
              <a:highlight>
                <a:srgbClr val="FFFFFF"/>
              </a:highlight>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Char char="●"/>
            </a:pPr>
            <a:r>
              <a:rPr lang="en" sz="2000">
                <a:highlight>
                  <a:srgbClr val="FFFFFF"/>
                </a:highlight>
                <a:latin typeface="Calibri"/>
                <a:ea typeface="Calibri"/>
                <a:cs typeface="Calibri"/>
                <a:sym typeface="Calibri"/>
              </a:rPr>
              <a:t>Job shadow</a:t>
            </a:r>
            <a:endParaRPr sz="2000">
              <a:highlight>
                <a:srgbClr val="FFFFFF"/>
              </a:highlight>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Char char="●"/>
            </a:pPr>
            <a:r>
              <a:rPr lang="en" sz="2000">
                <a:highlight>
                  <a:srgbClr val="FFFFFF"/>
                </a:highlight>
                <a:latin typeface="Calibri"/>
                <a:ea typeface="Calibri"/>
                <a:cs typeface="Calibri"/>
                <a:sym typeface="Calibri"/>
              </a:rPr>
              <a:t>Internships</a:t>
            </a:r>
            <a:endParaRPr sz="2000">
              <a:highlight>
                <a:srgbClr val="FFFFFF"/>
              </a:highlight>
              <a:latin typeface="Calibri"/>
              <a:ea typeface="Calibri"/>
              <a:cs typeface="Calibri"/>
              <a:sym typeface="Calibri"/>
            </a:endParaRPr>
          </a:p>
        </p:txBody>
      </p:sp>
      <p:pic>
        <p:nvPicPr>
          <p:cNvPr descr="Experiential Learning Cycle - David Kolb - Marcr" id="157" name="Google Shape;157;p17"/>
          <p:cNvPicPr preferRelativeResize="0"/>
          <p:nvPr/>
        </p:nvPicPr>
        <p:blipFill>
          <a:blip r:embed="rId3">
            <a:alphaModFix/>
          </a:blip>
          <a:stretch>
            <a:fillRect/>
          </a:stretch>
        </p:blipFill>
        <p:spPr>
          <a:xfrm>
            <a:off x="652475" y="1138638"/>
            <a:ext cx="4462599" cy="3153576"/>
          </a:xfrm>
          <a:prstGeom prst="rect">
            <a:avLst/>
          </a:prstGeom>
          <a:noFill/>
          <a:ln>
            <a:noFill/>
          </a:ln>
        </p:spPr>
      </p:pic>
      <p:sp>
        <p:nvSpPr>
          <p:cNvPr id="158" name="Google Shape;158;p17"/>
          <p:cNvSpPr txBox="1"/>
          <p:nvPr/>
        </p:nvSpPr>
        <p:spPr>
          <a:xfrm>
            <a:off x="727650" y="4254975"/>
            <a:ext cx="4875300" cy="762600"/>
          </a:xfrm>
          <a:prstGeom prst="rect">
            <a:avLst/>
          </a:prstGeom>
          <a:noFill/>
          <a:ln>
            <a:noFill/>
          </a:ln>
        </p:spPr>
        <p:txBody>
          <a:bodyPr anchorCtr="0" anchor="t" bIns="91425" lIns="91425" spcFirstLastPara="1" rIns="91425" wrap="square" tIns="91425">
            <a:noAutofit/>
          </a:bodyPr>
          <a:lstStyle/>
          <a:p>
            <a:pPr indent="0" lvl="0" marL="215900" marR="215900" rtl="0" algn="l">
              <a:lnSpc>
                <a:spcPct val="115000"/>
              </a:lnSpc>
              <a:spcBef>
                <a:spcPts val="0"/>
              </a:spcBef>
              <a:spcAft>
                <a:spcPts val="0"/>
              </a:spcAft>
              <a:buNone/>
            </a:pPr>
            <a:r>
              <a:rPr lang="en" sz="1150">
                <a:solidFill>
                  <a:srgbClr val="121212"/>
                </a:solidFill>
                <a:highlight>
                  <a:srgbClr val="FFFFFF"/>
                </a:highlight>
              </a:rPr>
              <a:t>“Learning is the process whereby knowledge is created through the transformation of experience” (Kolb, 1984, p. 38).</a:t>
            </a:r>
            <a:endParaRPr sz="1150">
              <a:solidFill>
                <a:srgbClr val="121212"/>
              </a:solidFill>
              <a:highlight>
                <a:srgbClr val="FFFFFF"/>
              </a:highlight>
            </a:endParaRPr>
          </a:p>
          <a:p>
            <a:pPr indent="0" lvl="0" marL="215900" marR="215900" rtl="0" algn="l">
              <a:lnSpc>
                <a:spcPct val="115000"/>
              </a:lnSpc>
              <a:spcBef>
                <a:spcPts val="2500"/>
              </a:spcBef>
              <a:spcAft>
                <a:spcPts val="0"/>
              </a:spcAft>
              <a:buNone/>
            </a:pPr>
            <a:r>
              <a:t/>
            </a:r>
            <a:endParaRPr sz="1150">
              <a:solidFill>
                <a:srgbClr val="121212"/>
              </a:solidFill>
              <a:highlight>
                <a:srgbClr val="FFFFFF"/>
              </a:highlight>
            </a:endParaRPr>
          </a:p>
          <a:p>
            <a:pPr indent="0" lvl="0" marL="0" rtl="0" algn="l">
              <a:spcBef>
                <a:spcPts val="1700"/>
              </a:spcBef>
              <a:spcAft>
                <a:spcPts val="0"/>
              </a:spcAft>
              <a:buNone/>
            </a:pPr>
            <a:r>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8"/>
          <p:cNvSpPr txBox="1"/>
          <p:nvPr>
            <p:ph type="title"/>
          </p:nvPr>
        </p:nvSpPr>
        <p:spPr>
          <a:xfrm>
            <a:off x="727650" y="6662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Literature Review</a:t>
            </a:r>
            <a:endParaRPr/>
          </a:p>
        </p:txBody>
      </p:sp>
      <p:sp>
        <p:nvSpPr>
          <p:cNvPr id="164" name="Google Shape;164;p18"/>
          <p:cNvSpPr txBox="1"/>
          <p:nvPr>
            <p:ph idx="1" type="body"/>
          </p:nvPr>
        </p:nvSpPr>
        <p:spPr>
          <a:xfrm>
            <a:off x="727650" y="134530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Times New Roman"/>
                <a:ea typeface="Times New Roman"/>
                <a:cs typeface="Times New Roman"/>
                <a:sym typeface="Times New Roman"/>
              </a:rPr>
              <a:t>Research with student groups at our college has highlighted the </a:t>
            </a:r>
            <a:r>
              <a:rPr lang="en" sz="1200">
                <a:solidFill>
                  <a:srgbClr val="000000"/>
                </a:solidFill>
                <a:highlight>
                  <a:srgbClr val="FFFF00"/>
                </a:highlight>
                <a:latin typeface="Times New Roman"/>
                <a:ea typeface="Times New Roman"/>
                <a:cs typeface="Times New Roman"/>
                <a:sym typeface="Times New Roman"/>
              </a:rPr>
              <a:t>confusion students experience about selecting academic majors and careers. Students frequently do not understand what professions and job opportunities are available within academic disciplines</a:t>
            </a:r>
            <a:r>
              <a:rPr lang="en" sz="1200">
                <a:solidFill>
                  <a:srgbClr val="000000"/>
                </a:solidFill>
                <a:latin typeface="Times New Roman"/>
                <a:ea typeface="Times New Roman"/>
                <a:cs typeface="Times New Roman"/>
                <a:sym typeface="Times New Roman"/>
              </a:rPr>
              <a:t>. In addition, first-generation and underrepresented minority (URM) students often do not have direct contact with adults in STEM careers as role models (Brown, 2017).</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000000"/>
                </a:solidFill>
                <a:latin typeface="Times New Roman"/>
                <a:ea typeface="Times New Roman"/>
                <a:cs typeface="Times New Roman"/>
                <a:sym typeface="Times New Roman"/>
              </a:rPr>
              <a:t> </a:t>
            </a:r>
            <a:endParaRPr b="1" sz="1200">
              <a:solidFill>
                <a:srgbClr val="222222"/>
              </a:solidFill>
              <a:latin typeface="Times New Roman"/>
              <a:ea typeface="Times New Roman"/>
              <a:cs typeface="Times New Roman"/>
              <a:sym typeface="Times New Roman"/>
            </a:endParaRPr>
          </a:p>
          <a:p>
            <a:pPr indent="0" lvl="0" marL="0" rtl="0" algn="l">
              <a:spcBef>
                <a:spcPts val="0"/>
              </a:spcBef>
              <a:spcAft>
                <a:spcPts val="0"/>
              </a:spcAft>
              <a:buNone/>
            </a:pPr>
            <a:r>
              <a:rPr b="1" lang="en" sz="1200">
                <a:solidFill>
                  <a:srgbClr val="222222"/>
                </a:solidFill>
                <a:latin typeface="Times New Roman"/>
                <a:ea typeface="Times New Roman"/>
                <a:cs typeface="Times New Roman"/>
                <a:sym typeface="Times New Roman"/>
              </a:rPr>
              <a:t>Research internships</a:t>
            </a:r>
            <a:r>
              <a:rPr lang="en" sz="1200">
                <a:solidFill>
                  <a:srgbClr val="222222"/>
                </a:solidFill>
                <a:latin typeface="Times New Roman"/>
                <a:ea typeface="Times New Roman"/>
                <a:cs typeface="Times New Roman"/>
                <a:sym typeface="Times New Roman"/>
              </a:rPr>
              <a:t> are an effective means of deepening commitment to STEM careers. Independent research experiences </a:t>
            </a:r>
            <a:r>
              <a:rPr lang="en" sz="1200" u="sng">
                <a:solidFill>
                  <a:srgbClr val="222222"/>
                </a:solidFill>
                <a:latin typeface="Times New Roman"/>
                <a:ea typeface="Times New Roman"/>
                <a:cs typeface="Times New Roman"/>
                <a:sym typeface="Times New Roman"/>
              </a:rPr>
              <a:t>increase students' engagement</a:t>
            </a:r>
            <a:r>
              <a:rPr lang="en" sz="1200">
                <a:solidFill>
                  <a:srgbClr val="222222"/>
                </a:solidFill>
                <a:latin typeface="Times New Roman"/>
                <a:ea typeface="Times New Roman"/>
                <a:cs typeface="Times New Roman"/>
                <a:sym typeface="Times New Roman"/>
              </a:rPr>
              <a:t> in their education, </a:t>
            </a:r>
            <a:r>
              <a:rPr lang="en" sz="1200" u="sng">
                <a:solidFill>
                  <a:srgbClr val="222222"/>
                </a:solidFill>
                <a:latin typeface="Times New Roman"/>
                <a:ea typeface="Times New Roman"/>
                <a:cs typeface="Times New Roman"/>
                <a:sym typeface="Times New Roman"/>
              </a:rPr>
              <a:t>enhance research and laboratory skills,</a:t>
            </a:r>
            <a:r>
              <a:rPr lang="en" sz="1200">
                <a:solidFill>
                  <a:srgbClr val="222222"/>
                </a:solidFill>
                <a:latin typeface="Times New Roman"/>
                <a:ea typeface="Times New Roman"/>
                <a:cs typeface="Times New Roman"/>
                <a:sym typeface="Times New Roman"/>
              </a:rPr>
              <a:t> </a:t>
            </a:r>
            <a:r>
              <a:rPr lang="en" sz="1200" u="sng">
                <a:solidFill>
                  <a:srgbClr val="222222"/>
                </a:solidFill>
                <a:latin typeface="Times New Roman"/>
                <a:ea typeface="Times New Roman"/>
                <a:cs typeface="Times New Roman"/>
                <a:sym typeface="Times New Roman"/>
              </a:rPr>
              <a:t>improve academic performanc</a:t>
            </a:r>
            <a:r>
              <a:rPr lang="en" sz="1200">
                <a:solidFill>
                  <a:srgbClr val="222222"/>
                </a:solidFill>
                <a:latin typeface="Times New Roman"/>
                <a:ea typeface="Times New Roman"/>
                <a:cs typeface="Times New Roman"/>
                <a:sym typeface="Times New Roman"/>
              </a:rPr>
              <a:t>e, increase understanding and </a:t>
            </a:r>
            <a:r>
              <a:rPr lang="en" sz="1200" u="sng">
                <a:solidFill>
                  <a:srgbClr val="222222"/>
                </a:solidFill>
                <a:latin typeface="Times New Roman"/>
                <a:ea typeface="Times New Roman"/>
                <a:cs typeface="Times New Roman"/>
                <a:sym typeface="Times New Roman"/>
              </a:rPr>
              <a:t>interest for their discipline,</a:t>
            </a:r>
            <a:r>
              <a:rPr lang="en" sz="1200">
                <a:solidFill>
                  <a:srgbClr val="222222"/>
                </a:solidFill>
                <a:latin typeface="Times New Roman"/>
                <a:ea typeface="Times New Roman"/>
                <a:cs typeface="Times New Roman"/>
                <a:sym typeface="Times New Roman"/>
              </a:rPr>
              <a:t> strengthen oral and written communication skills, enhance problem solving, critical thinking skills and enhance </a:t>
            </a:r>
            <a:r>
              <a:rPr b="1" lang="en" sz="1200" u="sng">
                <a:solidFill>
                  <a:srgbClr val="222222"/>
                </a:solidFill>
                <a:latin typeface="Times New Roman"/>
                <a:ea typeface="Times New Roman"/>
                <a:cs typeface="Times New Roman"/>
                <a:sym typeface="Times New Roman"/>
              </a:rPr>
              <a:t>self-efficacy.</a:t>
            </a:r>
            <a:endParaRPr b="1" sz="1200" u="sng">
              <a:solidFill>
                <a:srgbClr val="222222"/>
              </a:solidFill>
              <a:latin typeface="Times New Roman"/>
              <a:ea typeface="Times New Roman"/>
              <a:cs typeface="Times New Roman"/>
              <a:sym typeface="Times New Roman"/>
            </a:endParaRPr>
          </a:p>
          <a:p>
            <a:pPr indent="0" lvl="0" marL="0" rtl="0" algn="l">
              <a:spcBef>
                <a:spcPts val="1600"/>
              </a:spcBef>
              <a:spcAft>
                <a:spcPts val="0"/>
              </a:spcAft>
              <a:buNone/>
            </a:pPr>
            <a:r>
              <a:rPr lang="en" sz="1200">
                <a:solidFill>
                  <a:srgbClr val="222222"/>
                </a:solidFill>
                <a:latin typeface="Times New Roman"/>
                <a:ea typeface="Times New Roman"/>
                <a:cs typeface="Times New Roman"/>
                <a:sym typeface="Times New Roman"/>
              </a:rPr>
              <a:t>Colleges and universities across the nation are using </a:t>
            </a:r>
            <a:r>
              <a:rPr b="1" lang="en" sz="1200">
                <a:solidFill>
                  <a:srgbClr val="222222"/>
                </a:solidFill>
                <a:latin typeface="Times New Roman"/>
                <a:ea typeface="Times New Roman"/>
                <a:cs typeface="Times New Roman"/>
                <a:sym typeface="Times New Roman"/>
              </a:rPr>
              <a:t>job shadowing </a:t>
            </a:r>
            <a:r>
              <a:rPr lang="en" sz="1200">
                <a:solidFill>
                  <a:srgbClr val="222222"/>
                </a:solidFill>
                <a:latin typeface="Times New Roman"/>
                <a:ea typeface="Times New Roman"/>
                <a:cs typeface="Times New Roman"/>
                <a:sym typeface="Times New Roman"/>
              </a:rPr>
              <a:t>experiences to help students </a:t>
            </a:r>
            <a:r>
              <a:rPr lang="en" sz="1200" u="sng">
                <a:solidFill>
                  <a:srgbClr val="222222"/>
                </a:solidFill>
                <a:latin typeface="Times New Roman"/>
                <a:ea typeface="Times New Roman"/>
                <a:cs typeface="Times New Roman"/>
                <a:sym typeface="Times New Roman"/>
              </a:rPr>
              <a:t>determine career choices </a:t>
            </a:r>
            <a:r>
              <a:rPr lang="en" sz="1200">
                <a:solidFill>
                  <a:srgbClr val="222222"/>
                </a:solidFill>
                <a:latin typeface="Times New Roman"/>
                <a:ea typeface="Times New Roman"/>
                <a:cs typeface="Times New Roman"/>
                <a:sym typeface="Times New Roman"/>
              </a:rPr>
              <a:t>a</a:t>
            </a:r>
            <a:r>
              <a:rPr lang="en" sz="1200">
                <a:solidFill>
                  <a:srgbClr val="222222"/>
                </a:solidFill>
                <a:highlight>
                  <a:srgbClr val="FFFFFF"/>
                </a:highlight>
                <a:latin typeface="Times New Roman"/>
                <a:ea typeface="Times New Roman"/>
                <a:cs typeface="Times New Roman"/>
                <a:sym typeface="Times New Roman"/>
              </a:rPr>
              <a:t>nd </a:t>
            </a:r>
            <a:r>
              <a:rPr lang="en" sz="1200" u="sng">
                <a:solidFill>
                  <a:srgbClr val="222222"/>
                </a:solidFill>
                <a:highlight>
                  <a:srgbClr val="FFFFFF"/>
                </a:highlight>
                <a:latin typeface="Times New Roman"/>
                <a:ea typeface="Times New Roman"/>
                <a:cs typeface="Times New Roman"/>
                <a:sym typeface="Times New Roman"/>
              </a:rPr>
              <a:t>increase motivation</a:t>
            </a:r>
            <a:r>
              <a:rPr lang="en" sz="1200">
                <a:solidFill>
                  <a:srgbClr val="222222"/>
                </a:solidFill>
                <a:highlight>
                  <a:srgbClr val="FFFFFF"/>
                </a:highlight>
                <a:latin typeface="Times New Roman"/>
                <a:ea typeface="Times New Roman"/>
                <a:cs typeface="Times New Roman"/>
                <a:sym typeface="Times New Roman"/>
              </a:rPr>
              <a:t>. Job shadowing can also showcase the </a:t>
            </a:r>
            <a:r>
              <a:rPr lang="en" sz="1200" u="sng">
                <a:solidFill>
                  <a:srgbClr val="222222"/>
                </a:solidFill>
                <a:highlight>
                  <a:srgbClr val="FFFFFF"/>
                </a:highlight>
                <a:latin typeface="Times New Roman"/>
                <a:ea typeface="Times New Roman"/>
                <a:cs typeface="Times New Roman"/>
                <a:sym typeface="Times New Roman"/>
              </a:rPr>
              <a:t>connection between classroom learning </a:t>
            </a:r>
            <a:r>
              <a:rPr lang="en" sz="1200">
                <a:solidFill>
                  <a:srgbClr val="222222"/>
                </a:solidFill>
                <a:highlight>
                  <a:srgbClr val="FFFFFF"/>
                </a:highlight>
                <a:latin typeface="Times New Roman"/>
                <a:ea typeface="Times New Roman"/>
                <a:cs typeface="Times New Roman"/>
                <a:sym typeface="Times New Roman"/>
              </a:rPr>
              <a:t>and </a:t>
            </a:r>
            <a:r>
              <a:rPr lang="en" sz="1200" u="sng">
                <a:solidFill>
                  <a:srgbClr val="222222"/>
                </a:solidFill>
                <a:highlight>
                  <a:srgbClr val="FFFFFF"/>
                </a:highlight>
                <a:latin typeface="Times New Roman"/>
                <a:ea typeface="Times New Roman"/>
                <a:cs typeface="Times New Roman"/>
                <a:sym typeface="Times New Roman"/>
              </a:rPr>
              <a:t>various career</a:t>
            </a:r>
            <a:r>
              <a:rPr lang="en" sz="1200">
                <a:solidFill>
                  <a:srgbClr val="222222"/>
                </a:solidFill>
                <a:highlight>
                  <a:srgbClr val="FFFFFF"/>
                </a:highlight>
                <a:latin typeface="Times New Roman"/>
                <a:ea typeface="Times New Roman"/>
                <a:cs typeface="Times New Roman"/>
                <a:sym typeface="Times New Roman"/>
              </a:rPr>
              <a:t>s. Job shadowing can benefit employers by </a:t>
            </a:r>
            <a:r>
              <a:rPr lang="en" sz="1200" u="sng">
                <a:solidFill>
                  <a:srgbClr val="222222"/>
                </a:solidFill>
                <a:highlight>
                  <a:srgbClr val="FFFFFF"/>
                </a:highlight>
                <a:latin typeface="Times New Roman"/>
                <a:ea typeface="Times New Roman"/>
                <a:cs typeface="Times New Roman"/>
                <a:sym typeface="Times New Roman"/>
              </a:rPr>
              <a:t>enabling stronger relationships with college students,</a:t>
            </a:r>
            <a:r>
              <a:rPr lang="en" sz="1200">
                <a:solidFill>
                  <a:srgbClr val="222222"/>
                </a:solidFill>
                <a:highlight>
                  <a:srgbClr val="FFFFFF"/>
                </a:highlight>
                <a:latin typeface="Times New Roman"/>
                <a:ea typeface="Times New Roman"/>
                <a:cs typeface="Times New Roman"/>
                <a:sym typeface="Times New Roman"/>
              </a:rPr>
              <a:t> which can aid their overall recruitment effo</a:t>
            </a:r>
            <a:r>
              <a:rPr lang="en" sz="1200">
                <a:solidFill>
                  <a:srgbClr val="222222"/>
                </a:solidFill>
                <a:latin typeface="Times New Roman"/>
                <a:ea typeface="Times New Roman"/>
                <a:cs typeface="Times New Roman"/>
                <a:sym typeface="Times New Roman"/>
              </a:rPr>
              <a:t>rts </a:t>
            </a:r>
            <a:r>
              <a:rPr b="1" lang="en" sz="1200">
                <a:solidFill>
                  <a:srgbClr val="222222"/>
                </a:solidFill>
                <a:latin typeface="Times New Roman"/>
                <a:ea typeface="Times New Roman"/>
                <a:cs typeface="Times New Roman"/>
                <a:sym typeface="Times New Roman"/>
              </a:rPr>
              <a:t>(cross-sector enhancement),</a:t>
            </a:r>
            <a:endParaRPr b="1" sz="1200">
              <a:solidFill>
                <a:srgbClr val="222222"/>
              </a:solidFill>
              <a:latin typeface="Times New Roman"/>
              <a:ea typeface="Times New Roman"/>
              <a:cs typeface="Times New Roman"/>
              <a:sym typeface="Times New Roman"/>
            </a:endParaRPr>
          </a:p>
          <a:p>
            <a:pPr indent="0" lvl="0" marL="0" rtl="0" algn="l">
              <a:spcBef>
                <a:spcPts val="1600"/>
              </a:spcBef>
              <a:spcAft>
                <a:spcPts val="0"/>
              </a:spcAft>
              <a:buNone/>
            </a:pPr>
            <a:r>
              <a:t/>
            </a:r>
            <a:endParaRPr sz="1200">
              <a:solidFill>
                <a:srgbClr val="222222"/>
              </a:solidFill>
              <a:latin typeface="Times New Roman"/>
              <a:ea typeface="Times New Roman"/>
              <a:cs typeface="Times New Roman"/>
              <a:sym typeface="Times New Roman"/>
            </a:endParaRPr>
          </a:p>
          <a:p>
            <a:pPr indent="0" lvl="0" marL="0" rtl="0" algn="l">
              <a:spcBef>
                <a:spcPts val="1600"/>
              </a:spcBef>
              <a:spcAft>
                <a:spcPts val="0"/>
              </a:spcAft>
              <a:buNone/>
            </a:pPr>
            <a:r>
              <a:t/>
            </a:r>
            <a:endParaRPr sz="1200">
              <a:solidFill>
                <a:srgbClr val="222222"/>
              </a:solidFill>
              <a:latin typeface="Times New Roman"/>
              <a:ea typeface="Times New Roman"/>
              <a:cs typeface="Times New Roman"/>
              <a:sym typeface="Times New Roman"/>
            </a:endParaRPr>
          </a:p>
          <a:p>
            <a:pPr indent="0" lvl="0" marL="0" rtl="0" algn="l">
              <a:spcBef>
                <a:spcPts val="1600"/>
              </a:spcBef>
              <a:spcAft>
                <a:spcPts val="0"/>
              </a:spcAft>
              <a:buNone/>
            </a:pPr>
            <a:r>
              <a:t/>
            </a:r>
            <a:endParaRPr sz="1100">
              <a:solidFill>
                <a:srgbClr val="000000"/>
              </a:solidFill>
              <a:latin typeface="Arial"/>
              <a:ea typeface="Arial"/>
              <a:cs typeface="Arial"/>
              <a:sym typeface="Arial"/>
            </a:endParaRPr>
          </a:p>
          <a:p>
            <a:pPr indent="0" lvl="0" marL="0" rtl="0" algn="l">
              <a:spcBef>
                <a:spcPts val="1600"/>
              </a:spcBef>
              <a:spcAft>
                <a:spcPts val="0"/>
              </a:spcAft>
              <a:buNone/>
            </a:pPr>
            <a:r>
              <a:t/>
            </a:r>
            <a:endParaRPr sz="1100">
              <a:solidFill>
                <a:srgbClr val="000000"/>
              </a:solidFill>
              <a:latin typeface="Arial"/>
              <a:ea typeface="Arial"/>
              <a:cs typeface="Arial"/>
              <a:sym typeface="Arial"/>
            </a:endParaRPr>
          </a:p>
          <a:p>
            <a:pPr indent="0" lvl="0" marL="0" rtl="0" algn="l">
              <a:spcBef>
                <a:spcPts val="1600"/>
              </a:spcBef>
              <a:spcAft>
                <a:spcPts val="0"/>
              </a:spcAft>
              <a:buNone/>
            </a:pPr>
            <a:r>
              <a:rPr lang="en" sz="1200" u="sng">
                <a:solidFill>
                  <a:srgbClr val="000000"/>
                </a:solidFill>
                <a:latin typeface="Times New Roman"/>
                <a:ea typeface="Times New Roman"/>
                <a:cs typeface="Times New Roman"/>
                <a:sym typeface="Times New Roman"/>
              </a:rPr>
              <a:t> </a:t>
            </a:r>
            <a:endParaRPr sz="1200" u="sng">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sz="1200">
              <a:solidFill>
                <a:srgbClr val="222222"/>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Questions Posed</a:t>
            </a:r>
            <a:endParaRPr/>
          </a:p>
        </p:txBody>
      </p:sp>
      <p:sp>
        <p:nvSpPr>
          <p:cNvPr id="170" name="Google Shape;170;p19"/>
          <p:cNvSpPr txBox="1"/>
          <p:nvPr>
            <p:ph idx="1" type="body"/>
          </p:nvPr>
        </p:nvSpPr>
        <p:spPr>
          <a:xfrm>
            <a:off x="819150" y="164530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rgbClr val="000000"/>
              </a:solidFill>
              <a:highlight>
                <a:srgbClr val="FFFF00"/>
              </a:highlight>
              <a:latin typeface="Calibri"/>
              <a:ea typeface="Calibri"/>
              <a:cs typeface="Calibri"/>
              <a:sym typeface="Calibri"/>
            </a:endParaRPr>
          </a:p>
          <a:p>
            <a:pPr indent="-336550" lvl="0" marL="457200" rtl="0" algn="l">
              <a:spcBef>
                <a:spcPts val="0"/>
              </a:spcBef>
              <a:spcAft>
                <a:spcPts val="0"/>
              </a:spcAft>
              <a:buClr>
                <a:srgbClr val="000000"/>
              </a:buClr>
              <a:buSzPts val="1700"/>
              <a:buFont typeface="Times New Roman"/>
              <a:buChar char="●"/>
            </a:pPr>
            <a:r>
              <a:rPr lang="en" sz="1700">
                <a:solidFill>
                  <a:srgbClr val="000000"/>
                </a:solidFill>
                <a:highlight>
                  <a:srgbClr val="FFFFFF"/>
                </a:highlight>
                <a:latin typeface="Times New Roman"/>
                <a:ea typeface="Times New Roman"/>
                <a:cs typeface="Times New Roman"/>
                <a:sym typeface="Times New Roman"/>
              </a:rPr>
              <a:t>How can strong cross-sector partnerships be developed and sustained between a community college and local industry?</a:t>
            </a:r>
            <a:endParaRPr sz="1700">
              <a:solidFill>
                <a:srgbClr val="000000"/>
              </a:solidFill>
              <a:highlight>
                <a:srgbClr val="FFFFFF"/>
              </a:highlight>
              <a:latin typeface="Times New Roman"/>
              <a:ea typeface="Times New Roman"/>
              <a:cs typeface="Times New Roman"/>
              <a:sym typeface="Times New Roman"/>
            </a:endParaRPr>
          </a:p>
          <a:p>
            <a:pPr indent="-336550" lvl="1" marL="914400" rtl="0" algn="l">
              <a:spcBef>
                <a:spcPts val="0"/>
              </a:spcBef>
              <a:spcAft>
                <a:spcPts val="0"/>
              </a:spcAft>
              <a:buClr>
                <a:srgbClr val="000000"/>
              </a:buClr>
              <a:buSzPts val="1700"/>
              <a:buFont typeface="Times New Roman"/>
              <a:buChar char="○"/>
            </a:pPr>
            <a:r>
              <a:rPr lang="en" sz="1700">
                <a:solidFill>
                  <a:srgbClr val="000000"/>
                </a:solidFill>
                <a:highlight>
                  <a:srgbClr val="FFFFFF"/>
                </a:highlight>
                <a:latin typeface="Times New Roman"/>
                <a:ea typeface="Times New Roman"/>
                <a:cs typeface="Times New Roman"/>
                <a:sym typeface="Times New Roman"/>
              </a:rPr>
              <a:t>Effectiveness of stepwise approach</a:t>
            </a:r>
            <a:endParaRPr sz="1700">
              <a:solidFill>
                <a:srgbClr val="000000"/>
              </a:solidFill>
              <a:highlight>
                <a:srgbClr val="FFFFFF"/>
              </a:highlight>
              <a:latin typeface="Times New Roman"/>
              <a:ea typeface="Times New Roman"/>
              <a:cs typeface="Times New Roman"/>
              <a:sym typeface="Times New Roman"/>
            </a:endParaRPr>
          </a:p>
          <a:p>
            <a:pPr indent="0" lvl="0" marL="457200" rtl="0" algn="l">
              <a:spcBef>
                <a:spcPts val="0"/>
              </a:spcBef>
              <a:spcAft>
                <a:spcPts val="0"/>
              </a:spcAft>
              <a:buNone/>
            </a:pPr>
            <a:r>
              <a:t/>
            </a:r>
            <a:endParaRPr sz="1700">
              <a:solidFill>
                <a:srgbClr val="000000"/>
              </a:solidFill>
              <a:highlight>
                <a:srgbClr val="FFFFFF"/>
              </a:highlight>
              <a:latin typeface="Times New Roman"/>
              <a:ea typeface="Times New Roman"/>
              <a:cs typeface="Times New Roman"/>
              <a:sym typeface="Times New Roman"/>
            </a:endParaRPr>
          </a:p>
          <a:p>
            <a:pPr indent="-336550" lvl="0" marL="457200" rtl="0" algn="l">
              <a:spcBef>
                <a:spcPts val="0"/>
              </a:spcBef>
              <a:spcAft>
                <a:spcPts val="0"/>
              </a:spcAft>
              <a:buClr>
                <a:srgbClr val="000000"/>
              </a:buClr>
              <a:buSzPts val="1700"/>
              <a:buFont typeface="Times New Roman"/>
              <a:buChar char="●"/>
            </a:pPr>
            <a:r>
              <a:rPr lang="en" sz="1700">
                <a:solidFill>
                  <a:srgbClr val="000000"/>
                </a:solidFill>
                <a:highlight>
                  <a:srgbClr val="FFFFFF"/>
                </a:highlight>
                <a:latin typeface="Times New Roman"/>
                <a:ea typeface="Times New Roman"/>
                <a:cs typeface="Times New Roman"/>
                <a:sym typeface="Times New Roman"/>
              </a:rPr>
              <a:t>What is the impact of career exploration activities (site visits, job shadowing, and internships) on student motivation, participation in support activities, and academic success?</a:t>
            </a:r>
            <a:endParaRPr sz="170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0"/>
          <p:cNvPicPr preferRelativeResize="0"/>
          <p:nvPr/>
        </p:nvPicPr>
        <p:blipFill>
          <a:blip r:embed="rId3">
            <a:alphaModFix/>
          </a:blip>
          <a:stretch>
            <a:fillRect/>
          </a:stretch>
        </p:blipFill>
        <p:spPr>
          <a:xfrm>
            <a:off x="1304900" y="220975"/>
            <a:ext cx="6534175" cy="4701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1"/>
          <p:cNvSpPr/>
          <p:nvPr/>
        </p:nvSpPr>
        <p:spPr>
          <a:xfrm>
            <a:off x="410250" y="3167925"/>
            <a:ext cx="2586300" cy="16356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1"/>
          <p:cNvSpPr/>
          <p:nvPr/>
        </p:nvSpPr>
        <p:spPr>
          <a:xfrm>
            <a:off x="3307100" y="3167925"/>
            <a:ext cx="2586300" cy="1635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1"/>
          <p:cNvSpPr/>
          <p:nvPr/>
        </p:nvSpPr>
        <p:spPr>
          <a:xfrm>
            <a:off x="6203950" y="3167925"/>
            <a:ext cx="2586300" cy="16356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txBox="1"/>
          <p:nvPr/>
        </p:nvSpPr>
        <p:spPr>
          <a:xfrm>
            <a:off x="608925" y="2515275"/>
            <a:ext cx="2016300" cy="7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184" name="Google Shape;184;p21"/>
          <p:cNvSpPr txBox="1"/>
          <p:nvPr/>
        </p:nvSpPr>
        <p:spPr>
          <a:xfrm>
            <a:off x="375150" y="3167925"/>
            <a:ext cx="2656500" cy="10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Research institute </a:t>
            </a:r>
            <a:endParaRPr b="1" sz="1800"/>
          </a:p>
          <a:p>
            <a:pPr indent="0" lvl="0" marL="0" rtl="0" algn="ctr">
              <a:spcBef>
                <a:spcPts val="0"/>
              </a:spcBef>
              <a:spcAft>
                <a:spcPts val="0"/>
              </a:spcAft>
              <a:buNone/>
            </a:pPr>
            <a:r>
              <a:rPr b="1" lang="en" sz="1800"/>
              <a:t>and industry partner internship placements</a:t>
            </a:r>
            <a:endParaRPr b="1" sz="1800"/>
          </a:p>
          <a:p>
            <a:pPr indent="0" lvl="0" marL="0" rtl="0" algn="ctr">
              <a:spcBef>
                <a:spcPts val="0"/>
              </a:spcBef>
              <a:spcAft>
                <a:spcPts val="0"/>
              </a:spcAft>
              <a:buNone/>
            </a:pPr>
            <a:r>
              <a:t/>
            </a:r>
            <a:endParaRPr b="1"/>
          </a:p>
          <a:p>
            <a:pPr indent="-317500" lvl="0" marL="457200" rtl="0" algn="l">
              <a:spcBef>
                <a:spcPts val="0"/>
              </a:spcBef>
              <a:spcAft>
                <a:spcPts val="0"/>
              </a:spcAft>
              <a:buSzPts val="1400"/>
              <a:buChar char="●"/>
            </a:pPr>
            <a:r>
              <a:rPr b="1" lang="en"/>
              <a:t>10 sites by 1st year </a:t>
            </a:r>
            <a:endParaRPr b="1"/>
          </a:p>
          <a:p>
            <a:pPr indent="-317500" lvl="0" marL="457200" rtl="0" algn="l">
              <a:spcBef>
                <a:spcPts val="0"/>
              </a:spcBef>
              <a:spcAft>
                <a:spcPts val="0"/>
              </a:spcAft>
              <a:buSzPts val="1400"/>
              <a:buChar char="●"/>
            </a:pPr>
            <a:r>
              <a:rPr b="1" lang="en"/>
              <a:t>5 every subsequent</a:t>
            </a:r>
            <a:endParaRPr b="1"/>
          </a:p>
        </p:txBody>
      </p:sp>
      <p:sp>
        <p:nvSpPr>
          <p:cNvPr id="185" name="Google Shape;185;p21"/>
          <p:cNvSpPr txBox="1"/>
          <p:nvPr/>
        </p:nvSpPr>
        <p:spPr>
          <a:xfrm>
            <a:off x="3459950" y="3289275"/>
            <a:ext cx="2280600" cy="114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800"/>
              <a:t>Class visits to job sites</a:t>
            </a:r>
            <a:endParaRPr b="1" sz="1800"/>
          </a:p>
          <a:p>
            <a:pPr indent="0" lvl="0" marL="0" marR="0" rtl="0" algn="ctr">
              <a:lnSpc>
                <a:spcPct val="100000"/>
              </a:lnSpc>
              <a:spcBef>
                <a:spcPts val="0"/>
              </a:spcBef>
              <a:spcAft>
                <a:spcPts val="0"/>
              </a:spcAft>
              <a:buNone/>
            </a:pPr>
            <a:r>
              <a:t/>
            </a:r>
            <a:endParaRPr b="1"/>
          </a:p>
          <a:p>
            <a:pPr indent="-317500" lvl="0" marL="457200" marR="0" rtl="0" algn="l">
              <a:lnSpc>
                <a:spcPct val="100000"/>
              </a:lnSpc>
              <a:spcBef>
                <a:spcPts val="0"/>
              </a:spcBef>
              <a:spcAft>
                <a:spcPts val="0"/>
              </a:spcAft>
              <a:buSzPts val="1400"/>
              <a:buChar char="●"/>
            </a:pPr>
            <a:r>
              <a:rPr b="1" lang="en"/>
              <a:t>5 annually</a:t>
            </a:r>
            <a:endParaRPr b="1"/>
          </a:p>
        </p:txBody>
      </p:sp>
      <p:sp>
        <p:nvSpPr>
          <p:cNvPr id="186" name="Google Shape;186;p21"/>
          <p:cNvSpPr txBox="1"/>
          <p:nvPr/>
        </p:nvSpPr>
        <p:spPr>
          <a:xfrm>
            <a:off x="375150" y="406825"/>
            <a:ext cx="7396800" cy="6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2600">
                <a:solidFill>
                  <a:schemeClr val="dk2"/>
                </a:solidFill>
                <a:latin typeface="Raleway"/>
                <a:ea typeface="Raleway"/>
                <a:cs typeface="Raleway"/>
                <a:sym typeface="Raleway"/>
              </a:rPr>
              <a:t>TRABAJO DESIGN ACTIVITIES DELIVERABLES</a:t>
            </a:r>
            <a:endParaRPr b="1" sz="2600">
              <a:solidFill>
                <a:schemeClr val="dk2"/>
              </a:solidFill>
              <a:latin typeface="Raleway"/>
              <a:ea typeface="Raleway"/>
              <a:cs typeface="Raleway"/>
              <a:sym typeface="Raleway"/>
            </a:endParaRPr>
          </a:p>
        </p:txBody>
      </p:sp>
      <p:sp>
        <p:nvSpPr>
          <p:cNvPr id="187" name="Google Shape;187;p21"/>
          <p:cNvSpPr txBox="1"/>
          <p:nvPr/>
        </p:nvSpPr>
        <p:spPr>
          <a:xfrm>
            <a:off x="6206500" y="3147525"/>
            <a:ext cx="2581200" cy="11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t>Job shadowing &amp; industry observations</a:t>
            </a:r>
            <a:endParaRPr b="1" sz="1700"/>
          </a:p>
          <a:p>
            <a:pPr indent="0" lvl="0" marL="0" rtl="0" algn="ctr">
              <a:spcBef>
                <a:spcPts val="0"/>
              </a:spcBef>
              <a:spcAft>
                <a:spcPts val="0"/>
              </a:spcAft>
              <a:buNone/>
            </a:pPr>
            <a:r>
              <a:t/>
            </a:r>
            <a:endParaRPr b="1" sz="1700"/>
          </a:p>
          <a:p>
            <a:pPr indent="-317500" lvl="0" marL="457200" rtl="0" algn="l">
              <a:spcBef>
                <a:spcPts val="0"/>
              </a:spcBef>
              <a:spcAft>
                <a:spcPts val="0"/>
              </a:spcAft>
              <a:buSzPts val="1400"/>
              <a:buChar char="●"/>
            </a:pPr>
            <a:r>
              <a:rPr b="1" lang="en"/>
              <a:t>10 sites by 1st year</a:t>
            </a:r>
            <a:endParaRPr b="1"/>
          </a:p>
          <a:p>
            <a:pPr indent="-317500" lvl="0" marL="457200" rtl="0" algn="l">
              <a:spcBef>
                <a:spcPts val="0"/>
              </a:spcBef>
              <a:spcAft>
                <a:spcPts val="0"/>
              </a:spcAft>
              <a:buSzPts val="1400"/>
              <a:buChar char="●"/>
            </a:pPr>
            <a:r>
              <a:rPr b="1" lang="en"/>
              <a:t>5 every subsequent</a:t>
            </a:r>
            <a:endParaRPr b="1"/>
          </a:p>
          <a:p>
            <a:pPr indent="-317500" lvl="0" marL="457200" rtl="0" algn="l">
              <a:spcBef>
                <a:spcPts val="0"/>
              </a:spcBef>
              <a:spcAft>
                <a:spcPts val="0"/>
              </a:spcAft>
              <a:buSzPts val="1400"/>
              <a:buChar char="●"/>
            </a:pPr>
            <a:r>
              <a:rPr b="1" lang="en"/>
              <a:t>40+ students by year 5</a:t>
            </a:r>
            <a:endParaRPr b="1"/>
          </a:p>
        </p:txBody>
      </p:sp>
      <p:pic>
        <p:nvPicPr>
          <p:cNvPr descr="What Is an Internship - Benefits, Pay &amp; Expectations" id="188" name="Google Shape;188;p21"/>
          <p:cNvPicPr preferRelativeResize="0"/>
          <p:nvPr/>
        </p:nvPicPr>
        <p:blipFill>
          <a:blip r:embed="rId3">
            <a:alphaModFix/>
          </a:blip>
          <a:stretch>
            <a:fillRect/>
          </a:stretch>
        </p:blipFill>
        <p:spPr>
          <a:xfrm>
            <a:off x="412750" y="1215800"/>
            <a:ext cx="2581275" cy="1733550"/>
          </a:xfrm>
          <a:prstGeom prst="rect">
            <a:avLst/>
          </a:prstGeom>
          <a:noFill/>
          <a:ln>
            <a:noFill/>
          </a:ln>
        </p:spPr>
      </p:pic>
      <p:pic>
        <p:nvPicPr>
          <p:cNvPr descr="Business Tours/Field Trips – Nebraska Department of Education" id="189" name="Google Shape;189;p21"/>
          <p:cNvPicPr preferRelativeResize="0"/>
          <p:nvPr/>
        </p:nvPicPr>
        <p:blipFill>
          <a:blip r:embed="rId4">
            <a:alphaModFix/>
          </a:blip>
          <a:stretch>
            <a:fillRect/>
          </a:stretch>
        </p:blipFill>
        <p:spPr>
          <a:xfrm>
            <a:off x="6208975" y="1196750"/>
            <a:ext cx="2581275" cy="1771650"/>
          </a:xfrm>
          <a:prstGeom prst="rect">
            <a:avLst/>
          </a:prstGeom>
          <a:noFill/>
          <a:ln>
            <a:noFill/>
          </a:ln>
        </p:spPr>
      </p:pic>
      <p:pic>
        <p:nvPicPr>
          <p:cNvPr descr="Company Field Trips Support Career Discernment - Stories - Leavey School of  Business - Santa Clara University" id="190" name="Google Shape;190;p21"/>
          <p:cNvPicPr preferRelativeResize="0"/>
          <p:nvPr/>
        </p:nvPicPr>
        <p:blipFill>
          <a:blip r:embed="rId5">
            <a:alphaModFix/>
          </a:blip>
          <a:stretch>
            <a:fillRect/>
          </a:stretch>
        </p:blipFill>
        <p:spPr>
          <a:xfrm>
            <a:off x="3458288" y="1196750"/>
            <a:ext cx="2352675" cy="1771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2"/>
          <p:cNvSpPr txBox="1"/>
          <p:nvPr>
            <p:ph type="title"/>
          </p:nvPr>
        </p:nvSpPr>
        <p:spPr>
          <a:xfrm>
            <a:off x="819150" y="5434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FACULTY COLLABORATION</a:t>
            </a:r>
            <a:endParaRPr/>
          </a:p>
        </p:txBody>
      </p:sp>
      <p:sp>
        <p:nvSpPr>
          <p:cNvPr id="196" name="Google Shape;196;p22"/>
          <p:cNvSpPr txBox="1"/>
          <p:nvPr>
            <p:ph idx="1" type="body"/>
          </p:nvPr>
        </p:nvSpPr>
        <p:spPr>
          <a:xfrm>
            <a:off x="819150" y="1213675"/>
            <a:ext cx="3752700" cy="322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000000"/>
                </a:solidFill>
              </a:rPr>
              <a:t>Internship Selection Criteria</a:t>
            </a:r>
            <a:endParaRPr b="1" sz="1400">
              <a:solidFill>
                <a:srgbClr val="000000"/>
              </a:solidFill>
            </a:endParaRPr>
          </a:p>
          <a:p>
            <a:pPr indent="0" lvl="0" marL="0" rtl="0" algn="l">
              <a:spcBef>
                <a:spcPts val="1600"/>
              </a:spcBef>
              <a:spcAft>
                <a:spcPts val="0"/>
              </a:spcAft>
              <a:buNone/>
            </a:pPr>
            <a:r>
              <a:rPr lang="en" sz="1400">
                <a:solidFill>
                  <a:srgbClr val="000000"/>
                </a:solidFill>
              </a:rPr>
              <a:t>Students will be identified and recruited through STEM courses, beginning in the second semester of their first year at Cañada</a:t>
            </a:r>
            <a:endParaRPr sz="1400">
              <a:solidFill>
                <a:srgbClr val="000000"/>
              </a:solidFill>
            </a:endParaRPr>
          </a:p>
          <a:p>
            <a:pPr indent="-317500" lvl="0" marL="457200" rtl="0" algn="l">
              <a:spcBef>
                <a:spcPts val="1600"/>
              </a:spcBef>
              <a:spcAft>
                <a:spcPts val="0"/>
              </a:spcAft>
              <a:buClr>
                <a:srgbClr val="000000"/>
              </a:buClr>
              <a:buSzPts val="1400"/>
              <a:buChar char="●"/>
            </a:pPr>
            <a:r>
              <a:rPr lang="en" sz="1400">
                <a:solidFill>
                  <a:srgbClr val="000000"/>
                </a:solidFill>
              </a:rPr>
              <a:t>2.5 minimum GPA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Grit and growth mindset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Personal statements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Interviews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Faculty recommendations</a:t>
            </a:r>
            <a:endParaRPr sz="1400">
              <a:solidFill>
                <a:srgbClr val="000000"/>
              </a:solidFill>
            </a:endParaRPr>
          </a:p>
          <a:p>
            <a:pPr indent="0" lvl="0" marL="0" rtl="0" algn="l">
              <a:spcBef>
                <a:spcPts val="1600"/>
              </a:spcBef>
              <a:spcAft>
                <a:spcPts val="1600"/>
              </a:spcAft>
              <a:buNone/>
            </a:pPr>
            <a:r>
              <a:t/>
            </a:r>
            <a:endParaRPr/>
          </a:p>
        </p:txBody>
      </p:sp>
      <p:sp>
        <p:nvSpPr>
          <p:cNvPr id="197" name="Google Shape;197;p22"/>
          <p:cNvSpPr txBox="1"/>
          <p:nvPr/>
        </p:nvSpPr>
        <p:spPr>
          <a:xfrm>
            <a:off x="4698850" y="1213675"/>
            <a:ext cx="3857700" cy="27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libri"/>
                <a:ea typeface="Calibri"/>
                <a:cs typeface="Calibri"/>
                <a:sym typeface="Calibri"/>
              </a:rPr>
              <a:t>Pre-internship Workshop Curriculum </a:t>
            </a:r>
            <a:endParaRPr b="1">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Developed jointly with PI and STEM faculty. The CE will conduct four workshops following mathematics block on Fridays. Targets to prepare students with little lab/ research experience.</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Workshop topics include: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Applying for Internships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Introduction to Research process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Library session on conducting literature reviews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Standard lab documentation practices, data analysis, and presentation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