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9" r:id="rId6"/>
  </p:sldMasterIdLst>
  <p:notesMasterIdLst>
    <p:notesMasterId r:id="rId60"/>
  </p:notesMasterIdLst>
  <p:handoutMasterIdLst>
    <p:handoutMasterId r:id="rId61"/>
  </p:handoutMasterIdLst>
  <p:sldIdLst>
    <p:sldId id="319" r:id="rId7"/>
    <p:sldId id="325" r:id="rId8"/>
    <p:sldId id="381" r:id="rId9"/>
    <p:sldId id="330" r:id="rId10"/>
    <p:sldId id="329" r:id="rId11"/>
    <p:sldId id="321" r:id="rId12"/>
    <p:sldId id="323" r:id="rId13"/>
    <p:sldId id="331" r:id="rId14"/>
    <p:sldId id="382" r:id="rId15"/>
    <p:sldId id="340" r:id="rId16"/>
    <p:sldId id="341" r:id="rId17"/>
    <p:sldId id="342" r:id="rId18"/>
    <p:sldId id="343" r:id="rId19"/>
    <p:sldId id="344" r:id="rId20"/>
    <p:sldId id="334" r:id="rId21"/>
    <p:sldId id="346" r:id="rId22"/>
    <p:sldId id="376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60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84" r:id="rId46"/>
    <p:sldId id="379" r:id="rId47"/>
    <p:sldId id="380" r:id="rId48"/>
    <p:sldId id="363" r:id="rId49"/>
    <p:sldId id="364" r:id="rId50"/>
    <p:sldId id="365" r:id="rId51"/>
    <p:sldId id="366" r:id="rId52"/>
    <p:sldId id="367" r:id="rId53"/>
    <p:sldId id="369" r:id="rId54"/>
    <p:sldId id="375" r:id="rId55"/>
    <p:sldId id="377" r:id="rId56"/>
    <p:sldId id="383" r:id="rId57"/>
    <p:sldId id="378" r:id="rId58"/>
    <p:sldId id="318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Admin/President's%20Office/President's%20Advisory%20Council/Graduate%20dat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Admin/President's%20Office/President's%20Advisory%20Council/Graduate%20data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-my.sharepoint.com/personal/engelk_smccd_edu/Documents/Admin/President's%20Office/President's%20Advisory%20Council/Graduate%20data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Sheet3!$K$62</c:f>
              <c:strCache>
                <c:ptCount val="1"/>
                <c:pt idx="0">
                  <c:v>Total Graduates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Sheet3!$J$63:$J$67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Sheet3!$K$63:$K$67</c:f>
              <c:numCache>
                <c:formatCode>General</c:formatCode>
                <c:ptCount val="5"/>
                <c:pt idx="0">
                  <c:v>566</c:v>
                </c:pt>
                <c:pt idx="1">
                  <c:v>563</c:v>
                </c:pt>
                <c:pt idx="2">
                  <c:v>528</c:v>
                </c:pt>
                <c:pt idx="3">
                  <c:v>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27-4FBA-ACB6-F8745833EDEB}"/>
            </c:ext>
          </c:extLst>
        </c:ser>
        <c:ser>
          <c:idx val="1"/>
          <c:order val="1"/>
          <c:tx>
            <c:strRef>
              <c:f>Sheet3!$L$62</c:f>
              <c:strCache>
                <c:ptCount val="1"/>
                <c:pt idx="0">
                  <c:v>Forcast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Sheet3!$J$63:$J$67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Sheet3!$L$63:$L$67</c:f>
              <c:numCache>
                <c:formatCode>General</c:formatCode>
                <c:ptCount val="5"/>
                <c:pt idx="3">
                  <c:v>515</c:v>
                </c:pt>
                <c:pt idx="4">
                  <c:v>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27-4FBA-ACB6-F8745833ED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9702128"/>
        <c:axId val="599703376"/>
      </c:lineChart>
      <c:catAx>
        <c:axId val="59970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3376"/>
        <c:crosses val="autoZero"/>
        <c:auto val="1"/>
        <c:lblAlgn val="ctr"/>
        <c:lblOffset val="100"/>
        <c:noMultiLvlLbl val="0"/>
      </c:catAx>
      <c:valAx>
        <c:axId val="599703376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Sheet3!$K$43</c:f>
              <c:strCache>
                <c:ptCount val="1"/>
                <c:pt idx="0">
                  <c:v>Total Degrees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Sheet3!$J$44:$J$48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Sheet3!$K$44:$K$48</c:f>
              <c:numCache>
                <c:formatCode>General</c:formatCode>
                <c:ptCount val="5"/>
                <c:pt idx="0">
                  <c:v>589</c:v>
                </c:pt>
                <c:pt idx="1">
                  <c:v>569</c:v>
                </c:pt>
                <c:pt idx="2">
                  <c:v>630</c:v>
                </c:pt>
                <c:pt idx="3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0D-4859-9E62-18054F32FB00}"/>
            </c:ext>
          </c:extLst>
        </c:ser>
        <c:ser>
          <c:idx val="1"/>
          <c:order val="1"/>
          <c:tx>
            <c:strRef>
              <c:f>Sheet3!$L$43</c:f>
              <c:strCache>
                <c:ptCount val="1"/>
                <c:pt idx="0">
                  <c:v>Forcast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Sheet3!$J$44:$J$48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Sheet3!$L$44:$L$48</c:f>
              <c:numCache>
                <c:formatCode>General</c:formatCode>
                <c:ptCount val="5"/>
                <c:pt idx="3">
                  <c:v>623</c:v>
                </c:pt>
                <c:pt idx="4" formatCode="0">
                  <c:v>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0D-4859-9E62-18054F32FB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43415088"/>
        <c:axId val="1543407600"/>
      </c:lineChart>
      <c:catAx>
        <c:axId val="15434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407600"/>
        <c:crosses val="autoZero"/>
        <c:auto val="1"/>
        <c:lblAlgn val="ctr"/>
        <c:lblOffset val="100"/>
        <c:noMultiLvlLbl val="0"/>
      </c:catAx>
      <c:valAx>
        <c:axId val="1543407600"/>
        <c:scaling>
          <c:orientation val="minMax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41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'[Graduate data 2021.xlsx]Sheet3'!$K$50</c:f>
              <c:strCache>
                <c:ptCount val="1"/>
                <c:pt idx="0">
                  <c:v>Total Certificates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'[Graduate data 2021.xlsx]Sheet3'!$J$51:$J$55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'[Graduate data 2021.xlsx]Sheet3'!$K$51:$K$55</c:f>
              <c:numCache>
                <c:formatCode>General</c:formatCode>
                <c:ptCount val="5"/>
                <c:pt idx="0">
                  <c:v>302</c:v>
                </c:pt>
                <c:pt idx="1">
                  <c:v>373</c:v>
                </c:pt>
                <c:pt idx="2">
                  <c:v>289</c:v>
                </c:pt>
                <c:pt idx="3">
                  <c:v>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28-4637-8C27-CB7372F3ACFD}"/>
            </c:ext>
          </c:extLst>
        </c:ser>
        <c:ser>
          <c:idx val="1"/>
          <c:order val="1"/>
          <c:tx>
            <c:strRef>
              <c:f>'[Graduate data 2021.xlsx]Sheet3'!$L$50</c:f>
              <c:strCache>
                <c:ptCount val="1"/>
                <c:pt idx="0">
                  <c:v>Forcast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'[Graduate data 2021.xlsx]Sheet3'!$J$51:$J$55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'[Graduate data 2021.xlsx]Sheet3'!$L$51:$L$55</c:f>
              <c:numCache>
                <c:formatCode>General</c:formatCode>
                <c:ptCount val="5"/>
                <c:pt idx="3">
                  <c:v>259</c:v>
                </c:pt>
                <c:pt idx="4" formatCode="0">
                  <c:v>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28-4637-8C27-CB7372F3ACF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43396512"/>
        <c:axId val="1543400672"/>
      </c:lineChart>
      <c:catAx>
        <c:axId val="15433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400672"/>
        <c:crosses val="autoZero"/>
        <c:auto val="1"/>
        <c:lblAlgn val="ctr"/>
        <c:lblOffset val="100"/>
        <c:noMultiLvlLbl val="0"/>
      </c:catAx>
      <c:valAx>
        <c:axId val="1543400672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39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342"/>
            </a:solidFill>
          </c:spPr>
          <c:explosion val="6"/>
          <c:dPt>
            <c:idx val="0"/>
            <c:bubble3D val="0"/>
            <c:spPr>
              <a:solidFill>
                <a:srgbClr val="0063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0D-46C4-8D6D-F777C9414F6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00634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0D-46C4-8D6D-F777C9414F69}"/>
              </c:ext>
            </c:extLst>
          </c:dPt>
          <c:dLbls>
            <c:dLbl>
              <c:idx val="0"/>
              <c:layout>
                <c:manualLayout>
                  <c:x val="4.3903142457548776E-2"/>
                  <c:y val="4.2360745442384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6337539606659"/>
                      <c:h val="0.48291249804317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0D-46C4-8D6D-F777C9414F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Sheet1!$A$2:$B$2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D-46C4-8D6D-F777C9414F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342"/>
            </a:solidFill>
          </c:spPr>
          <c:explosion val="6"/>
          <c:dPt>
            <c:idx val="0"/>
            <c:bubble3D val="0"/>
            <c:spPr>
              <a:solidFill>
                <a:srgbClr val="0063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F9-4EDC-ADC6-707FF595B6C7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00634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F9-4EDC-ADC6-707FF595B6C7}"/>
              </c:ext>
            </c:extLst>
          </c:dPt>
          <c:dLbls>
            <c:dLbl>
              <c:idx val="0"/>
              <c:layout>
                <c:manualLayout>
                  <c:x val="4.126475501027297E-2"/>
                  <c:y val="-6.8528930456173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016390496053"/>
                      <c:h val="0.35936174984406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F9-4EDC-ADC6-707FF595B6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F9-4EDC-ADC6-707FF595B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'[Percentage complete diagrams.xlsx]Sheet1'!$A$2:$B$2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9-4EDC-ADC6-707FF595B6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342"/>
            </a:solidFill>
          </c:spPr>
          <c:explosion val="6"/>
          <c:dPt>
            <c:idx val="0"/>
            <c:bubble3D val="0"/>
            <c:spPr>
              <a:solidFill>
                <a:srgbClr val="0063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89-4A49-BA9C-39A3FE9F840B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00634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89-4A49-BA9C-39A3FE9F840B}"/>
              </c:ext>
            </c:extLst>
          </c:dPt>
          <c:dLbls>
            <c:dLbl>
              <c:idx val="0"/>
              <c:layout>
                <c:manualLayout>
                  <c:x val="4.1305067635776301E-2"/>
                  <c:y val="-6.85296346324910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0000000000001"/>
                      <c:h val="0.44507936507936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89-4A49-BA9C-39A3FE9F84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9-4A49-BA9C-39A3FE9F8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'[Percentage complete diagrams.xlsx]Sheet1'!$A$2:$B$2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89-4A49-BA9C-39A3FE9F84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342"/>
            </a:solidFill>
          </c:spPr>
          <c:explosion val="6"/>
          <c:dPt>
            <c:idx val="0"/>
            <c:bubble3D val="0"/>
            <c:spPr>
              <a:solidFill>
                <a:srgbClr val="0063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E-40AF-B6FB-AEFEDF9CB1C7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00634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E-40AF-B6FB-AEFEDF9CB1C7}"/>
              </c:ext>
            </c:extLst>
          </c:dPt>
          <c:dLbls>
            <c:dLbl>
              <c:idx val="0"/>
              <c:layout>
                <c:manualLayout>
                  <c:x val="4.126475501027297E-2"/>
                  <c:y val="-6.8528930456173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016390496053"/>
                      <c:h val="0.35936174984406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8E-40AF-B6FB-AEFEDF9CB1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E-40AF-B6FB-AEFEDF9CB1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'[Percentage complete diagrams.xlsx]Sheet1'!$A$2:$B$2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E-40AF-B6FB-AEFEDF9CB1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342"/>
            </a:solidFill>
          </c:spPr>
          <c:explosion val="6"/>
          <c:dPt>
            <c:idx val="0"/>
            <c:bubble3D val="0"/>
            <c:spPr>
              <a:solidFill>
                <a:srgbClr val="0063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E9-46DA-8225-3B2DDE29D7F2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00634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9-46DA-8225-3B2DDE29D7F2}"/>
              </c:ext>
            </c:extLst>
          </c:dPt>
          <c:dLbls>
            <c:dLbl>
              <c:idx val="0"/>
              <c:layout>
                <c:manualLayout>
                  <c:x val="4.126475501027297E-2"/>
                  <c:y val="-6.8528930456173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016390496053"/>
                      <c:h val="0.35936174984406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E9-46DA-8225-3B2DDE29D7F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9-46DA-8225-3B2DDE29D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'[Percentage complete diagrams.xlsx]Sheet1'!$A$2:$B$2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E9-46DA-8225-3B2DDE29D7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6342"/>
            </a:solidFill>
          </c:spPr>
          <c:explosion val="6"/>
          <c:dPt>
            <c:idx val="0"/>
            <c:bubble3D val="0"/>
            <c:spPr>
              <a:solidFill>
                <a:srgbClr val="0063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4-4672-A052-DD1C64EA7088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00634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4-4672-A052-DD1C64EA7088}"/>
              </c:ext>
            </c:extLst>
          </c:dPt>
          <c:dLbls>
            <c:dLbl>
              <c:idx val="0"/>
              <c:layout>
                <c:manualLayout>
                  <c:x val="4.126475501027297E-2"/>
                  <c:y val="-6.8528930456173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016390496053"/>
                      <c:h val="0.35936174984406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34-4672-A052-DD1C64EA70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34-4672-A052-DD1C64EA7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'[Percentage complete diagrams.xlsx]Sheet1'!$A$2:$B$2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4-4672-A052-DD1C64EA70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D39F8-5584-484C-A85E-CA38DFF61CF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5BBE2B-DF20-4E8D-8250-A00E544F18B0}">
      <dgm:prSet phldrT="[Text]"/>
      <dgm:spPr/>
      <dgm:t>
        <a:bodyPr/>
        <a:lstStyle/>
        <a:p>
          <a:r>
            <a:rPr lang="en-US" dirty="0" smtClean="0"/>
            <a:t>Improve our internal policies and processes</a:t>
          </a:r>
          <a:endParaRPr lang="en-US" dirty="0"/>
        </a:p>
      </dgm:t>
    </dgm:pt>
    <dgm:pt modelId="{6D24CE05-704B-4B08-849C-9289059898E1}" type="parTrans" cxnId="{133D8B0F-B225-49DF-8FD0-A83E8C93690C}">
      <dgm:prSet/>
      <dgm:spPr/>
      <dgm:t>
        <a:bodyPr/>
        <a:lstStyle/>
        <a:p>
          <a:endParaRPr lang="en-US"/>
        </a:p>
      </dgm:t>
    </dgm:pt>
    <dgm:pt modelId="{6C43B46B-4968-4DDD-A8AD-6CF7A7242391}" type="sibTrans" cxnId="{133D8B0F-B225-49DF-8FD0-A83E8C93690C}">
      <dgm:prSet/>
      <dgm:spPr/>
      <dgm:t>
        <a:bodyPr/>
        <a:lstStyle/>
        <a:p>
          <a:endParaRPr lang="en-US"/>
        </a:p>
      </dgm:t>
    </dgm:pt>
    <dgm:pt modelId="{568C5355-370A-49E5-977B-B373E6A570D8}">
      <dgm:prSet phldrT="[Text]"/>
      <dgm:spPr/>
      <dgm:t>
        <a:bodyPr/>
        <a:lstStyle/>
        <a:p>
          <a:r>
            <a:rPr lang="en-US" b="0" i="0" dirty="0" smtClean="0"/>
            <a:t>Promote a climate of inclusivity</a:t>
          </a:r>
          <a:endParaRPr lang="en-US" dirty="0"/>
        </a:p>
      </dgm:t>
    </dgm:pt>
    <dgm:pt modelId="{1DEEF5EC-3953-4AA7-9330-56CA4902C7C9}" type="parTrans" cxnId="{6F8DF73D-8AE0-4A77-8447-ED34993C2D40}">
      <dgm:prSet/>
      <dgm:spPr/>
      <dgm:t>
        <a:bodyPr/>
        <a:lstStyle/>
        <a:p>
          <a:endParaRPr lang="en-US"/>
        </a:p>
      </dgm:t>
    </dgm:pt>
    <dgm:pt modelId="{27CB6870-2A6C-43D5-9102-ACA11007E65D}" type="sibTrans" cxnId="{6F8DF73D-8AE0-4A77-8447-ED34993C2D40}">
      <dgm:prSet/>
      <dgm:spPr/>
      <dgm:t>
        <a:bodyPr/>
        <a:lstStyle/>
        <a:p>
          <a:endParaRPr lang="en-US"/>
        </a:p>
      </dgm:t>
    </dgm:pt>
    <dgm:pt modelId="{9A79E536-BFC7-411C-85CA-D73138C5863B}">
      <dgm:prSet phldrT="[Text]"/>
      <dgm:spPr/>
      <dgm:t>
        <a:bodyPr/>
        <a:lstStyle/>
        <a:p>
          <a:r>
            <a:rPr lang="en-US" b="0" i="0" dirty="0" smtClean="0"/>
            <a:t>Institutionalize effective structures to reduce obligation gaps</a:t>
          </a:r>
          <a:endParaRPr lang="en-US" dirty="0"/>
        </a:p>
      </dgm:t>
    </dgm:pt>
    <dgm:pt modelId="{EC1AB788-DA26-4EF3-B3A1-5A0681B49FA9}" type="parTrans" cxnId="{D2781892-1FF0-44F3-9D28-257BC1D53330}">
      <dgm:prSet/>
      <dgm:spPr/>
      <dgm:t>
        <a:bodyPr/>
        <a:lstStyle/>
        <a:p>
          <a:endParaRPr lang="en-US"/>
        </a:p>
      </dgm:t>
    </dgm:pt>
    <dgm:pt modelId="{CB0BB819-0F3A-4A20-B0AC-9389C5502A80}" type="sibTrans" cxnId="{D2781892-1FF0-44F3-9D28-257BC1D53330}">
      <dgm:prSet/>
      <dgm:spPr/>
      <dgm:t>
        <a:bodyPr/>
        <a:lstStyle/>
        <a:p>
          <a:endParaRPr lang="en-US"/>
        </a:p>
      </dgm:t>
    </dgm:pt>
    <dgm:pt modelId="{6AB1E712-B2CB-4512-8B6D-49D4E3A68959}">
      <dgm:prSet phldrT="[Text]"/>
      <dgm:spPr/>
      <dgm:t>
        <a:bodyPr/>
        <a:lstStyle/>
        <a:p>
          <a:r>
            <a:rPr lang="en-US" dirty="0" smtClean="0"/>
            <a:t>Fully implement all aspects of Guided Pathways</a:t>
          </a:r>
          <a:endParaRPr lang="en-US" dirty="0"/>
        </a:p>
      </dgm:t>
    </dgm:pt>
    <dgm:pt modelId="{94DDB41C-F908-48D8-A780-658F9C2B4D94}" type="parTrans" cxnId="{AF036D21-7AB8-48FD-9A0F-1EF449CF3C55}">
      <dgm:prSet/>
      <dgm:spPr/>
      <dgm:t>
        <a:bodyPr/>
        <a:lstStyle/>
        <a:p>
          <a:endParaRPr lang="en-US"/>
        </a:p>
      </dgm:t>
    </dgm:pt>
    <dgm:pt modelId="{8C90986D-7F28-4F48-B323-8250DA7CC4CF}" type="sibTrans" cxnId="{AF036D21-7AB8-48FD-9A0F-1EF449CF3C55}">
      <dgm:prSet/>
      <dgm:spPr/>
      <dgm:t>
        <a:bodyPr/>
        <a:lstStyle/>
        <a:p>
          <a:endParaRPr lang="en-US"/>
        </a:p>
      </dgm:t>
    </dgm:pt>
    <dgm:pt modelId="{2897B012-8FA3-4075-99CF-FD732C61839C}">
      <dgm:prSet phldrT="[Text]"/>
      <dgm:spPr/>
      <dgm:t>
        <a:bodyPr/>
        <a:lstStyle/>
        <a:p>
          <a:r>
            <a:rPr lang="en-US" dirty="0" smtClean="0"/>
            <a:t>Implement Guided Pathways</a:t>
          </a:r>
          <a:endParaRPr lang="en-US" dirty="0"/>
        </a:p>
      </dgm:t>
    </dgm:pt>
    <dgm:pt modelId="{791DE447-DAC4-4926-A382-1960ED4A2C97}" type="parTrans" cxnId="{4A264426-667B-4885-9B57-E04B17E54D4A}">
      <dgm:prSet/>
      <dgm:spPr/>
      <dgm:t>
        <a:bodyPr/>
        <a:lstStyle/>
        <a:p>
          <a:endParaRPr lang="en-US"/>
        </a:p>
      </dgm:t>
    </dgm:pt>
    <dgm:pt modelId="{D48E467A-EEA3-4E8E-8BF7-CA82E71A2F68}" type="sibTrans" cxnId="{4A264426-667B-4885-9B57-E04B17E54D4A}">
      <dgm:prSet/>
      <dgm:spPr/>
      <dgm:t>
        <a:bodyPr/>
        <a:lstStyle/>
        <a:p>
          <a:endParaRPr lang="en-US"/>
        </a:p>
      </dgm:t>
    </dgm:pt>
    <dgm:pt modelId="{BC1927B9-9939-42A1-BDBF-25CA1860458B}">
      <dgm:prSet phldrT="[Text]"/>
      <dgm:spPr/>
      <dgm:t>
        <a:bodyPr/>
        <a:lstStyle/>
        <a:p>
          <a:r>
            <a:rPr lang="en-US" dirty="0" smtClean="0"/>
            <a:t>Develop clear pathways</a:t>
          </a:r>
          <a:endParaRPr lang="en-US" dirty="0"/>
        </a:p>
      </dgm:t>
    </dgm:pt>
    <dgm:pt modelId="{380BCC2B-92FF-44A5-A94A-B7957E2C202A}" type="parTrans" cxnId="{CECFF5EE-BA5D-4F7E-AB27-1E704F335E0C}">
      <dgm:prSet/>
      <dgm:spPr/>
      <dgm:t>
        <a:bodyPr/>
        <a:lstStyle/>
        <a:p>
          <a:endParaRPr lang="en-US"/>
        </a:p>
      </dgm:t>
    </dgm:pt>
    <dgm:pt modelId="{07D68B8B-D739-4C3D-9E8D-A46FB7D7AC93}" type="sibTrans" cxnId="{CECFF5EE-BA5D-4F7E-AB27-1E704F335E0C}">
      <dgm:prSet/>
      <dgm:spPr/>
      <dgm:t>
        <a:bodyPr/>
        <a:lstStyle/>
        <a:p>
          <a:endParaRPr lang="en-US"/>
        </a:p>
      </dgm:t>
    </dgm:pt>
    <dgm:pt modelId="{8C3E2433-6992-4FF5-8BB4-F40885E80699}">
      <dgm:prSet phldrT="[Text]"/>
      <dgm:spPr/>
      <dgm:t>
        <a:bodyPr/>
        <a:lstStyle/>
        <a:p>
          <a:r>
            <a:rPr lang="en-US" dirty="0" smtClean="0"/>
            <a:t>Focus on key aspects of strategic enrollment management to enhance equity in access and completion</a:t>
          </a:r>
          <a:endParaRPr lang="en-US" dirty="0"/>
        </a:p>
      </dgm:t>
    </dgm:pt>
    <dgm:pt modelId="{4D766B01-D05B-49F8-9104-CBE6128E2C54}" type="parTrans" cxnId="{255B9B11-FEA0-40BA-8DF7-10195C55341C}">
      <dgm:prSet/>
      <dgm:spPr/>
      <dgm:t>
        <a:bodyPr/>
        <a:lstStyle/>
        <a:p>
          <a:endParaRPr lang="en-US"/>
        </a:p>
      </dgm:t>
    </dgm:pt>
    <dgm:pt modelId="{FF862E54-6E57-4B16-A3EA-B5936AA84F5F}" type="sibTrans" cxnId="{255B9B11-FEA0-40BA-8DF7-10195C55341C}">
      <dgm:prSet/>
      <dgm:spPr/>
      <dgm:t>
        <a:bodyPr/>
        <a:lstStyle/>
        <a:p>
          <a:endParaRPr lang="en-US"/>
        </a:p>
      </dgm:t>
    </dgm:pt>
    <dgm:pt modelId="{256ACB66-33CF-4A98-8D36-3C465E9FE972}">
      <dgm:prSet phldrT="[Text]"/>
      <dgm:spPr/>
      <dgm:t>
        <a:bodyPr/>
        <a:lstStyle/>
        <a:p>
          <a:r>
            <a:rPr lang="en-US" dirty="0" smtClean="0"/>
            <a:t>Improve student completion</a:t>
          </a:r>
          <a:endParaRPr lang="en-US" dirty="0"/>
        </a:p>
      </dgm:t>
    </dgm:pt>
    <dgm:pt modelId="{4DF938E1-251C-462B-AC8A-7A204B08A7AF}" type="parTrans" cxnId="{D9798DAF-AC15-41AB-8503-D652C6057FAB}">
      <dgm:prSet/>
      <dgm:spPr/>
      <dgm:t>
        <a:bodyPr/>
        <a:lstStyle/>
        <a:p>
          <a:endParaRPr lang="en-US"/>
        </a:p>
      </dgm:t>
    </dgm:pt>
    <dgm:pt modelId="{23758944-3D84-41AE-9E6F-AD24CA6BB190}" type="sibTrans" cxnId="{D9798DAF-AC15-41AB-8503-D652C6057FAB}">
      <dgm:prSet/>
      <dgm:spPr/>
      <dgm:t>
        <a:bodyPr/>
        <a:lstStyle/>
        <a:p>
          <a:endParaRPr lang="en-US"/>
        </a:p>
      </dgm:t>
    </dgm:pt>
    <dgm:pt modelId="{9429F731-435E-4646-9B0D-F034B6E7FE5C}">
      <dgm:prSet phldrT="[Text]"/>
      <dgm:spPr/>
      <dgm:t>
        <a:bodyPr/>
        <a:lstStyle/>
        <a:p>
          <a:r>
            <a:rPr lang="en-US" dirty="0" smtClean="0"/>
            <a:t>Institutionalize effective structures to reduce obligation gaps</a:t>
          </a:r>
          <a:endParaRPr lang="en-US" dirty="0"/>
        </a:p>
      </dgm:t>
    </dgm:pt>
    <dgm:pt modelId="{288CC1C7-A65D-445F-B69B-F399F6452D43}" type="parTrans" cxnId="{996B74E6-5CB5-4DF5-84D5-39E2ECC0B24C}">
      <dgm:prSet/>
      <dgm:spPr/>
      <dgm:t>
        <a:bodyPr/>
        <a:lstStyle/>
        <a:p>
          <a:endParaRPr lang="en-US"/>
        </a:p>
      </dgm:t>
    </dgm:pt>
    <dgm:pt modelId="{9D3F3DCB-2747-47DC-A4DD-CCA1732E94C2}" type="sibTrans" cxnId="{996B74E6-5CB5-4DF5-84D5-39E2ECC0B24C}">
      <dgm:prSet/>
      <dgm:spPr/>
      <dgm:t>
        <a:bodyPr/>
        <a:lstStyle/>
        <a:p>
          <a:endParaRPr lang="en-US"/>
        </a:p>
      </dgm:t>
    </dgm:pt>
    <dgm:pt modelId="{E4CD1447-E9AD-44D2-BB2B-29961DA0B852}">
      <dgm:prSet phldrT="[Text]"/>
      <dgm:spPr/>
      <dgm:t>
        <a:bodyPr/>
        <a:lstStyle/>
        <a:p>
          <a:r>
            <a:rPr lang="en-US" b="0" i="0" dirty="0" smtClean="0"/>
            <a:t>Implement professional learning plan</a:t>
          </a:r>
          <a:endParaRPr lang="en-US" dirty="0"/>
        </a:p>
      </dgm:t>
    </dgm:pt>
    <dgm:pt modelId="{981763B0-CCAA-43C3-82C0-708609DD12AB}" type="parTrans" cxnId="{4347D9F6-990D-4131-894E-D0E7F271A6CC}">
      <dgm:prSet/>
      <dgm:spPr/>
      <dgm:t>
        <a:bodyPr/>
        <a:lstStyle/>
        <a:p>
          <a:endParaRPr lang="en-US"/>
        </a:p>
      </dgm:t>
    </dgm:pt>
    <dgm:pt modelId="{EBA2CD8D-5E66-4598-867D-B784D7D1CBD6}" type="sibTrans" cxnId="{4347D9F6-990D-4131-894E-D0E7F271A6CC}">
      <dgm:prSet/>
      <dgm:spPr/>
      <dgm:t>
        <a:bodyPr/>
        <a:lstStyle/>
        <a:p>
          <a:endParaRPr lang="en-US"/>
        </a:p>
      </dgm:t>
    </dgm:pt>
    <dgm:pt modelId="{17A24862-4930-4745-953B-ABB77194C4E3}">
      <dgm:prSet phldrT="[Text]"/>
      <dgm:spPr/>
      <dgm:t>
        <a:bodyPr/>
        <a:lstStyle/>
        <a:p>
          <a:r>
            <a:rPr lang="en-US" dirty="0" smtClean="0"/>
            <a:t>Improve student completion</a:t>
          </a:r>
          <a:endParaRPr lang="en-US" dirty="0"/>
        </a:p>
      </dgm:t>
    </dgm:pt>
    <dgm:pt modelId="{D04ECD0A-3393-4D41-9058-B3CC99323D0D}" type="parTrans" cxnId="{DD91AD4F-A44E-42C2-91F6-5C168463DD32}">
      <dgm:prSet/>
      <dgm:spPr/>
      <dgm:t>
        <a:bodyPr/>
        <a:lstStyle/>
        <a:p>
          <a:endParaRPr lang="en-US"/>
        </a:p>
      </dgm:t>
    </dgm:pt>
    <dgm:pt modelId="{A9A41DA7-6641-4B3F-B4DF-F84B468F00D6}" type="sibTrans" cxnId="{DD91AD4F-A44E-42C2-91F6-5C168463DD32}">
      <dgm:prSet/>
      <dgm:spPr/>
      <dgm:t>
        <a:bodyPr/>
        <a:lstStyle/>
        <a:p>
          <a:endParaRPr lang="en-US"/>
        </a:p>
      </dgm:t>
    </dgm:pt>
    <dgm:pt modelId="{15867C4B-05B0-4076-BACB-D4DC64AB68E9}">
      <dgm:prSet phldrT="[Text]"/>
      <dgm:spPr/>
      <dgm:t>
        <a:bodyPr/>
        <a:lstStyle/>
        <a:p>
          <a:r>
            <a:rPr lang="en-US" dirty="0" smtClean="0"/>
            <a:t>K-12 &amp; Adult School partnerships; Partner with 4-year colleges &amp; universities</a:t>
          </a:r>
          <a:endParaRPr lang="en-US" dirty="0"/>
        </a:p>
      </dgm:t>
    </dgm:pt>
    <dgm:pt modelId="{4C045927-84E5-4FBF-B9B9-95BF6A0D88D1}" type="parTrans" cxnId="{B1AA099D-7470-4781-B639-ED4D1FD4B3DD}">
      <dgm:prSet/>
      <dgm:spPr/>
      <dgm:t>
        <a:bodyPr/>
        <a:lstStyle/>
        <a:p>
          <a:endParaRPr lang="en-US"/>
        </a:p>
      </dgm:t>
    </dgm:pt>
    <dgm:pt modelId="{FD63F346-65A4-4CFA-995D-87CEE374FC99}" type="sibTrans" cxnId="{B1AA099D-7470-4781-B639-ED4D1FD4B3DD}">
      <dgm:prSet/>
      <dgm:spPr/>
      <dgm:t>
        <a:bodyPr/>
        <a:lstStyle/>
        <a:p>
          <a:endParaRPr lang="en-US"/>
        </a:p>
      </dgm:t>
    </dgm:pt>
    <dgm:pt modelId="{681DAAD8-5030-41DE-94AA-3D5F2B6F2AE2}">
      <dgm:prSet phldrT="[Text]"/>
      <dgm:spPr/>
      <dgm:t>
        <a:bodyPr/>
        <a:lstStyle/>
        <a:p>
          <a:r>
            <a:rPr lang="en-US" b="0" i="0" dirty="0" smtClean="0"/>
            <a:t>Institutionalize effective structures to reduce obligation gaps</a:t>
          </a:r>
          <a:endParaRPr lang="en-US" dirty="0"/>
        </a:p>
      </dgm:t>
    </dgm:pt>
    <dgm:pt modelId="{C28948FA-E0E5-4930-905E-DA68ACED3D4C}" type="parTrans" cxnId="{678C50DD-E572-4C27-A6C9-A729A39EC86C}">
      <dgm:prSet/>
      <dgm:spPr/>
      <dgm:t>
        <a:bodyPr/>
        <a:lstStyle/>
        <a:p>
          <a:endParaRPr lang="en-US"/>
        </a:p>
      </dgm:t>
    </dgm:pt>
    <dgm:pt modelId="{69D23267-0415-4F6B-8C1C-2E9533EBF9E4}" type="sibTrans" cxnId="{678C50DD-E572-4C27-A6C9-A729A39EC86C}">
      <dgm:prSet/>
      <dgm:spPr/>
      <dgm:t>
        <a:bodyPr/>
        <a:lstStyle/>
        <a:p>
          <a:endParaRPr lang="en-US"/>
        </a:p>
      </dgm:t>
    </dgm:pt>
    <dgm:pt modelId="{7D74394E-AA13-4B53-B731-BE310F4563AB}">
      <dgm:prSet phldrT="[Text]"/>
      <dgm:spPr/>
      <dgm:t>
        <a:bodyPr/>
        <a:lstStyle/>
        <a:p>
          <a:r>
            <a:rPr lang="en-US" b="0" i="0" dirty="0" smtClean="0"/>
            <a:t>Create process for innovation</a:t>
          </a:r>
          <a:endParaRPr lang="en-US" dirty="0"/>
        </a:p>
      </dgm:t>
    </dgm:pt>
    <dgm:pt modelId="{14130EEC-3B60-48BA-9BCD-593E0C16B17F}" type="parTrans" cxnId="{60C60759-E9DF-41A5-8E9C-280E5F8F9DD7}">
      <dgm:prSet/>
      <dgm:spPr/>
      <dgm:t>
        <a:bodyPr/>
        <a:lstStyle/>
        <a:p>
          <a:endParaRPr lang="en-US"/>
        </a:p>
      </dgm:t>
    </dgm:pt>
    <dgm:pt modelId="{E5C0364D-5A22-48BA-B175-3816AD73BAB1}" type="sibTrans" cxnId="{60C60759-E9DF-41A5-8E9C-280E5F8F9DD7}">
      <dgm:prSet/>
      <dgm:spPr/>
      <dgm:t>
        <a:bodyPr/>
        <a:lstStyle/>
        <a:p>
          <a:endParaRPr lang="en-US"/>
        </a:p>
      </dgm:t>
    </dgm:pt>
    <dgm:pt modelId="{380D813A-DE0E-4ACC-AB21-CC6CCE2E48FA}">
      <dgm:prSet phldrT="[Text]"/>
      <dgm:spPr/>
      <dgm:t>
        <a:bodyPr/>
        <a:lstStyle/>
        <a:p>
          <a:r>
            <a:rPr lang="en-US" dirty="0" smtClean="0"/>
            <a:t>Connect students with Internships, </a:t>
          </a:r>
          <a:r>
            <a:rPr lang="en-US" dirty="0" err="1" smtClean="0"/>
            <a:t>etc</a:t>
          </a:r>
          <a:r>
            <a:rPr lang="en-US" dirty="0" smtClean="0"/>
            <a:t>; Build relationships with employers</a:t>
          </a:r>
          <a:endParaRPr lang="en-US" dirty="0"/>
        </a:p>
      </dgm:t>
    </dgm:pt>
    <dgm:pt modelId="{F4857C68-B5CE-4038-A2E8-A10A956D4A1E}" type="parTrans" cxnId="{FC906815-CCC8-4710-A1F8-BE9B89C2F52B}">
      <dgm:prSet/>
      <dgm:spPr/>
      <dgm:t>
        <a:bodyPr/>
        <a:lstStyle/>
        <a:p>
          <a:endParaRPr lang="en-US"/>
        </a:p>
      </dgm:t>
    </dgm:pt>
    <dgm:pt modelId="{18333547-A330-41BF-9827-D1B27164720F}" type="sibTrans" cxnId="{FC906815-CCC8-4710-A1F8-BE9B89C2F52B}">
      <dgm:prSet/>
      <dgm:spPr/>
      <dgm:t>
        <a:bodyPr/>
        <a:lstStyle/>
        <a:p>
          <a:endParaRPr lang="en-US"/>
        </a:p>
      </dgm:t>
    </dgm:pt>
    <dgm:pt modelId="{5928D5AA-2DC9-4FE5-90D5-BD61360488B4}" type="pres">
      <dgm:prSet presAssocID="{B2ED39F8-5584-484C-A85E-CA38DFF61C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4A90A-E4D3-4ABE-A6E2-86E2B576F9BD}" type="pres">
      <dgm:prSet presAssocID="{7A5BBE2B-DF20-4E8D-8250-A00E544F18B0}" presName="linNode" presStyleCnt="0"/>
      <dgm:spPr/>
      <dgm:t>
        <a:bodyPr/>
        <a:lstStyle/>
        <a:p>
          <a:endParaRPr lang="en-US"/>
        </a:p>
      </dgm:t>
    </dgm:pt>
    <dgm:pt modelId="{FBDC630A-E68C-4B3B-ABBC-81D6C89A97D0}" type="pres">
      <dgm:prSet presAssocID="{7A5BBE2B-DF20-4E8D-8250-A00E544F18B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665A6-3C4C-494B-9BDA-119FD51FFA34}" type="pres">
      <dgm:prSet presAssocID="{7A5BBE2B-DF20-4E8D-8250-A00E544F18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0C9E2-943D-40F7-8862-545CDE45BB4C}" type="pres">
      <dgm:prSet presAssocID="{6C43B46B-4968-4DDD-A8AD-6CF7A7242391}" presName="sp" presStyleCnt="0"/>
      <dgm:spPr/>
      <dgm:t>
        <a:bodyPr/>
        <a:lstStyle/>
        <a:p>
          <a:endParaRPr lang="en-US"/>
        </a:p>
      </dgm:t>
    </dgm:pt>
    <dgm:pt modelId="{17D6960D-6CE4-4F96-914F-E5D3BB78B377}" type="pres">
      <dgm:prSet presAssocID="{6AB1E712-B2CB-4512-8B6D-49D4E3A68959}" presName="linNode" presStyleCnt="0"/>
      <dgm:spPr/>
      <dgm:t>
        <a:bodyPr/>
        <a:lstStyle/>
        <a:p>
          <a:endParaRPr lang="en-US"/>
        </a:p>
      </dgm:t>
    </dgm:pt>
    <dgm:pt modelId="{224D0C5F-CB9C-42CC-81FD-B054E9D2DADC}" type="pres">
      <dgm:prSet presAssocID="{6AB1E712-B2CB-4512-8B6D-49D4E3A689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32E8B-0EB3-4C5F-92FF-0C1F448770EA}" type="pres">
      <dgm:prSet presAssocID="{6AB1E712-B2CB-4512-8B6D-49D4E3A6895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6ABA-7EAA-4892-8CE6-C5F58204CAA0}" type="pres">
      <dgm:prSet presAssocID="{8C90986D-7F28-4F48-B323-8250DA7CC4CF}" presName="sp" presStyleCnt="0"/>
      <dgm:spPr/>
      <dgm:t>
        <a:bodyPr/>
        <a:lstStyle/>
        <a:p>
          <a:endParaRPr lang="en-US"/>
        </a:p>
      </dgm:t>
    </dgm:pt>
    <dgm:pt modelId="{4DC9C3E6-A9A7-47D1-9F81-CF9C945D24D7}" type="pres">
      <dgm:prSet presAssocID="{8C3E2433-6992-4FF5-8BB4-F40885E80699}" presName="linNode" presStyleCnt="0"/>
      <dgm:spPr/>
      <dgm:t>
        <a:bodyPr/>
        <a:lstStyle/>
        <a:p>
          <a:endParaRPr lang="en-US"/>
        </a:p>
      </dgm:t>
    </dgm:pt>
    <dgm:pt modelId="{D8951C6E-08A4-4815-AFC1-0CD7B74E1DEF}" type="pres">
      <dgm:prSet presAssocID="{8C3E2433-6992-4FF5-8BB4-F40885E8069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F4B20-C543-4C90-810B-0A513909FD16}" type="pres">
      <dgm:prSet presAssocID="{8C3E2433-6992-4FF5-8BB4-F40885E8069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B9E4F-5D60-45E9-8E0A-7EC1732796C7}" type="presOf" srcId="{8C3E2433-6992-4FF5-8BB4-F40885E80699}" destId="{D8951C6E-08A4-4815-AFC1-0CD7B74E1DEF}" srcOrd="0" destOrd="0" presId="urn:microsoft.com/office/officeart/2005/8/layout/vList5"/>
    <dgm:cxn modelId="{996B74E6-5CB5-4DF5-84D5-39E2ECC0B24C}" srcId="{8C3E2433-6992-4FF5-8BB4-F40885E80699}" destId="{9429F731-435E-4646-9B0D-F034B6E7FE5C}" srcOrd="1" destOrd="0" parTransId="{288CC1C7-A65D-445F-B69B-F399F6452D43}" sibTransId="{9D3F3DCB-2747-47DC-A4DD-CCA1732E94C2}"/>
    <dgm:cxn modelId="{FFC0D2F4-1155-4FAA-9AE8-0B5B28CB0143}" type="presOf" srcId="{681DAAD8-5030-41DE-94AA-3D5F2B6F2AE2}" destId="{8EA32E8B-0EB3-4C5F-92FF-0C1F448770EA}" srcOrd="0" destOrd="5" presId="urn:microsoft.com/office/officeart/2005/8/layout/vList5"/>
    <dgm:cxn modelId="{6F8DF73D-8AE0-4A77-8447-ED34993C2D40}" srcId="{7A5BBE2B-DF20-4E8D-8250-A00E544F18B0}" destId="{568C5355-370A-49E5-977B-B373E6A570D8}" srcOrd="0" destOrd="0" parTransId="{1DEEF5EC-3953-4AA7-9330-56CA4902C7C9}" sibTransId="{27CB6870-2A6C-43D5-9102-ACA11007E65D}"/>
    <dgm:cxn modelId="{F72E2735-4D89-4442-9383-3FB66B1FE057}" type="presOf" srcId="{256ACB66-33CF-4A98-8D36-3C465E9FE972}" destId="{49FF4B20-C543-4C90-810B-0A513909FD16}" srcOrd="0" destOrd="0" presId="urn:microsoft.com/office/officeart/2005/8/layout/vList5"/>
    <dgm:cxn modelId="{D405F8B2-2313-4FC9-BA19-F51CC580F706}" type="presOf" srcId="{17A24862-4930-4745-953B-ABB77194C4E3}" destId="{8EA32E8B-0EB3-4C5F-92FF-0C1F448770EA}" srcOrd="0" destOrd="2" presId="urn:microsoft.com/office/officeart/2005/8/layout/vList5"/>
    <dgm:cxn modelId="{4EE4CF1D-9CAC-49CE-848C-1E9FEA76F765}" type="presOf" srcId="{B2ED39F8-5584-484C-A85E-CA38DFF61CFA}" destId="{5928D5AA-2DC9-4FE5-90D5-BD61360488B4}" srcOrd="0" destOrd="0" presId="urn:microsoft.com/office/officeart/2005/8/layout/vList5"/>
    <dgm:cxn modelId="{8554C602-A1C5-42BB-AE8A-E8A455E6194C}" type="presOf" srcId="{9429F731-435E-4646-9B0D-F034B6E7FE5C}" destId="{49FF4B20-C543-4C90-810B-0A513909FD16}" srcOrd="0" destOrd="1" presId="urn:microsoft.com/office/officeart/2005/8/layout/vList5"/>
    <dgm:cxn modelId="{255B9B11-FEA0-40BA-8DF7-10195C55341C}" srcId="{B2ED39F8-5584-484C-A85E-CA38DFF61CFA}" destId="{8C3E2433-6992-4FF5-8BB4-F40885E80699}" srcOrd="2" destOrd="0" parTransId="{4D766B01-D05B-49F8-9104-CBE6128E2C54}" sibTransId="{FF862E54-6E57-4B16-A3EA-B5936AA84F5F}"/>
    <dgm:cxn modelId="{D2781892-1FF0-44F3-9D28-257BC1D53330}" srcId="{7A5BBE2B-DF20-4E8D-8250-A00E544F18B0}" destId="{9A79E536-BFC7-411C-85CA-D73138C5863B}" srcOrd="1" destOrd="0" parTransId="{EC1AB788-DA26-4EF3-B3A1-5A0681B49FA9}" sibTransId="{CB0BB819-0F3A-4A20-B0AC-9389C5502A80}"/>
    <dgm:cxn modelId="{FC906815-CCC8-4710-A1F8-BE9B89C2F52B}" srcId="{6AB1E712-B2CB-4512-8B6D-49D4E3A68959}" destId="{380D813A-DE0E-4ACC-AB21-CC6CCE2E48FA}" srcOrd="4" destOrd="0" parTransId="{F4857C68-B5CE-4038-A2E8-A10A956D4A1E}" sibTransId="{18333547-A330-41BF-9827-D1B27164720F}"/>
    <dgm:cxn modelId="{D9798DAF-AC15-41AB-8503-D652C6057FAB}" srcId="{8C3E2433-6992-4FF5-8BB4-F40885E80699}" destId="{256ACB66-33CF-4A98-8D36-3C465E9FE972}" srcOrd="0" destOrd="0" parTransId="{4DF938E1-251C-462B-AC8A-7A204B08A7AF}" sibTransId="{23758944-3D84-41AE-9E6F-AD24CA6BB190}"/>
    <dgm:cxn modelId="{60C60759-E9DF-41A5-8E9C-280E5F8F9DD7}" srcId="{7A5BBE2B-DF20-4E8D-8250-A00E544F18B0}" destId="{7D74394E-AA13-4B53-B731-BE310F4563AB}" srcOrd="3" destOrd="0" parTransId="{14130EEC-3B60-48BA-9BCD-593E0C16B17F}" sibTransId="{E5C0364D-5A22-48BA-B175-3816AD73BAB1}"/>
    <dgm:cxn modelId="{385B7965-C82F-49E4-9F12-A85E423D3F27}" type="presOf" srcId="{7D74394E-AA13-4B53-B731-BE310F4563AB}" destId="{F8D665A6-3C4C-494B-9BDA-119FD51FFA34}" srcOrd="0" destOrd="3" presId="urn:microsoft.com/office/officeart/2005/8/layout/vList5"/>
    <dgm:cxn modelId="{81134FEB-DD84-4288-A580-1D4B9E7D898C}" type="presOf" srcId="{E4CD1447-E9AD-44D2-BB2B-29961DA0B852}" destId="{F8D665A6-3C4C-494B-9BDA-119FD51FFA34}" srcOrd="0" destOrd="2" presId="urn:microsoft.com/office/officeart/2005/8/layout/vList5"/>
    <dgm:cxn modelId="{3FD96E07-8190-4928-9E06-80B210DB5B71}" type="presOf" srcId="{380D813A-DE0E-4ACC-AB21-CC6CCE2E48FA}" destId="{8EA32E8B-0EB3-4C5F-92FF-0C1F448770EA}" srcOrd="0" destOrd="4" presId="urn:microsoft.com/office/officeart/2005/8/layout/vList5"/>
    <dgm:cxn modelId="{FA103871-CB29-4403-9C1F-56F0A1E8C49B}" type="presOf" srcId="{7A5BBE2B-DF20-4E8D-8250-A00E544F18B0}" destId="{FBDC630A-E68C-4B3B-ABBC-81D6C89A97D0}" srcOrd="0" destOrd="0" presId="urn:microsoft.com/office/officeart/2005/8/layout/vList5"/>
    <dgm:cxn modelId="{B1AA099D-7470-4781-B639-ED4D1FD4B3DD}" srcId="{6AB1E712-B2CB-4512-8B6D-49D4E3A68959}" destId="{15867C4B-05B0-4076-BACB-D4DC64AB68E9}" srcOrd="3" destOrd="0" parTransId="{4C045927-84E5-4FBF-B9B9-95BF6A0D88D1}" sibTransId="{FD63F346-65A4-4CFA-995D-87CEE374FC99}"/>
    <dgm:cxn modelId="{133D8B0F-B225-49DF-8FD0-A83E8C93690C}" srcId="{B2ED39F8-5584-484C-A85E-CA38DFF61CFA}" destId="{7A5BBE2B-DF20-4E8D-8250-A00E544F18B0}" srcOrd="0" destOrd="0" parTransId="{6D24CE05-704B-4B08-849C-9289059898E1}" sibTransId="{6C43B46B-4968-4DDD-A8AD-6CF7A7242391}"/>
    <dgm:cxn modelId="{DD91AD4F-A44E-42C2-91F6-5C168463DD32}" srcId="{6AB1E712-B2CB-4512-8B6D-49D4E3A68959}" destId="{17A24862-4930-4745-953B-ABB77194C4E3}" srcOrd="2" destOrd="0" parTransId="{D04ECD0A-3393-4D41-9058-B3CC99323D0D}" sibTransId="{A9A41DA7-6641-4B3F-B4DF-F84B468F00D6}"/>
    <dgm:cxn modelId="{AF036D21-7AB8-48FD-9A0F-1EF449CF3C55}" srcId="{B2ED39F8-5584-484C-A85E-CA38DFF61CFA}" destId="{6AB1E712-B2CB-4512-8B6D-49D4E3A68959}" srcOrd="1" destOrd="0" parTransId="{94DDB41C-F908-48D8-A780-658F9C2B4D94}" sibTransId="{8C90986D-7F28-4F48-B323-8250DA7CC4CF}"/>
    <dgm:cxn modelId="{CAE89E05-0C0C-4944-B51F-2308AFD45C6B}" type="presOf" srcId="{15867C4B-05B0-4076-BACB-D4DC64AB68E9}" destId="{8EA32E8B-0EB3-4C5F-92FF-0C1F448770EA}" srcOrd="0" destOrd="3" presId="urn:microsoft.com/office/officeart/2005/8/layout/vList5"/>
    <dgm:cxn modelId="{678C50DD-E572-4C27-A6C9-A729A39EC86C}" srcId="{6AB1E712-B2CB-4512-8B6D-49D4E3A68959}" destId="{681DAAD8-5030-41DE-94AA-3D5F2B6F2AE2}" srcOrd="5" destOrd="0" parTransId="{C28948FA-E0E5-4930-905E-DA68ACED3D4C}" sibTransId="{69D23267-0415-4F6B-8C1C-2E9533EBF9E4}"/>
    <dgm:cxn modelId="{4347D9F6-990D-4131-894E-D0E7F271A6CC}" srcId="{7A5BBE2B-DF20-4E8D-8250-A00E544F18B0}" destId="{E4CD1447-E9AD-44D2-BB2B-29961DA0B852}" srcOrd="2" destOrd="0" parTransId="{981763B0-CCAA-43C3-82C0-708609DD12AB}" sibTransId="{EBA2CD8D-5E66-4598-867D-B784D7D1CBD6}"/>
    <dgm:cxn modelId="{02E60E7F-5181-4C41-9E74-C97B0968ACAF}" type="presOf" srcId="{9A79E536-BFC7-411C-85CA-D73138C5863B}" destId="{F8D665A6-3C4C-494B-9BDA-119FD51FFA34}" srcOrd="0" destOrd="1" presId="urn:microsoft.com/office/officeart/2005/8/layout/vList5"/>
    <dgm:cxn modelId="{138A0C03-08D1-4B7D-BDE6-478EBFE37091}" type="presOf" srcId="{568C5355-370A-49E5-977B-B373E6A570D8}" destId="{F8D665A6-3C4C-494B-9BDA-119FD51FFA34}" srcOrd="0" destOrd="0" presId="urn:microsoft.com/office/officeart/2005/8/layout/vList5"/>
    <dgm:cxn modelId="{F310254D-A3CE-43D8-B192-46BD48160FAA}" type="presOf" srcId="{2897B012-8FA3-4075-99CF-FD732C61839C}" destId="{8EA32E8B-0EB3-4C5F-92FF-0C1F448770EA}" srcOrd="0" destOrd="0" presId="urn:microsoft.com/office/officeart/2005/8/layout/vList5"/>
    <dgm:cxn modelId="{CECFF5EE-BA5D-4F7E-AB27-1E704F335E0C}" srcId="{6AB1E712-B2CB-4512-8B6D-49D4E3A68959}" destId="{BC1927B9-9939-42A1-BDBF-25CA1860458B}" srcOrd="1" destOrd="0" parTransId="{380BCC2B-92FF-44A5-A94A-B7957E2C202A}" sibTransId="{07D68B8B-D739-4C3D-9E8D-A46FB7D7AC93}"/>
    <dgm:cxn modelId="{4A264426-667B-4885-9B57-E04B17E54D4A}" srcId="{6AB1E712-B2CB-4512-8B6D-49D4E3A68959}" destId="{2897B012-8FA3-4075-99CF-FD732C61839C}" srcOrd="0" destOrd="0" parTransId="{791DE447-DAC4-4926-A382-1960ED4A2C97}" sibTransId="{D48E467A-EEA3-4E8E-8BF7-CA82E71A2F68}"/>
    <dgm:cxn modelId="{442CE415-E801-44F6-AD68-20C18181E414}" type="presOf" srcId="{6AB1E712-B2CB-4512-8B6D-49D4E3A68959}" destId="{224D0C5F-CB9C-42CC-81FD-B054E9D2DADC}" srcOrd="0" destOrd="0" presId="urn:microsoft.com/office/officeart/2005/8/layout/vList5"/>
    <dgm:cxn modelId="{9AC94CB3-5601-4343-B14B-97E83CB1B19D}" type="presOf" srcId="{BC1927B9-9939-42A1-BDBF-25CA1860458B}" destId="{8EA32E8B-0EB3-4C5F-92FF-0C1F448770EA}" srcOrd="0" destOrd="1" presId="urn:microsoft.com/office/officeart/2005/8/layout/vList5"/>
    <dgm:cxn modelId="{B159B0BB-BD5B-4FDF-AC86-94269842E0DA}" type="presParOf" srcId="{5928D5AA-2DC9-4FE5-90D5-BD61360488B4}" destId="{4E44A90A-E4D3-4ABE-A6E2-86E2B576F9BD}" srcOrd="0" destOrd="0" presId="urn:microsoft.com/office/officeart/2005/8/layout/vList5"/>
    <dgm:cxn modelId="{5DD19344-1735-4E1F-95E1-43881AEF944A}" type="presParOf" srcId="{4E44A90A-E4D3-4ABE-A6E2-86E2B576F9BD}" destId="{FBDC630A-E68C-4B3B-ABBC-81D6C89A97D0}" srcOrd="0" destOrd="0" presId="urn:microsoft.com/office/officeart/2005/8/layout/vList5"/>
    <dgm:cxn modelId="{B50979E0-F99C-4974-B092-D12D36735884}" type="presParOf" srcId="{4E44A90A-E4D3-4ABE-A6E2-86E2B576F9BD}" destId="{F8D665A6-3C4C-494B-9BDA-119FD51FFA34}" srcOrd="1" destOrd="0" presId="urn:microsoft.com/office/officeart/2005/8/layout/vList5"/>
    <dgm:cxn modelId="{1BCC8DE3-433C-4722-9A7F-F12F4B9147BF}" type="presParOf" srcId="{5928D5AA-2DC9-4FE5-90D5-BD61360488B4}" destId="{D9F0C9E2-943D-40F7-8862-545CDE45BB4C}" srcOrd="1" destOrd="0" presId="urn:microsoft.com/office/officeart/2005/8/layout/vList5"/>
    <dgm:cxn modelId="{2AA2D4A8-266A-4373-805F-385FAE5FF7CE}" type="presParOf" srcId="{5928D5AA-2DC9-4FE5-90D5-BD61360488B4}" destId="{17D6960D-6CE4-4F96-914F-E5D3BB78B377}" srcOrd="2" destOrd="0" presId="urn:microsoft.com/office/officeart/2005/8/layout/vList5"/>
    <dgm:cxn modelId="{BA1F9B78-203B-4EC6-82E0-06BF526B2775}" type="presParOf" srcId="{17D6960D-6CE4-4F96-914F-E5D3BB78B377}" destId="{224D0C5F-CB9C-42CC-81FD-B054E9D2DADC}" srcOrd="0" destOrd="0" presId="urn:microsoft.com/office/officeart/2005/8/layout/vList5"/>
    <dgm:cxn modelId="{24E0C84D-F74A-467F-ACB4-E2A2FC2DC94C}" type="presParOf" srcId="{17D6960D-6CE4-4F96-914F-E5D3BB78B377}" destId="{8EA32E8B-0EB3-4C5F-92FF-0C1F448770EA}" srcOrd="1" destOrd="0" presId="urn:microsoft.com/office/officeart/2005/8/layout/vList5"/>
    <dgm:cxn modelId="{507CA1B7-455B-46B7-98A7-1AEA2CD237A2}" type="presParOf" srcId="{5928D5AA-2DC9-4FE5-90D5-BD61360488B4}" destId="{8BBF6ABA-7EAA-4892-8CE6-C5F58204CAA0}" srcOrd="3" destOrd="0" presId="urn:microsoft.com/office/officeart/2005/8/layout/vList5"/>
    <dgm:cxn modelId="{CBA55A8E-7834-4A5C-B199-B71F29E3E360}" type="presParOf" srcId="{5928D5AA-2DC9-4FE5-90D5-BD61360488B4}" destId="{4DC9C3E6-A9A7-47D1-9F81-CF9C945D24D7}" srcOrd="4" destOrd="0" presId="urn:microsoft.com/office/officeart/2005/8/layout/vList5"/>
    <dgm:cxn modelId="{74DA816F-BE64-4D49-97D7-6364C60C9582}" type="presParOf" srcId="{4DC9C3E6-A9A7-47D1-9F81-CF9C945D24D7}" destId="{D8951C6E-08A4-4815-AFC1-0CD7B74E1DEF}" srcOrd="0" destOrd="0" presId="urn:microsoft.com/office/officeart/2005/8/layout/vList5"/>
    <dgm:cxn modelId="{8F886F4C-D495-426E-97F0-6255E54B5C28}" type="presParOf" srcId="{4DC9C3E6-A9A7-47D1-9F81-CF9C945D24D7}" destId="{49FF4B20-C543-4C90-810B-0A513909FD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PBC names EMP Task Force Members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Task Force evaluates 2017-22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SCUP Training in Strategic Planning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Mission, Vision, Values Update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TF considers “Internal Scan”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TF considers “External Scan”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College Councils provide input on challenges and opportunities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Town Hall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Retreat:  Set goals and new strategies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Campus constituents provide input on draft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PBC considers draft EMP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PBC adopts new EMP for 2022-27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665A6-3C4C-494B-9BDA-119FD51FFA34}">
      <dsp:nvSpPr>
        <dsp:cNvPr id="0" name=""/>
        <dsp:cNvSpPr/>
      </dsp:nvSpPr>
      <dsp:spPr>
        <a:xfrm rot="5400000">
          <a:off x="7073925" y="-2762269"/>
          <a:ext cx="1446978" cy="733874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/>
            <a:t>Promote a climate of inclusivity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/>
            <a:t>Institutionalize effective structures to reduce obligation gaps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/>
            <a:t>Implement professional learning plan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/>
            <a:t>Create process for innovation</a:t>
          </a:r>
          <a:endParaRPr lang="en-US" sz="1300" kern="1200" dirty="0"/>
        </a:p>
      </dsp:txBody>
      <dsp:txXfrm rot="-5400000">
        <a:off x="4128043" y="254249"/>
        <a:ext cx="7268107" cy="1305706"/>
      </dsp:txXfrm>
    </dsp:sp>
    <dsp:sp modelId="{FBDC630A-E68C-4B3B-ABBC-81D6C89A97D0}">
      <dsp:nvSpPr>
        <dsp:cNvPr id="0" name=""/>
        <dsp:cNvSpPr/>
      </dsp:nvSpPr>
      <dsp:spPr>
        <a:xfrm>
          <a:off x="0" y="2740"/>
          <a:ext cx="4128042" cy="18087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Improve our internal policies and processes</a:t>
          </a:r>
          <a:endParaRPr lang="en-US" sz="2200" kern="1200" dirty="0"/>
        </a:p>
      </dsp:txBody>
      <dsp:txXfrm>
        <a:off x="88295" y="91035"/>
        <a:ext cx="3951452" cy="1632133"/>
      </dsp:txXfrm>
    </dsp:sp>
    <dsp:sp modelId="{8EA32E8B-0EB3-4C5F-92FF-0C1F448770EA}">
      <dsp:nvSpPr>
        <dsp:cNvPr id="0" name=""/>
        <dsp:cNvSpPr/>
      </dsp:nvSpPr>
      <dsp:spPr>
        <a:xfrm rot="5400000">
          <a:off x="7073925" y="-863109"/>
          <a:ext cx="1446978" cy="7338743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Implement Guided Pathways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Develop clear pathways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Improve student completion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K-12 &amp; Adult School partnerships; Partner with 4-year colleges &amp; universities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Connect students with Internships, </a:t>
          </a:r>
          <a:r>
            <a:rPr lang="en-US" sz="1300" kern="1200" dirty="0" err="1" smtClean="0"/>
            <a:t>etc</a:t>
          </a:r>
          <a:r>
            <a:rPr lang="en-US" sz="1300" kern="1200" dirty="0" smtClean="0"/>
            <a:t>; Build relationships with employers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/>
            <a:t>Institutionalize effective structures to reduce obligation gaps</a:t>
          </a:r>
          <a:endParaRPr lang="en-US" sz="1300" kern="1200" dirty="0"/>
        </a:p>
      </dsp:txBody>
      <dsp:txXfrm rot="-5400000">
        <a:off x="4128043" y="2153409"/>
        <a:ext cx="7268107" cy="1305706"/>
      </dsp:txXfrm>
    </dsp:sp>
    <dsp:sp modelId="{224D0C5F-CB9C-42CC-81FD-B054E9D2DADC}">
      <dsp:nvSpPr>
        <dsp:cNvPr id="0" name=""/>
        <dsp:cNvSpPr/>
      </dsp:nvSpPr>
      <dsp:spPr>
        <a:xfrm>
          <a:off x="0" y="1901900"/>
          <a:ext cx="4128042" cy="1808723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Fully implement all aspects of Guided Pathways</a:t>
          </a:r>
          <a:endParaRPr lang="en-US" sz="2200" kern="1200" dirty="0"/>
        </a:p>
      </dsp:txBody>
      <dsp:txXfrm>
        <a:off x="88295" y="1990195"/>
        <a:ext cx="3951452" cy="1632133"/>
      </dsp:txXfrm>
    </dsp:sp>
    <dsp:sp modelId="{49FF4B20-C543-4C90-810B-0A513909FD16}">
      <dsp:nvSpPr>
        <dsp:cNvPr id="0" name=""/>
        <dsp:cNvSpPr/>
      </dsp:nvSpPr>
      <dsp:spPr>
        <a:xfrm rot="5400000">
          <a:off x="7073925" y="1036050"/>
          <a:ext cx="1446978" cy="7338743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Improve student completion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Institutionalize effective structures to reduce obligation gaps</a:t>
          </a:r>
          <a:endParaRPr lang="en-US" sz="1300" kern="1200" dirty="0"/>
        </a:p>
      </dsp:txBody>
      <dsp:txXfrm rot="-5400000">
        <a:off x="4128043" y="4052568"/>
        <a:ext cx="7268107" cy="1305706"/>
      </dsp:txXfrm>
    </dsp:sp>
    <dsp:sp modelId="{D8951C6E-08A4-4815-AFC1-0CD7B74E1DEF}">
      <dsp:nvSpPr>
        <dsp:cNvPr id="0" name=""/>
        <dsp:cNvSpPr/>
      </dsp:nvSpPr>
      <dsp:spPr>
        <a:xfrm>
          <a:off x="0" y="3801059"/>
          <a:ext cx="4128042" cy="180872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Focus on key aspects of strategic enrollment management to enhance equity in access and completion</a:t>
          </a:r>
          <a:endParaRPr lang="en-US" sz="2200" kern="1200" dirty="0"/>
        </a:p>
      </dsp:txBody>
      <dsp:txXfrm>
        <a:off x="88295" y="3889354"/>
        <a:ext cx="3951452" cy="163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names EMP Task Force Members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Task Force evaluates 2017-22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SCUP Training in Strategic Planning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Mission, Vision, Values Update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“Internal Scan”</a:t>
          </a:r>
          <a:endParaRPr lang="en-US" sz="14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“External Scan”</a:t>
          </a:r>
          <a:endParaRPr lang="en-US" sz="14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College Councils provide input on challenges and opportunities</a:t>
          </a:r>
          <a:endParaRPr lang="en-US" sz="14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Town Hall</a:t>
          </a:r>
          <a:endParaRPr lang="en-US" sz="1400" kern="1200" dirty="0"/>
        </a:p>
      </dsp:txBody>
      <dsp:txXfrm>
        <a:off x="9462618" y="2635500"/>
        <a:ext cx="2096773" cy="927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Retreat:  Set goals and new strategies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constituents provide input on draft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considers draft EMP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adopts new EMP for 2022-27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5ee8ef1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5ee8ef1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9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5ee8ef1f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5ee8ef1f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38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6f8cdf5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6f8cdf5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86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6f8cdf5d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6f8cdf5d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88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6f8cdf5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6f8cdf5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8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6f8cdf5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6f8cdf5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07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6f8cdf5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6f8cdf5d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06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41e4e7e9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41e4e7e9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949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41e4e7e9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41e4e7e9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00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led the launch of a new Ethnic Studies program of study and CSU approved courses for transfer</a:t>
            </a:r>
          </a:p>
          <a:p>
            <a:r>
              <a:rPr lang="en-US" dirty="0"/>
              <a:t>Faculty led the launch of a new </a:t>
            </a:r>
            <a:r>
              <a:rPr lang="en-US" dirty="0" err="1"/>
              <a:t>Umoja</a:t>
            </a:r>
            <a:r>
              <a:rPr lang="en-US" dirty="0"/>
              <a:t> program which is actively enrolling students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E1FF1-0E9C-4A1C-ACC2-AEC6216313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2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26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31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28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28f477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28f477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5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82dbf1a0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82dbf1a0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19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f8cdf5d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f8cdf5d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79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1747" y="2668789"/>
            <a:ext cx="25459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2784" y="1616203"/>
            <a:ext cx="3657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spc="30" smtClean="0"/>
              <a:t>J</a:t>
            </a:r>
            <a:r>
              <a:rPr lang="pt-BR" spc="-5" smtClean="0"/>
              <a:t> </a:t>
            </a:r>
            <a:r>
              <a:rPr lang="pt-BR" spc="30" smtClean="0"/>
              <a:t>O</a:t>
            </a:r>
            <a:r>
              <a:rPr lang="pt-BR" smtClean="0"/>
              <a:t> </a:t>
            </a:r>
            <a:r>
              <a:rPr lang="pt-BR" spc="30" smtClean="0"/>
              <a:t>H</a:t>
            </a:r>
            <a:r>
              <a:rPr lang="pt-BR" smtClean="0"/>
              <a:t> N  </a:t>
            </a:r>
            <a:r>
              <a:rPr lang="pt-BR" spc="65" smtClean="0"/>
              <a:t> </a:t>
            </a:r>
            <a:r>
              <a:rPr lang="pt-BR" spc="30" smtClean="0"/>
              <a:t>W</a:t>
            </a:r>
            <a:r>
              <a:rPr lang="pt-BR" spc="-5" smtClean="0"/>
              <a:t> </a:t>
            </a:r>
            <a:r>
              <a:rPr lang="pt-BR" smtClean="0"/>
              <a:t>.  </a:t>
            </a:r>
            <a:r>
              <a:rPr lang="pt-BR" spc="45" smtClean="0"/>
              <a:t> </a:t>
            </a:r>
            <a:r>
              <a:rPr lang="pt-BR" spc="30" smtClean="0"/>
              <a:t>G</a:t>
            </a:r>
            <a:r>
              <a:rPr lang="pt-BR" smtClean="0"/>
              <a:t> </a:t>
            </a:r>
            <a:r>
              <a:rPr lang="pt-BR" spc="30" smtClean="0"/>
              <a:t>A</a:t>
            </a:r>
            <a:r>
              <a:rPr lang="pt-BR" smtClean="0"/>
              <a:t> </a:t>
            </a:r>
            <a:r>
              <a:rPr lang="pt-BR" spc="30" smtClean="0"/>
              <a:t>R</a:t>
            </a:r>
            <a:r>
              <a:rPr lang="pt-BR" spc="-5" smtClean="0"/>
              <a:t> </a:t>
            </a:r>
            <a:r>
              <a:rPr lang="pt-BR" spc="30" smtClean="0"/>
              <a:t>D</a:t>
            </a:r>
            <a:r>
              <a:rPr lang="pt-BR" smtClean="0"/>
              <a:t> </a:t>
            </a:r>
            <a:r>
              <a:rPr lang="pt-BR" spc="30" smtClean="0"/>
              <a:t>N</a:t>
            </a:r>
            <a:r>
              <a:rPr lang="pt-BR" smtClean="0"/>
              <a:t> </a:t>
            </a:r>
            <a:r>
              <a:rPr lang="pt-BR" spc="30" smtClean="0"/>
              <a:t>E</a:t>
            </a:r>
            <a:r>
              <a:rPr lang="pt-BR" spc="-5" smtClean="0"/>
              <a:t> </a:t>
            </a:r>
            <a:r>
              <a:rPr lang="pt-BR" smtClean="0"/>
              <a:t>R  </a:t>
            </a:r>
            <a:r>
              <a:rPr lang="pt-BR" spc="80" smtClean="0"/>
              <a:t> </a:t>
            </a:r>
            <a:r>
              <a:rPr lang="pt-BR" spc="30" smtClean="0"/>
              <a:t>C</a:t>
            </a:r>
            <a:r>
              <a:rPr lang="pt-BR" spc="-5" smtClean="0"/>
              <a:t> </a:t>
            </a:r>
            <a:r>
              <a:rPr lang="pt-BR" spc="30" smtClean="0"/>
              <a:t>E</a:t>
            </a:r>
            <a:r>
              <a:rPr lang="pt-BR" smtClean="0"/>
              <a:t> </a:t>
            </a:r>
            <a:r>
              <a:rPr lang="pt-BR" spc="30" smtClean="0"/>
              <a:t>N</a:t>
            </a:r>
            <a:r>
              <a:rPr lang="pt-BR" smtClean="0"/>
              <a:t> </a:t>
            </a:r>
            <a:r>
              <a:rPr lang="pt-BR" spc="30" smtClean="0"/>
              <a:t>T</a:t>
            </a:r>
            <a:r>
              <a:rPr lang="pt-BR" smtClean="0"/>
              <a:t> </a:t>
            </a:r>
            <a:r>
              <a:rPr lang="pt-BR" spc="30" smtClean="0"/>
              <a:t>E</a:t>
            </a:r>
            <a:r>
              <a:rPr lang="pt-BR" spc="-5" smtClean="0"/>
              <a:t> </a:t>
            </a:r>
            <a:r>
              <a:rPr lang="pt-BR" smtClean="0"/>
              <a:t>R  </a:t>
            </a:r>
            <a:r>
              <a:rPr lang="pt-BR" spc="65" smtClean="0"/>
              <a:t> </a:t>
            </a:r>
            <a:r>
              <a:rPr lang="pt-BR" spc="30" smtClean="0"/>
              <a:t>F</a:t>
            </a:r>
            <a:r>
              <a:rPr lang="pt-BR" smtClean="0"/>
              <a:t> </a:t>
            </a:r>
            <a:r>
              <a:rPr lang="pt-BR" spc="30" smtClean="0"/>
              <a:t>O</a:t>
            </a:r>
            <a:r>
              <a:rPr lang="pt-BR" smtClean="0"/>
              <a:t> R  </a:t>
            </a:r>
            <a:r>
              <a:rPr lang="pt-BR" spc="55" smtClean="0"/>
              <a:t> </a:t>
            </a:r>
            <a:r>
              <a:rPr lang="pt-BR" spc="30" smtClean="0"/>
              <a:t>Y</a:t>
            </a:r>
            <a:r>
              <a:rPr lang="pt-BR" spc="-5" smtClean="0"/>
              <a:t> </a:t>
            </a:r>
            <a:r>
              <a:rPr lang="pt-BR" spc="30" smtClean="0"/>
              <a:t>O</a:t>
            </a:r>
            <a:r>
              <a:rPr lang="pt-BR" smtClean="0"/>
              <a:t> </a:t>
            </a:r>
            <a:r>
              <a:rPr lang="pt-BR" spc="30" smtClean="0"/>
              <a:t>U</a:t>
            </a:r>
            <a:r>
              <a:rPr lang="pt-BR" smtClean="0"/>
              <a:t> </a:t>
            </a:r>
            <a:r>
              <a:rPr lang="pt-BR" spc="30" smtClean="0"/>
              <a:t>T</a:t>
            </a:r>
            <a:r>
              <a:rPr lang="pt-BR" spc="-5" smtClean="0"/>
              <a:t> </a:t>
            </a:r>
            <a:r>
              <a:rPr lang="pt-BR" smtClean="0"/>
              <a:t>H  </a:t>
            </a:r>
            <a:r>
              <a:rPr lang="pt-BR" spc="65" smtClean="0"/>
              <a:t> </a:t>
            </a:r>
            <a:r>
              <a:rPr lang="pt-BR" spc="30" smtClean="0"/>
              <a:t>A</a:t>
            </a:r>
            <a:r>
              <a:rPr lang="pt-BR" smtClean="0"/>
              <a:t> </a:t>
            </a:r>
            <a:r>
              <a:rPr lang="pt-BR" spc="30" smtClean="0"/>
              <a:t>N</a:t>
            </a:r>
            <a:r>
              <a:rPr lang="pt-BR" smtClean="0"/>
              <a:t> D  </a:t>
            </a:r>
            <a:r>
              <a:rPr lang="pt-BR" spc="70" smtClean="0"/>
              <a:t> </a:t>
            </a:r>
            <a:r>
              <a:rPr lang="pt-BR" spc="30" smtClean="0"/>
              <a:t>T</a:t>
            </a:r>
            <a:r>
              <a:rPr lang="pt-BR" spc="-5" smtClean="0"/>
              <a:t> </a:t>
            </a:r>
            <a:r>
              <a:rPr lang="pt-BR" spc="30" smtClean="0"/>
              <a:t>H</a:t>
            </a:r>
            <a:r>
              <a:rPr lang="pt-BR" smtClean="0"/>
              <a:t> </a:t>
            </a:r>
            <a:r>
              <a:rPr lang="pt-BR" spc="30" smtClean="0"/>
              <a:t>E</a:t>
            </a:r>
            <a:r>
              <a:rPr lang="pt-BR" smtClean="0"/>
              <a:t> </a:t>
            </a:r>
            <a:r>
              <a:rPr lang="pt-BR" spc="30" smtClean="0"/>
              <a:t>I</a:t>
            </a:r>
            <a:r>
              <a:rPr lang="pt-BR" spc="-5" smtClean="0"/>
              <a:t> </a:t>
            </a:r>
            <a:r>
              <a:rPr lang="pt-BR" smtClean="0"/>
              <a:t>R  </a:t>
            </a:r>
            <a:r>
              <a:rPr lang="pt-BR" spc="60" smtClean="0"/>
              <a:t> </a:t>
            </a:r>
            <a:r>
              <a:rPr lang="pt-BR" spc="30" smtClean="0"/>
              <a:t>C</a:t>
            </a:r>
            <a:r>
              <a:rPr lang="pt-BR" smtClean="0"/>
              <a:t> </a:t>
            </a:r>
            <a:r>
              <a:rPr lang="pt-BR" spc="30" smtClean="0"/>
              <a:t>O</a:t>
            </a:r>
            <a:r>
              <a:rPr lang="pt-BR" smtClean="0"/>
              <a:t> </a:t>
            </a:r>
            <a:r>
              <a:rPr lang="pt-BR" spc="30" smtClean="0"/>
              <a:t>M</a:t>
            </a:r>
            <a:r>
              <a:rPr lang="pt-BR" spc="-5" smtClean="0"/>
              <a:t> </a:t>
            </a:r>
            <a:r>
              <a:rPr lang="pt-BR" spc="30" smtClean="0"/>
              <a:t>M</a:t>
            </a:r>
            <a:r>
              <a:rPr lang="pt-BR" smtClean="0"/>
              <a:t> </a:t>
            </a:r>
            <a:r>
              <a:rPr lang="pt-BR" spc="30" smtClean="0"/>
              <a:t>U</a:t>
            </a:r>
            <a:r>
              <a:rPr lang="pt-BR" smtClean="0"/>
              <a:t> </a:t>
            </a:r>
            <a:r>
              <a:rPr lang="pt-BR" spc="30" smtClean="0"/>
              <a:t>N</a:t>
            </a:r>
            <a:r>
              <a:rPr lang="pt-BR" spc="-5" smtClean="0"/>
              <a:t> </a:t>
            </a:r>
            <a:r>
              <a:rPr lang="pt-BR" spc="30" smtClean="0"/>
              <a:t>I</a:t>
            </a:r>
            <a:r>
              <a:rPr lang="pt-BR" smtClean="0"/>
              <a:t> </a:t>
            </a:r>
            <a:r>
              <a:rPr lang="pt-BR" spc="30" smtClean="0"/>
              <a:t>T</a:t>
            </a:r>
            <a:r>
              <a:rPr lang="pt-BR" smtClean="0"/>
              <a:t> </a:t>
            </a:r>
            <a:r>
              <a:rPr lang="pt-BR" spc="30" smtClean="0"/>
              <a:t>I</a:t>
            </a:r>
            <a:r>
              <a:rPr lang="pt-BR" spc="-5" smtClean="0"/>
              <a:t> </a:t>
            </a:r>
            <a:r>
              <a:rPr lang="pt-BR" spc="30" smtClean="0"/>
              <a:t>E</a:t>
            </a:r>
            <a:r>
              <a:rPr lang="pt-BR" smtClean="0"/>
              <a:t> S</a:t>
            </a:r>
            <a:r>
              <a:rPr lang="pt-BR" spc="30" smtClean="0"/>
              <a:t> </a:t>
            </a:r>
            <a:endParaRPr lang="pt-BR" spc="3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73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1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5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67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27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612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5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0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7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2233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1240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527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1657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4908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8660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425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029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3584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051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649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DB0C44-5B28-495E-A020-6785C9410D3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0176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mccd.edu/return-to-campus/index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ch.com/california/sanbruno/time-bomb-ticking-see-rental-arrears-san-mateo-county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emp/RWC%20NFO%20Needs%20Assessment%20Slides%203.19.2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emp/RWC%20NFO%20Needs%20Assessment%20Slides%203.19.2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anadacollege.edu/emp/RWC%20NFO%20Needs%20Assessment%20Slides%203.19.21.pdf" TargetMode="Externa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anadacollege.edu/about/mission.php" TargetMode="External"/><Relationship Id="rId13" Type="http://schemas.openxmlformats.org/officeDocument/2006/relationships/hyperlink" Target="https://canadacollege.edu/prie/surveys.php" TargetMode="External"/><Relationship Id="rId3" Type="http://schemas.openxmlformats.org/officeDocument/2006/relationships/hyperlink" Target="https://smccd-my.sharepoint.com/personal/engelk_smccd_edu/Documents/Management%20-%20Cabinet/Leadership%20Retreat%20July%202021/Materials%20for%20Retreat" TargetMode="External"/><Relationship Id="rId7" Type="http://schemas.openxmlformats.org/officeDocument/2006/relationships/hyperlink" Target="https://canadacollege.edu/planningbudgetingcouncil/2021/SEA%20College%20Level%20Brief%20La%20Canada%20College%20Edited%20FINAL.pdf" TargetMode="External"/><Relationship Id="rId12" Type="http://schemas.openxmlformats.org/officeDocument/2006/relationships/hyperlink" Target="https://canadacollege.edu/antiracism/Canada%20College%20Focus%20Group%20Findings%20Spring%202021-final.pdf" TargetMode="External"/><Relationship Id="rId2" Type="http://schemas.openxmlformats.org/officeDocument/2006/relationships/hyperlink" Target="https://canadacollege.edu/emp/Recovery-with-Equity_2021Feb15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ccco.edu/About-Us/Chancellors-Office/Divisions/Educational-Services-and-Support/Student-Service/What-we-do/Student-Equity" TargetMode="External"/><Relationship Id="rId11" Type="http://schemas.openxmlformats.org/officeDocument/2006/relationships/hyperlink" Target="https://canadacollege.edu/planningbudgetingcouncil/2021/FULL%20PBC%20PROPOSAL%20-%20Canada%20College%20Antiracism%20Taskforce%204-21-2021.pdf" TargetMode="External"/><Relationship Id="rId5" Type="http://schemas.openxmlformats.org/officeDocument/2006/relationships/hyperlink" Target="https://www.cccco.edu/College-Professionals/Guided-Pathways" TargetMode="External"/><Relationship Id="rId10" Type="http://schemas.openxmlformats.org/officeDocument/2006/relationships/hyperlink" Target="https://canadacollege.edu/aces/SEAP%20Exec%20Summary_Final_6.27.19.pdf" TargetMode="External"/><Relationship Id="rId4" Type="http://schemas.openxmlformats.org/officeDocument/2006/relationships/hyperlink" Target="https://www.cccco.edu/-/media/CCCCO-Website/Reports/CCCCO_DEI_Report.pdf?la=en&amp;hash=69E11E4DAB1DEBA3181E053BEE89E7BC3A709BEE" TargetMode="External"/><Relationship Id="rId9" Type="http://schemas.openxmlformats.org/officeDocument/2006/relationships/hyperlink" Target="https://canadacollege.edu/guidedpathways/" TargetMode="External"/><Relationship Id="rId14" Type="http://schemas.openxmlformats.org/officeDocument/2006/relationships/hyperlink" Target="https://race.usc.edu/wp-content/uploads/2020/07/NACCC-FAQ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mccd.instructure.com/courses/3355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areerladders" TargetMode="External"/><Relationship Id="rId13" Type="http://schemas.openxmlformats.org/officeDocument/2006/relationships/hyperlink" Target="mailto:msimotas@careerladdersproject.org" TargetMode="External"/><Relationship Id="rId3" Type="http://schemas.openxmlformats.org/officeDocument/2006/relationships/image" Target="../media/image38.gif"/><Relationship Id="rId7" Type="http://schemas.openxmlformats.org/officeDocument/2006/relationships/image" Target="../media/image45.png"/><Relationship Id="rId12" Type="http://schemas.openxmlformats.org/officeDocument/2006/relationships/hyperlink" Target="mailto:lchavez@careerladdersproject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youtube.com/user/CareerLaddersProject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hyperlink" Target="https://www.instagram.com/careerladdersproject/" TargetMode="External"/><Relationship Id="rId4" Type="http://schemas.openxmlformats.org/officeDocument/2006/relationships/hyperlink" Target="https://twitter.com/clporg" TargetMode="External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anadacollege.edu/plans/leadership-retreat.php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emp/emp-data.php" TargetMode="External"/><Relationship Id="rId2" Type="http://schemas.openxmlformats.org/officeDocument/2006/relationships/hyperlink" Target="https://canadacollege.edu/emp/meetings.ph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5635326" y="3905282"/>
            <a:ext cx="4473874" cy="6053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704" y="298960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President’s Welcome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314364" y="396167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Kim Lopez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14364" y="4732607"/>
            <a:ext cx="5510783" cy="1627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Interim College President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365CC-8421-4C36-BC1E-05BF5FA56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83" y="1378650"/>
            <a:ext cx="3372954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12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70342"/>
              </p:ext>
            </p:extLst>
          </p:nvPr>
        </p:nvGraphicFramePr>
        <p:xfrm>
          <a:off x="2098307" y="4627526"/>
          <a:ext cx="8912994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6497">
                  <a:extLst>
                    <a:ext uri="{9D8B030D-6E8A-4147-A177-3AD203B41FA5}">
                      <a16:colId xmlns:a16="http://schemas.microsoft.com/office/drawing/2014/main" val="2445603517"/>
                    </a:ext>
                  </a:extLst>
                </a:gridCol>
                <a:gridCol w="4456497">
                  <a:extLst>
                    <a:ext uri="{9D8B030D-6E8A-4147-A177-3AD203B41FA5}">
                      <a16:colId xmlns:a16="http://schemas.microsoft.com/office/drawing/2014/main" val="348918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400" b="1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David Eck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Academic Senate President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Professor, Philosophy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400" b="1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Roslind Young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Classified Senate President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Technician (Sciences)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06313"/>
                  </a:ext>
                </a:extLst>
              </a:tr>
            </a:tbl>
          </a:graphicData>
        </a:graphic>
      </p:graphicFrame>
      <p:pic>
        <p:nvPicPr>
          <p:cNvPr id="6" name="Picture 2" descr="Thumbnail for Eck, Dav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40" y="1842540"/>
            <a:ext cx="2491371" cy="24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1806" y="1944306"/>
            <a:ext cx="22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Insert photo of Roz</a:t>
            </a:r>
          </a:p>
        </p:txBody>
      </p:sp>
      <p:pic>
        <p:nvPicPr>
          <p:cNvPr id="8" name="id-0A728FC4-FDAE-49A6-A161-8402361E4DBE" descr="Image.jpeg">
            <a:extLst>
              <a:ext uri="{FF2B5EF4-FFF2-40B4-BE49-F238E27FC236}">
                <a16:creationId xmlns:a16="http://schemas.microsoft.com/office/drawing/2014/main" id="{420B33EA-42AD-4CD7-922C-05F339703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2"/>
          <a:stretch/>
        </p:blipFill>
        <p:spPr bwMode="auto">
          <a:xfrm>
            <a:off x="6733212" y="1842540"/>
            <a:ext cx="2492382" cy="24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1292178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3"/>
            <a:ext cx="1788160" cy="1292178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3704" y="323024"/>
            <a:ext cx="10515600" cy="1091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Academic &amp; Classified Senate Presidents Welcome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&amp; 2020-21 Highlights and Progress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3360763"/>
              </p:ext>
            </p:extLst>
          </p:nvPr>
        </p:nvGraphicFramePr>
        <p:xfrm>
          <a:off x="838200" y="1468494"/>
          <a:ext cx="10515600" cy="509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321" y="6410921"/>
            <a:ext cx="11892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The number of degree and certificate awards for 2020-21 are not yet final.  Some award petitions are still under review.  Therefore the number of graduates may still change slightly.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Total Graduates: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 &amp; 2021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3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93" y="1228774"/>
            <a:ext cx="4588371" cy="9704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Degree Awards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1595383"/>
              </p:ext>
            </p:extLst>
          </p:nvPr>
        </p:nvGraphicFramePr>
        <p:xfrm>
          <a:off x="646386" y="2199291"/>
          <a:ext cx="5060731" cy="392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7317447"/>
              </p:ext>
            </p:extLst>
          </p:nvPr>
        </p:nvGraphicFramePr>
        <p:xfrm>
          <a:off x="6174827" y="2188398"/>
          <a:ext cx="5381296" cy="394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571289" y="1228774"/>
            <a:ext cx="4588371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cs typeface="+mj-cs"/>
              </a:rPr>
              <a:t>Certificate Awards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Degree and Certificate Awards: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 &amp; 2021 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6361"/>
              </p:ext>
            </p:extLst>
          </p:nvPr>
        </p:nvGraphicFramePr>
        <p:xfrm>
          <a:off x="-1" y="-1"/>
          <a:ext cx="12192002" cy="685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7719">
                  <a:extLst>
                    <a:ext uri="{9D8B030D-6E8A-4147-A177-3AD203B41FA5}">
                      <a16:colId xmlns:a16="http://schemas.microsoft.com/office/drawing/2014/main" val="1999275627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1565600660"/>
                    </a:ext>
                  </a:extLst>
                </a:gridCol>
                <a:gridCol w="6436094">
                  <a:extLst>
                    <a:ext uri="{9D8B030D-6E8A-4147-A177-3AD203B41FA5}">
                      <a16:colId xmlns:a16="http://schemas.microsoft.com/office/drawing/2014/main" val="2762839572"/>
                    </a:ext>
                  </a:extLst>
                </a:gridCol>
              </a:tblGrid>
              <a:tr h="994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  <a:r>
                        <a:rPr lang="en-US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Priority </a:t>
                      </a:r>
                    </a:p>
                  </a:txBody>
                  <a:tcPr marL="6350" marR="6350" marT="6350" marB="0" anchor="ctr"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6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Highlighted Accomplishments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6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18993"/>
                  </a:ext>
                </a:extLst>
              </a:tr>
              <a:tr h="977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Improve Student Completion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CRM live for counseling. All support services now online.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78336"/>
                  </a:ext>
                </a:extLst>
              </a:tr>
              <a:tr h="977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K-12 &amp;</a:t>
                      </a:r>
                      <a:r>
                        <a:rPr lang="en-US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Adult School Partnerships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Two CRER and 3 ECE sections will be offered at high schools this fall.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81888"/>
                  </a:ext>
                </a:extLst>
              </a:tr>
              <a:tr h="977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Enhance Marketing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Student-led website redesign.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Enrollment campaigns in two languages.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96287"/>
                  </a:ext>
                </a:extLst>
              </a:tr>
              <a:tr h="977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Implement</a:t>
                      </a:r>
                      <a:r>
                        <a:rPr lang="en-US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Professional Learning Plan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 faculty completed QOTL.  21 faculty and staff participated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USC Racial Equity Alliance e-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convenings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and shared learnings at Flex. CORA Learning.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59583"/>
                  </a:ext>
                </a:extLst>
              </a:tr>
              <a:tr h="977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Promote a Climate of Inclusivity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Monthly Community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Read events. New Employee Orientation.  Interest Area Success Team pilot.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00898"/>
                  </a:ext>
                </a:extLst>
              </a:tr>
              <a:tr h="977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Institutionalize Effective Structures to Reduce Obligation</a:t>
                      </a:r>
                      <a:r>
                        <a:rPr lang="en-US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Gaps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Area Success Team pilot.  Colts Con expansion.  Retention Specialists formed a “community of practice” to align supports.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82880" marR="6350" marT="635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20752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6293710"/>
              </p:ext>
            </p:extLst>
          </p:nvPr>
        </p:nvGraphicFramePr>
        <p:xfrm>
          <a:off x="3609474" y="1946187"/>
          <a:ext cx="2024912" cy="112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553486"/>
              </p:ext>
            </p:extLst>
          </p:nvPr>
        </p:nvGraphicFramePr>
        <p:xfrm>
          <a:off x="3674640" y="910323"/>
          <a:ext cx="1899788" cy="114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47608"/>
              </p:ext>
            </p:extLst>
          </p:nvPr>
        </p:nvGraphicFramePr>
        <p:xfrm>
          <a:off x="3669428" y="2790816"/>
          <a:ext cx="1905000" cy="120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87793"/>
              </p:ext>
            </p:extLst>
          </p:nvPr>
        </p:nvGraphicFramePr>
        <p:xfrm>
          <a:off x="3615942" y="3875151"/>
          <a:ext cx="1899788" cy="114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344592"/>
              </p:ext>
            </p:extLst>
          </p:nvPr>
        </p:nvGraphicFramePr>
        <p:xfrm>
          <a:off x="3609474" y="5821339"/>
          <a:ext cx="1899788" cy="114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28391"/>
              </p:ext>
            </p:extLst>
          </p:nvPr>
        </p:nvGraphicFramePr>
        <p:xfrm>
          <a:off x="3609474" y="4795825"/>
          <a:ext cx="1899788" cy="114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444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271752"/>
            <a:ext cx="10911354" cy="5328745"/>
          </a:xfrm>
        </p:spPr>
        <p:txBody>
          <a:bodyPr>
            <a:normAutofit/>
          </a:bodyPr>
          <a:lstStyle/>
          <a:p>
            <a:r>
              <a:rPr lang="en-US" sz="3600" b="1" dirty="0"/>
              <a:t>Ethnic Studies program</a:t>
            </a:r>
          </a:p>
          <a:p>
            <a:pPr lvl="1"/>
            <a:r>
              <a:rPr lang="en-US" sz="3000" dirty="0"/>
              <a:t>All submitted courses were transfer approved </a:t>
            </a:r>
          </a:p>
          <a:p>
            <a:pPr lvl="1"/>
            <a:r>
              <a:rPr lang="en-US" sz="3000" dirty="0"/>
              <a:t>FT Faculty search re-starting this Fall semester</a:t>
            </a:r>
          </a:p>
          <a:p>
            <a:pPr lvl="1"/>
            <a:r>
              <a:rPr lang="en-US" sz="3000" dirty="0"/>
              <a:t>Special thanks to Profs. Gaines, Iyenagar, Ware, Palmer, and Tedone-Goldstone. And also to former President Moore and VPAS Mendoza. </a:t>
            </a:r>
          </a:p>
          <a:p>
            <a:r>
              <a:rPr lang="en-US" sz="3600" b="1" dirty="0" err="1"/>
              <a:t>Umoja</a:t>
            </a:r>
            <a:r>
              <a:rPr lang="en-US" sz="3600" b="1" dirty="0"/>
              <a:t> program</a:t>
            </a:r>
          </a:p>
          <a:p>
            <a:pPr lvl="1"/>
            <a:r>
              <a:rPr lang="en-US" sz="3000" dirty="0"/>
              <a:t>Flex Day session (August 17, 1-2:30pm): Tom Dewit on “How to Umoja-ify Your Teaching”</a:t>
            </a:r>
          </a:p>
          <a:p>
            <a:pPr lvl="1"/>
            <a:r>
              <a:rPr lang="en-US" sz="3000" dirty="0"/>
              <a:t>Special thanks to Profs. Ware, Hoffman, </a:t>
            </a:r>
            <a:r>
              <a:rPr lang="en-US" sz="3000" dirty="0" smtClean="0"/>
              <a:t>Terzakis, and </a:t>
            </a:r>
            <a:r>
              <a:rPr lang="en-US" sz="3000" dirty="0"/>
              <a:t>Aranyukal. And also to Dean Carranza and VPI Robinson.</a:t>
            </a:r>
          </a:p>
          <a:p>
            <a:pPr lvl="1"/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Additional Highlights: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 &amp; 2021 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54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Return to Campus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54035"/>
              </p:ext>
            </p:extLst>
          </p:nvPr>
        </p:nvGraphicFramePr>
        <p:xfrm>
          <a:off x="947171" y="4835496"/>
          <a:ext cx="11107554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2518">
                  <a:extLst>
                    <a:ext uri="{9D8B030D-6E8A-4147-A177-3AD203B41FA5}">
                      <a16:colId xmlns:a16="http://schemas.microsoft.com/office/drawing/2014/main" val="2445603517"/>
                    </a:ext>
                  </a:extLst>
                </a:gridCol>
                <a:gridCol w="3702518">
                  <a:extLst>
                    <a:ext uri="{9D8B030D-6E8A-4147-A177-3AD203B41FA5}">
                      <a16:colId xmlns:a16="http://schemas.microsoft.com/office/drawing/2014/main" val="2188556946"/>
                    </a:ext>
                  </a:extLst>
                </a:gridCol>
                <a:gridCol w="3702518">
                  <a:extLst>
                    <a:ext uri="{9D8B030D-6E8A-4147-A177-3AD203B41FA5}">
                      <a16:colId xmlns:a16="http://schemas.microsoft.com/office/drawing/2014/main" val="348918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400" b="1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Tammy Robinson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Vice President of Instruction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400" b="1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Manuel Alejandro Pérez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Vice President of 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Student Services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400" b="1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Graciano Mendoza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 President</a:t>
                      </a:r>
                      <a:r>
                        <a:rPr lang="en-US" sz="2000" b="0" kern="1200" baseline="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</a:p>
                    <a:p>
                      <a:pPr marL="3690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0000"/>
                        <a:buFont typeface="Wingdings 2" charset="2"/>
                        <a:buNone/>
                      </a:pPr>
                      <a:r>
                        <a:rPr lang="en-US" sz="2000" b="0" kern="1200" baseline="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Services</a:t>
                      </a:r>
                      <a:endParaRPr lang="en-US" sz="2000" b="0" kern="1200" dirty="0">
                        <a:ln>
                          <a:solidFill>
                            <a:schemeClr val="bg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806313"/>
                  </a:ext>
                </a:extLst>
              </a:tr>
            </a:tbl>
          </a:graphicData>
        </a:graphic>
      </p:graphicFrame>
      <p:pic>
        <p:nvPicPr>
          <p:cNvPr id="6" name="Picture 2" descr="Tammy Robin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47" y="2094524"/>
            <a:ext cx="2315098" cy="25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nuel Pere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1"/>
          <a:stretch/>
        </p:blipFill>
        <p:spPr bwMode="auto">
          <a:xfrm>
            <a:off x="4778022" y="2043937"/>
            <a:ext cx="2319690" cy="26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humbnail for Mendoza, Gracia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6"/>
          <a:stretch/>
        </p:blipFill>
        <p:spPr bwMode="auto">
          <a:xfrm>
            <a:off x="8469089" y="2043937"/>
            <a:ext cx="2281188" cy="26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1340564"/>
            <a:ext cx="10353762" cy="52747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effectLst/>
              </a:rPr>
              <a:t>Returning On-site.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b="1" i="1" dirty="0">
                <a:effectLst/>
              </a:rPr>
              <a:t>Administrators, Managers and Supervisors</a:t>
            </a:r>
            <a:r>
              <a:rPr lang="en-US" dirty="0">
                <a:effectLst/>
              </a:rPr>
              <a:t> </a:t>
            </a:r>
            <a:endParaRPr lang="en-US" sz="2600" dirty="0">
              <a:effectLst/>
            </a:endParaRPr>
          </a:p>
          <a:p>
            <a:pPr lvl="1"/>
            <a:r>
              <a:rPr lang="en-US" b="1" i="1" dirty="0">
                <a:effectLst/>
              </a:rPr>
              <a:t>Classified Personnel</a:t>
            </a:r>
            <a:endParaRPr lang="en-US" sz="1600" dirty="0">
              <a:effectLst/>
            </a:endParaRPr>
          </a:p>
          <a:p>
            <a:pPr lvl="1"/>
            <a:r>
              <a:rPr lang="en-US" b="1" i="1" dirty="0">
                <a:effectLst/>
              </a:rPr>
              <a:t>Faculty</a:t>
            </a:r>
            <a:endParaRPr lang="en-US" sz="1600" dirty="0">
              <a:effectLst/>
            </a:endParaRPr>
          </a:p>
          <a:p>
            <a:r>
              <a:rPr lang="en-US" b="1" dirty="0" smtClean="0">
                <a:effectLst/>
              </a:rPr>
              <a:t>Vaccines </a:t>
            </a:r>
            <a:r>
              <a:rPr lang="en-US" b="1" dirty="0">
                <a:effectLst/>
              </a:rPr>
              <a:t>are Required.</a:t>
            </a:r>
            <a:r>
              <a:rPr lang="en-US" dirty="0">
                <a:effectLst/>
              </a:rPr>
              <a:t>   </a:t>
            </a:r>
            <a:endParaRPr lang="en-US" sz="2800" dirty="0">
              <a:effectLst/>
            </a:endParaRPr>
          </a:p>
          <a:p>
            <a:pPr lvl="0"/>
            <a:r>
              <a:rPr lang="en-US" b="1" dirty="0">
                <a:effectLst/>
              </a:rPr>
              <a:t>Face Coverings are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Required. </a:t>
            </a:r>
            <a:r>
              <a:rPr lang="en-US" dirty="0">
                <a:effectLst/>
              </a:rPr>
              <a:t>  </a:t>
            </a:r>
            <a:endParaRPr lang="en-US" sz="2800" dirty="0">
              <a:effectLst/>
            </a:endParaRPr>
          </a:p>
          <a:p>
            <a:pPr lvl="0"/>
            <a:r>
              <a:rPr lang="en-US" b="1" dirty="0">
                <a:effectLst/>
              </a:rPr>
              <a:t>Buildings are Cal/OSHA Compliant and Clean.  </a:t>
            </a:r>
          </a:p>
          <a:p>
            <a:pPr lvl="0"/>
            <a:r>
              <a:rPr lang="en-US" b="1" dirty="0">
                <a:effectLst/>
              </a:rPr>
              <a:t>Personal Protective Equipment available from the campus Public Safety Office.</a:t>
            </a:r>
            <a:r>
              <a:rPr lang="en-US" dirty="0">
                <a:effectLst/>
              </a:rPr>
              <a:t>   </a:t>
            </a:r>
            <a:endParaRPr lang="en-US" sz="2800" dirty="0">
              <a:effectLst/>
            </a:endParaRPr>
          </a:p>
          <a:p>
            <a:pPr lvl="0"/>
            <a:r>
              <a:rPr lang="en-US" b="1" dirty="0">
                <a:effectLst/>
              </a:rPr>
              <a:t>Requesting Accommodations.</a:t>
            </a:r>
            <a:r>
              <a:rPr lang="en-US" dirty="0">
                <a:effectLst/>
              </a:rPr>
              <a:t> </a:t>
            </a:r>
            <a:endParaRPr lang="en-US" dirty="0" smtClean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pPr marL="3690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DISTRICT Return </a:t>
            </a:r>
            <a:r>
              <a:rPr lang="en-US" dirty="0">
                <a:effectLst/>
              </a:rPr>
              <a:t>to Campus website:  </a:t>
            </a:r>
            <a:endParaRPr lang="en-US" dirty="0" smtClean="0">
              <a:effectLst/>
            </a:endParaRPr>
          </a:p>
          <a:p>
            <a:pPr marL="3690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effectLst/>
                <a:hlinkClick r:id="rId2"/>
              </a:rPr>
              <a:t>https</a:t>
            </a:r>
            <a:r>
              <a:rPr lang="en-US" dirty="0">
                <a:effectLst/>
                <a:hlinkClick r:id="rId2"/>
              </a:rPr>
              <a:t>://</a:t>
            </a:r>
            <a:r>
              <a:rPr lang="en-US" dirty="0" smtClean="0">
                <a:effectLst/>
                <a:hlinkClick r:id="rId2"/>
              </a:rPr>
              <a:t>smccd.edu/return-to-campus/index.php</a:t>
            </a:r>
            <a:endParaRPr lang="en-US" dirty="0" smtClean="0">
              <a:effectLst/>
            </a:endParaRPr>
          </a:p>
          <a:p>
            <a:pPr marL="36900" lv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Return to Campus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81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52" y="1818881"/>
            <a:ext cx="6041806" cy="2692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 two-tiered pandemic</a:t>
            </a:r>
          </a:p>
          <a:p>
            <a:pPr lvl="1"/>
            <a:r>
              <a:rPr lang="en-US" sz="1800" dirty="0" smtClean="0"/>
              <a:t>Upper income workers mostly remained employed and are now seeing dramatic wage increases</a:t>
            </a:r>
          </a:p>
          <a:p>
            <a:pPr lvl="1"/>
            <a:r>
              <a:rPr lang="en-US" sz="1800" dirty="0" smtClean="0"/>
              <a:t>Lower income workers saw steep employment declines and now more modest wage increases</a:t>
            </a:r>
          </a:p>
          <a:p>
            <a:pPr lvl="1"/>
            <a:r>
              <a:rPr lang="en-US" sz="1800" dirty="0" smtClean="0"/>
              <a:t>13.7% of San Mateo County rental households were behind on paying rent as of early July.</a:t>
            </a:r>
          </a:p>
          <a:p>
            <a:pPr lvl="1"/>
            <a:r>
              <a:rPr lang="en-US" sz="1800" dirty="0" smtClean="0"/>
              <a:t>San Mateo County </a:t>
            </a:r>
            <a:r>
              <a:rPr lang="en-US" sz="1800" dirty="0">
                <a:effectLst/>
              </a:rPr>
              <a:t>has experienced the largest increase in food stamp enrollment in the state since January 2020, with a 41 percent jump in the number of people here relying on </a:t>
            </a:r>
            <a:r>
              <a:rPr lang="en-US" sz="1800" dirty="0" err="1" smtClean="0">
                <a:effectLst/>
              </a:rPr>
              <a:t>CalFresh</a:t>
            </a:r>
            <a:r>
              <a:rPr lang="en-US" sz="1800" dirty="0" smtClean="0">
                <a:effectLst/>
              </a:rPr>
              <a:t>.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3314" name="Picture 2" descr="Mural in North Fair O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4" y="1818881"/>
            <a:ext cx="5498991" cy="34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6939" y="5368433"/>
            <a:ext cx="53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Fair Oaks Mural depicting the history of the area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007" y="6488668"/>
            <a:ext cx="10517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Sources:  </a:t>
            </a:r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patch.com/california/sanbruno/time-bomb-ticking-see-rental-arrears-san-mateo-county</a:t>
            </a:r>
            <a:r>
              <a:rPr lang="en-US" sz="1100" dirty="0"/>
              <a:t>; https://www.nytimes.com/2021/08/10/us/bay-area-hunger-problem.html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Recovery with Equity:  Our Community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66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35067" y="1909896"/>
            <a:ext cx="2743200" cy="3211195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55650" marR="749300" lvl="0" indent="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FOOD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INSECURITY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6670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Increased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dramatically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remains relatively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high (15%), despite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widespread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awareness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multiple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services.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6200" y="1909896"/>
            <a:ext cx="2743200" cy="309507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55650" marR="750570" lvl="0" indent="958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HOUSING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INSECURITY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2352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Affects one-third of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renters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(30-35%),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with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small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but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meaningful portion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(7%) under eviction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threat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</a:t>
            </a: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2352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8602" y="1888559"/>
            <a:ext cx="2743200" cy="317522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50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55650" marR="667385" lvl="0" indent="-82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HEALTHCARE  INSECURITY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5654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Always has been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high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(20-25%)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but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has not increased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 much as other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unmet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needs since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COVID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</a:t>
            </a: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5654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8078" y="5246693"/>
            <a:ext cx="4481830" cy="986167"/>
          </a:xfrm>
          <a:prstGeom prst="rect">
            <a:avLst/>
          </a:prstGeom>
          <a:solidFill>
            <a:srgbClr val="F9A44A"/>
          </a:solidFill>
        </p:spPr>
        <p:txBody>
          <a:bodyPr vert="horz" wrap="square" lIns="0" tIns="153670" rIns="0" bIns="0" rtlCol="0">
            <a:spAutoFit/>
          </a:bodyPr>
          <a:lstStyle/>
          <a:p>
            <a:pPr marL="125730" marR="118745" lvl="0" indent="29845" algn="just" defTabSz="914400" rtl="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Spanish language respondents are six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times as likely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 food insecure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twice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likely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housing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insecure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2812" y="5548687"/>
            <a:ext cx="751840" cy="527685"/>
          </a:xfrm>
          <a:custGeom>
            <a:avLst/>
            <a:gdLst/>
            <a:ahLst/>
            <a:cxnLst/>
            <a:rect l="l" t="t" r="r" b="b"/>
            <a:pathLst>
              <a:path w="751839" h="527685">
                <a:moveTo>
                  <a:pt x="469734" y="37693"/>
                </a:moveTo>
                <a:lnTo>
                  <a:pt x="466763" y="23063"/>
                </a:lnTo>
                <a:lnTo>
                  <a:pt x="458685" y="11074"/>
                </a:lnTo>
                <a:lnTo>
                  <a:pt x="446747" y="2971"/>
                </a:lnTo>
                <a:lnTo>
                  <a:pt x="432155" y="0"/>
                </a:lnTo>
                <a:lnTo>
                  <a:pt x="37579" y="0"/>
                </a:lnTo>
                <a:lnTo>
                  <a:pt x="22987" y="2971"/>
                </a:lnTo>
                <a:lnTo>
                  <a:pt x="11036" y="11074"/>
                </a:lnTo>
                <a:lnTo>
                  <a:pt x="2971" y="23063"/>
                </a:lnTo>
                <a:lnTo>
                  <a:pt x="0" y="37693"/>
                </a:lnTo>
                <a:lnTo>
                  <a:pt x="0" y="292100"/>
                </a:lnTo>
                <a:lnTo>
                  <a:pt x="2971" y="306743"/>
                </a:lnTo>
                <a:lnTo>
                  <a:pt x="11036" y="318719"/>
                </a:lnTo>
                <a:lnTo>
                  <a:pt x="22987" y="326821"/>
                </a:lnTo>
                <a:lnTo>
                  <a:pt x="37579" y="329793"/>
                </a:lnTo>
                <a:lnTo>
                  <a:pt x="93954" y="329793"/>
                </a:lnTo>
                <a:lnTo>
                  <a:pt x="93954" y="424014"/>
                </a:lnTo>
                <a:lnTo>
                  <a:pt x="187896" y="329793"/>
                </a:lnTo>
                <a:lnTo>
                  <a:pt x="244259" y="329793"/>
                </a:lnTo>
                <a:lnTo>
                  <a:pt x="244259" y="141338"/>
                </a:lnTo>
                <a:lnTo>
                  <a:pt x="250190" y="112077"/>
                </a:lnTo>
                <a:lnTo>
                  <a:pt x="266344" y="88099"/>
                </a:lnTo>
                <a:lnTo>
                  <a:pt x="290233" y="71907"/>
                </a:lnTo>
                <a:lnTo>
                  <a:pt x="319417" y="65963"/>
                </a:lnTo>
                <a:lnTo>
                  <a:pt x="469734" y="65963"/>
                </a:lnTo>
                <a:lnTo>
                  <a:pt x="469734" y="37693"/>
                </a:lnTo>
                <a:close/>
              </a:path>
              <a:path w="751839" h="527685">
                <a:moveTo>
                  <a:pt x="751560" y="141338"/>
                </a:moveTo>
                <a:lnTo>
                  <a:pt x="748601" y="126707"/>
                </a:lnTo>
                <a:lnTo>
                  <a:pt x="740524" y="114719"/>
                </a:lnTo>
                <a:lnTo>
                  <a:pt x="728573" y="106629"/>
                </a:lnTo>
                <a:lnTo>
                  <a:pt x="713994" y="103657"/>
                </a:lnTo>
                <a:lnTo>
                  <a:pt x="319417" y="103657"/>
                </a:lnTo>
                <a:lnTo>
                  <a:pt x="304825" y="106629"/>
                </a:lnTo>
                <a:lnTo>
                  <a:pt x="292874" y="114719"/>
                </a:lnTo>
                <a:lnTo>
                  <a:pt x="284810" y="126707"/>
                </a:lnTo>
                <a:lnTo>
                  <a:pt x="281838" y="141338"/>
                </a:lnTo>
                <a:lnTo>
                  <a:pt x="281838" y="395757"/>
                </a:lnTo>
                <a:lnTo>
                  <a:pt x="284810" y="410387"/>
                </a:lnTo>
                <a:lnTo>
                  <a:pt x="292874" y="422376"/>
                </a:lnTo>
                <a:lnTo>
                  <a:pt x="304825" y="430466"/>
                </a:lnTo>
                <a:lnTo>
                  <a:pt x="319417" y="433438"/>
                </a:lnTo>
                <a:lnTo>
                  <a:pt x="563676" y="433438"/>
                </a:lnTo>
                <a:lnTo>
                  <a:pt x="657618" y="527672"/>
                </a:lnTo>
                <a:lnTo>
                  <a:pt x="657618" y="433438"/>
                </a:lnTo>
                <a:lnTo>
                  <a:pt x="713994" y="433438"/>
                </a:lnTo>
                <a:lnTo>
                  <a:pt x="728573" y="430466"/>
                </a:lnTo>
                <a:lnTo>
                  <a:pt x="740524" y="422376"/>
                </a:lnTo>
                <a:lnTo>
                  <a:pt x="748601" y="410387"/>
                </a:lnTo>
                <a:lnTo>
                  <a:pt x="751560" y="395757"/>
                </a:lnTo>
                <a:lnTo>
                  <a:pt x="751560" y="141338"/>
                </a:lnTo>
                <a:close/>
              </a:path>
            </a:pathLst>
          </a:custGeom>
          <a:solidFill>
            <a:srgbClr val="D1660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6983260" y="6553958"/>
            <a:ext cx="5008033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J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N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W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.  </a:t>
            </a:r>
            <a:r>
              <a:rPr kumimoji="0" sz="6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G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D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C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F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R  </a:t>
            </a:r>
            <a:r>
              <a:rPr kumimoji="0" sz="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Y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U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D  </a:t>
            </a:r>
            <a:r>
              <a:rPr kumimoji="0" sz="6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C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M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M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U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S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696" y="6421550"/>
            <a:ext cx="389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Community Survey conducted spring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195954"/>
            <a:ext cx="11458296" cy="1132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195954"/>
            <a:ext cx="1788160" cy="113209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33704" y="366564"/>
            <a:ext cx="10515600" cy="96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Redwood City &amp; North Fair Oaks Community Needs Assessment:  Key Takeaways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38400" y="2138283"/>
            <a:ext cx="2743200" cy="3633687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53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DIGITAL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DIVIDE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1440" marR="30607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Most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pronounced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high-quality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technology,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example: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51943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Lack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 installed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internet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(15-30%)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6543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Lack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 a home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computer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(20-40%)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9532" y="2138282"/>
            <a:ext cx="2743200" cy="3633687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320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DISTANCE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LEARNING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0805" marR="9652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Top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challenges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include: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47752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Lack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 private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workspace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(22%)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6555" marR="29019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6555" algn="l"/>
                <a:tab pos="3771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Insufficient support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from teachers 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school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staff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(20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%)</a:t>
            </a: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0805" marR="2901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6555" algn="l"/>
                <a:tab pos="37719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35029" y="3183237"/>
            <a:ext cx="1278255" cy="848360"/>
          </a:xfrm>
          <a:custGeom>
            <a:avLst/>
            <a:gdLst/>
            <a:ahLst/>
            <a:cxnLst/>
            <a:rect l="l" t="t" r="r" b="b"/>
            <a:pathLst>
              <a:path w="1278254" h="848360">
                <a:moveTo>
                  <a:pt x="883069" y="433692"/>
                </a:moveTo>
                <a:lnTo>
                  <a:pt x="881151" y="414845"/>
                </a:lnTo>
                <a:lnTo>
                  <a:pt x="878065" y="384352"/>
                </a:lnTo>
                <a:lnTo>
                  <a:pt x="863803" y="338378"/>
                </a:lnTo>
                <a:lnTo>
                  <a:pt x="844537" y="302818"/>
                </a:lnTo>
                <a:lnTo>
                  <a:pt x="844537" y="414845"/>
                </a:lnTo>
                <a:lnTo>
                  <a:pt x="844537" y="452539"/>
                </a:lnTo>
                <a:lnTo>
                  <a:pt x="834212" y="500837"/>
                </a:lnTo>
                <a:lnTo>
                  <a:pt x="813320" y="544474"/>
                </a:lnTo>
                <a:lnTo>
                  <a:pt x="783158" y="581875"/>
                </a:lnTo>
                <a:lnTo>
                  <a:pt x="744969" y="611479"/>
                </a:lnTo>
                <a:lnTo>
                  <a:pt x="699985" y="631723"/>
                </a:lnTo>
                <a:lnTo>
                  <a:pt x="711466" y="617905"/>
                </a:lnTo>
                <a:lnTo>
                  <a:pt x="732053" y="593128"/>
                </a:lnTo>
                <a:lnTo>
                  <a:pt x="756145" y="549643"/>
                </a:lnTo>
                <a:lnTo>
                  <a:pt x="771804" y="502323"/>
                </a:lnTo>
                <a:lnTo>
                  <a:pt x="778433" y="452539"/>
                </a:lnTo>
                <a:lnTo>
                  <a:pt x="844537" y="452539"/>
                </a:lnTo>
                <a:lnTo>
                  <a:pt x="844537" y="414845"/>
                </a:lnTo>
                <a:lnTo>
                  <a:pt x="778433" y="414845"/>
                </a:lnTo>
                <a:lnTo>
                  <a:pt x="771804" y="365099"/>
                </a:lnTo>
                <a:lnTo>
                  <a:pt x="756183" y="317855"/>
                </a:lnTo>
                <a:lnTo>
                  <a:pt x="756081" y="317639"/>
                </a:lnTo>
                <a:lnTo>
                  <a:pt x="740740" y="289966"/>
                </a:lnTo>
                <a:lnTo>
                  <a:pt x="740740" y="414845"/>
                </a:lnTo>
                <a:lnTo>
                  <a:pt x="740740" y="452539"/>
                </a:lnTo>
                <a:lnTo>
                  <a:pt x="732320" y="503669"/>
                </a:lnTo>
                <a:lnTo>
                  <a:pt x="714946" y="549592"/>
                </a:lnTo>
                <a:lnTo>
                  <a:pt x="689673" y="588340"/>
                </a:lnTo>
                <a:lnTo>
                  <a:pt x="657606" y="617893"/>
                </a:lnTo>
                <a:lnTo>
                  <a:pt x="657606" y="452539"/>
                </a:lnTo>
                <a:lnTo>
                  <a:pt x="740740" y="452539"/>
                </a:lnTo>
                <a:lnTo>
                  <a:pt x="740740" y="414845"/>
                </a:lnTo>
                <a:lnTo>
                  <a:pt x="657606" y="414845"/>
                </a:lnTo>
                <a:lnTo>
                  <a:pt x="657606" y="249516"/>
                </a:lnTo>
                <a:lnTo>
                  <a:pt x="689673" y="279057"/>
                </a:lnTo>
                <a:lnTo>
                  <a:pt x="714933" y="317792"/>
                </a:lnTo>
                <a:lnTo>
                  <a:pt x="732320" y="363728"/>
                </a:lnTo>
                <a:lnTo>
                  <a:pt x="740740" y="414845"/>
                </a:lnTo>
                <a:lnTo>
                  <a:pt x="740740" y="289966"/>
                </a:lnTo>
                <a:lnTo>
                  <a:pt x="732040" y="274256"/>
                </a:lnTo>
                <a:lnTo>
                  <a:pt x="711479" y="249516"/>
                </a:lnTo>
                <a:lnTo>
                  <a:pt x="700062" y="235775"/>
                </a:lnTo>
                <a:lnTo>
                  <a:pt x="744918" y="255879"/>
                </a:lnTo>
                <a:lnTo>
                  <a:pt x="783120" y="285470"/>
                </a:lnTo>
                <a:lnTo>
                  <a:pt x="813308" y="322884"/>
                </a:lnTo>
                <a:lnTo>
                  <a:pt x="834199" y="366534"/>
                </a:lnTo>
                <a:lnTo>
                  <a:pt x="844537" y="414845"/>
                </a:lnTo>
                <a:lnTo>
                  <a:pt x="844537" y="302818"/>
                </a:lnTo>
                <a:lnTo>
                  <a:pt x="841273" y="296786"/>
                </a:lnTo>
                <a:lnTo>
                  <a:pt x="811441" y="260540"/>
                </a:lnTo>
                <a:lnTo>
                  <a:pt x="781392" y="235673"/>
                </a:lnTo>
                <a:lnTo>
                  <a:pt x="775309" y="230632"/>
                </a:lnTo>
                <a:lnTo>
                  <a:pt x="733831" y="208026"/>
                </a:lnTo>
                <a:lnTo>
                  <a:pt x="688009" y="193725"/>
                </a:lnTo>
                <a:lnTo>
                  <a:pt x="638810" y="188709"/>
                </a:lnTo>
                <a:lnTo>
                  <a:pt x="620026" y="190614"/>
                </a:lnTo>
                <a:lnTo>
                  <a:pt x="620026" y="249504"/>
                </a:lnTo>
                <a:lnTo>
                  <a:pt x="620026" y="414845"/>
                </a:lnTo>
                <a:lnTo>
                  <a:pt x="620026" y="452539"/>
                </a:lnTo>
                <a:lnTo>
                  <a:pt x="620026" y="617905"/>
                </a:lnTo>
                <a:lnTo>
                  <a:pt x="587933" y="588378"/>
                </a:lnTo>
                <a:lnTo>
                  <a:pt x="577583" y="572516"/>
                </a:lnTo>
                <a:lnTo>
                  <a:pt x="577583" y="631698"/>
                </a:lnTo>
                <a:lnTo>
                  <a:pt x="532650" y="611479"/>
                </a:lnTo>
                <a:lnTo>
                  <a:pt x="494499" y="581914"/>
                </a:lnTo>
                <a:lnTo>
                  <a:pt x="464312" y="544499"/>
                </a:lnTo>
                <a:lnTo>
                  <a:pt x="443420" y="500849"/>
                </a:lnTo>
                <a:lnTo>
                  <a:pt x="433095" y="452539"/>
                </a:lnTo>
                <a:lnTo>
                  <a:pt x="499186" y="452539"/>
                </a:lnTo>
                <a:lnTo>
                  <a:pt x="505802" y="502323"/>
                </a:lnTo>
                <a:lnTo>
                  <a:pt x="521423" y="549592"/>
                </a:lnTo>
                <a:lnTo>
                  <a:pt x="545528" y="593115"/>
                </a:lnTo>
                <a:lnTo>
                  <a:pt x="577583" y="631698"/>
                </a:lnTo>
                <a:lnTo>
                  <a:pt x="577583" y="572516"/>
                </a:lnTo>
                <a:lnTo>
                  <a:pt x="562673" y="549643"/>
                </a:lnTo>
                <a:lnTo>
                  <a:pt x="545299" y="503707"/>
                </a:lnTo>
                <a:lnTo>
                  <a:pt x="536879" y="452539"/>
                </a:lnTo>
                <a:lnTo>
                  <a:pt x="620026" y="452539"/>
                </a:lnTo>
                <a:lnTo>
                  <a:pt x="620026" y="414845"/>
                </a:lnTo>
                <a:lnTo>
                  <a:pt x="536867" y="414845"/>
                </a:lnTo>
                <a:lnTo>
                  <a:pt x="545274" y="363575"/>
                </a:lnTo>
                <a:lnTo>
                  <a:pt x="562635" y="317639"/>
                </a:lnTo>
                <a:lnTo>
                  <a:pt x="587908" y="278968"/>
                </a:lnTo>
                <a:lnTo>
                  <a:pt x="620026" y="249504"/>
                </a:lnTo>
                <a:lnTo>
                  <a:pt x="620026" y="190614"/>
                </a:lnTo>
                <a:lnTo>
                  <a:pt x="589584" y="193687"/>
                </a:lnTo>
                <a:lnTo>
                  <a:pt x="577316" y="197510"/>
                </a:lnTo>
                <a:lnTo>
                  <a:pt x="577316" y="235775"/>
                </a:lnTo>
                <a:lnTo>
                  <a:pt x="545312" y="274345"/>
                </a:lnTo>
                <a:lnTo>
                  <a:pt x="521271" y="317855"/>
                </a:lnTo>
                <a:lnTo>
                  <a:pt x="505739" y="365048"/>
                </a:lnTo>
                <a:lnTo>
                  <a:pt x="499186" y="414845"/>
                </a:lnTo>
                <a:lnTo>
                  <a:pt x="433095" y="414845"/>
                </a:lnTo>
                <a:lnTo>
                  <a:pt x="443395" y="366610"/>
                </a:lnTo>
                <a:lnTo>
                  <a:pt x="464235" y="323011"/>
                </a:lnTo>
                <a:lnTo>
                  <a:pt x="494347" y="285623"/>
                </a:lnTo>
                <a:lnTo>
                  <a:pt x="532460" y="256019"/>
                </a:lnTo>
                <a:lnTo>
                  <a:pt x="577316" y="235775"/>
                </a:lnTo>
                <a:lnTo>
                  <a:pt x="577316" y="197510"/>
                </a:lnTo>
                <a:lnTo>
                  <a:pt x="502246" y="230543"/>
                </a:lnTo>
                <a:lnTo>
                  <a:pt x="466090" y="260464"/>
                </a:lnTo>
                <a:lnTo>
                  <a:pt x="436270" y="296722"/>
                </a:lnTo>
                <a:lnTo>
                  <a:pt x="413753" y="338328"/>
                </a:lnTo>
                <a:lnTo>
                  <a:pt x="399516" y="384314"/>
                </a:lnTo>
                <a:lnTo>
                  <a:pt x="394550" y="433692"/>
                </a:lnTo>
                <a:lnTo>
                  <a:pt x="399516" y="483069"/>
                </a:lnTo>
                <a:lnTo>
                  <a:pt x="413753" y="529056"/>
                </a:lnTo>
                <a:lnTo>
                  <a:pt x="436270" y="570674"/>
                </a:lnTo>
                <a:lnTo>
                  <a:pt x="466090" y="606933"/>
                </a:lnTo>
                <a:lnTo>
                  <a:pt x="502246" y="636841"/>
                </a:lnTo>
                <a:lnTo>
                  <a:pt x="543737" y="659434"/>
                </a:lnTo>
                <a:lnTo>
                  <a:pt x="589584" y="673709"/>
                </a:lnTo>
                <a:lnTo>
                  <a:pt x="638810" y="678688"/>
                </a:lnTo>
                <a:lnTo>
                  <a:pt x="688035" y="673709"/>
                </a:lnTo>
                <a:lnTo>
                  <a:pt x="733894" y="659434"/>
                </a:lnTo>
                <a:lnTo>
                  <a:pt x="775385" y="636841"/>
                </a:lnTo>
                <a:lnTo>
                  <a:pt x="781570" y="631723"/>
                </a:lnTo>
                <a:lnTo>
                  <a:pt x="811530" y="606933"/>
                </a:lnTo>
                <a:lnTo>
                  <a:pt x="841349" y="570674"/>
                </a:lnTo>
                <a:lnTo>
                  <a:pt x="863879" y="529056"/>
                </a:lnTo>
                <a:lnTo>
                  <a:pt x="878103" y="483069"/>
                </a:lnTo>
                <a:lnTo>
                  <a:pt x="881176" y="452539"/>
                </a:lnTo>
                <a:lnTo>
                  <a:pt x="883069" y="433692"/>
                </a:lnTo>
                <a:close/>
              </a:path>
              <a:path w="1278254" h="848360">
                <a:moveTo>
                  <a:pt x="1183767" y="94259"/>
                </a:moveTo>
                <a:lnTo>
                  <a:pt x="1146149" y="94259"/>
                </a:lnTo>
                <a:lnTo>
                  <a:pt x="1146149" y="132410"/>
                </a:lnTo>
                <a:lnTo>
                  <a:pt x="1146149" y="735291"/>
                </a:lnTo>
                <a:lnTo>
                  <a:pt x="131521" y="735291"/>
                </a:lnTo>
                <a:lnTo>
                  <a:pt x="131521" y="132410"/>
                </a:lnTo>
                <a:lnTo>
                  <a:pt x="1146149" y="132410"/>
                </a:lnTo>
                <a:lnTo>
                  <a:pt x="1146149" y="94259"/>
                </a:lnTo>
                <a:lnTo>
                  <a:pt x="93941" y="94259"/>
                </a:lnTo>
                <a:lnTo>
                  <a:pt x="93941" y="132410"/>
                </a:lnTo>
                <a:lnTo>
                  <a:pt x="93941" y="735291"/>
                </a:lnTo>
                <a:lnTo>
                  <a:pt x="93941" y="772172"/>
                </a:lnTo>
                <a:lnTo>
                  <a:pt x="93941" y="773442"/>
                </a:lnTo>
                <a:lnTo>
                  <a:pt x="300012" y="773442"/>
                </a:lnTo>
                <a:lnTo>
                  <a:pt x="300012" y="772172"/>
                </a:lnTo>
                <a:lnTo>
                  <a:pt x="1183690" y="772172"/>
                </a:lnTo>
                <a:lnTo>
                  <a:pt x="1183690" y="735291"/>
                </a:lnTo>
                <a:lnTo>
                  <a:pt x="1183728" y="132410"/>
                </a:lnTo>
                <a:lnTo>
                  <a:pt x="1183767" y="94259"/>
                </a:lnTo>
                <a:close/>
              </a:path>
              <a:path w="1278254" h="848360">
                <a:moveTo>
                  <a:pt x="1277708" y="75387"/>
                </a:moveTo>
                <a:lnTo>
                  <a:pt x="1271790" y="46050"/>
                </a:lnTo>
                <a:lnTo>
                  <a:pt x="1255674" y="22098"/>
                </a:lnTo>
                <a:lnTo>
                  <a:pt x="1231798" y="5943"/>
                </a:lnTo>
                <a:lnTo>
                  <a:pt x="1202563" y="0"/>
                </a:lnTo>
                <a:lnTo>
                  <a:pt x="75158" y="0"/>
                </a:lnTo>
                <a:lnTo>
                  <a:pt x="45923" y="5943"/>
                </a:lnTo>
                <a:lnTo>
                  <a:pt x="22034" y="22098"/>
                </a:lnTo>
                <a:lnTo>
                  <a:pt x="5930" y="46050"/>
                </a:lnTo>
                <a:lnTo>
                  <a:pt x="0" y="75387"/>
                </a:lnTo>
                <a:lnTo>
                  <a:pt x="0" y="848283"/>
                </a:lnTo>
                <a:lnTo>
                  <a:pt x="37579" y="848283"/>
                </a:lnTo>
                <a:lnTo>
                  <a:pt x="37579" y="75387"/>
                </a:lnTo>
                <a:lnTo>
                  <a:pt x="40538" y="60718"/>
                </a:lnTo>
                <a:lnTo>
                  <a:pt x="48602" y="48742"/>
                </a:lnTo>
                <a:lnTo>
                  <a:pt x="60540" y="40665"/>
                </a:lnTo>
                <a:lnTo>
                  <a:pt x="75158" y="37693"/>
                </a:lnTo>
                <a:lnTo>
                  <a:pt x="1202563" y="37693"/>
                </a:lnTo>
                <a:lnTo>
                  <a:pt x="1217180" y="40665"/>
                </a:lnTo>
                <a:lnTo>
                  <a:pt x="1229106" y="48742"/>
                </a:lnTo>
                <a:lnTo>
                  <a:pt x="1237170" y="60718"/>
                </a:lnTo>
                <a:lnTo>
                  <a:pt x="1240129" y="75387"/>
                </a:lnTo>
                <a:lnTo>
                  <a:pt x="1240129" y="848283"/>
                </a:lnTo>
                <a:lnTo>
                  <a:pt x="1277708" y="848283"/>
                </a:lnTo>
                <a:lnTo>
                  <a:pt x="1277708" y="75387"/>
                </a:lnTo>
                <a:close/>
              </a:path>
            </a:pathLst>
          </a:custGeom>
          <a:solidFill>
            <a:srgbClr val="D1660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09548" y="4087698"/>
            <a:ext cx="1729105" cy="132080"/>
          </a:xfrm>
          <a:custGeom>
            <a:avLst/>
            <a:gdLst/>
            <a:ahLst/>
            <a:cxnLst/>
            <a:rect l="l" t="t" r="r" b="b"/>
            <a:pathLst>
              <a:path w="1729104" h="132079">
                <a:moveTo>
                  <a:pt x="1634721" y="131916"/>
                </a:moveTo>
                <a:lnTo>
                  <a:pt x="93945" y="131916"/>
                </a:lnTo>
                <a:lnTo>
                  <a:pt x="57396" y="124481"/>
                </a:lnTo>
                <a:lnTo>
                  <a:pt x="27547" y="104277"/>
                </a:lnTo>
                <a:lnTo>
                  <a:pt x="7410" y="74332"/>
                </a:lnTo>
                <a:lnTo>
                  <a:pt x="3" y="37690"/>
                </a:lnTo>
                <a:lnTo>
                  <a:pt x="0" y="0"/>
                </a:lnTo>
                <a:lnTo>
                  <a:pt x="770388" y="0"/>
                </a:lnTo>
                <a:lnTo>
                  <a:pt x="770388" y="37690"/>
                </a:lnTo>
                <a:lnTo>
                  <a:pt x="37578" y="37690"/>
                </a:lnTo>
                <a:lnTo>
                  <a:pt x="42025" y="59684"/>
                </a:lnTo>
                <a:lnTo>
                  <a:pt x="54107" y="77647"/>
                </a:lnTo>
                <a:lnTo>
                  <a:pt x="72016" y="89765"/>
                </a:lnTo>
                <a:lnTo>
                  <a:pt x="93945" y="94226"/>
                </a:lnTo>
                <a:lnTo>
                  <a:pt x="1707901" y="94226"/>
                </a:lnTo>
                <a:lnTo>
                  <a:pt x="1701136" y="104284"/>
                </a:lnTo>
                <a:lnTo>
                  <a:pt x="1671281" y="124484"/>
                </a:lnTo>
                <a:lnTo>
                  <a:pt x="1634721" y="131916"/>
                </a:lnTo>
                <a:close/>
              </a:path>
              <a:path w="1729104" h="132079">
                <a:moveTo>
                  <a:pt x="1707901" y="94226"/>
                </a:moveTo>
                <a:lnTo>
                  <a:pt x="1634721" y="94226"/>
                </a:lnTo>
                <a:lnTo>
                  <a:pt x="1656650" y="89765"/>
                </a:lnTo>
                <a:lnTo>
                  <a:pt x="1674561" y="77647"/>
                </a:lnTo>
                <a:lnTo>
                  <a:pt x="1686649" y="59684"/>
                </a:lnTo>
                <a:lnTo>
                  <a:pt x="1691107" y="37690"/>
                </a:lnTo>
                <a:lnTo>
                  <a:pt x="958297" y="37690"/>
                </a:lnTo>
                <a:lnTo>
                  <a:pt x="958297" y="0"/>
                </a:lnTo>
                <a:lnTo>
                  <a:pt x="1728685" y="0"/>
                </a:lnTo>
                <a:lnTo>
                  <a:pt x="1728682" y="37690"/>
                </a:lnTo>
                <a:lnTo>
                  <a:pt x="1721275" y="74340"/>
                </a:lnTo>
                <a:lnTo>
                  <a:pt x="1707901" y="94226"/>
                </a:lnTo>
                <a:close/>
              </a:path>
              <a:path w="1729104" h="132079">
                <a:moveTo>
                  <a:pt x="768716" y="75399"/>
                </a:moveTo>
                <a:lnTo>
                  <a:pt x="735176" y="51972"/>
                </a:lnTo>
                <a:lnTo>
                  <a:pt x="732810" y="37690"/>
                </a:lnTo>
                <a:lnTo>
                  <a:pt x="995875" y="37690"/>
                </a:lnTo>
                <a:lnTo>
                  <a:pt x="995875" y="40196"/>
                </a:lnTo>
                <a:lnTo>
                  <a:pt x="992532" y="54283"/>
                </a:lnTo>
                <a:lnTo>
                  <a:pt x="984350" y="65597"/>
                </a:lnTo>
                <a:lnTo>
                  <a:pt x="972536" y="73007"/>
                </a:lnTo>
                <a:lnTo>
                  <a:pt x="958297" y="75381"/>
                </a:lnTo>
                <a:lnTo>
                  <a:pt x="770388" y="75381"/>
                </a:lnTo>
                <a:lnTo>
                  <a:pt x="768716" y="75399"/>
                </a:lnTo>
                <a:close/>
              </a:path>
            </a:pathLst>
          </a:custGeom>
          <a:solidFill>
            <a:srgbClr val="D1660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983260" y="6553958"/>
            <a:ext cx="5008033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J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N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W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.  </a:t>
            </a:r>
            <a:r>
              <a:rPr kumimoji="0" sz="6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G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D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C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F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R  </a:t>
            </a:r>
            <a:r>
              <a:rPr kumimoji="0" sz="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Y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U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D  </a:t>
            </a:r>
            <a:r>
              <a:rPr kumimoji="0" sz="6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C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M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M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U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S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696" y="6421550"/>
            <a:ext cx="389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Community Survey conducted spring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17727"/>
            <a:ext cx="11458296" cy="1132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33704" y="388337"/>
            <a:ext cx="10515600" cy="96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Equity &amp; Antiracism: Guided Pathways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Creating a sense of belonging and connection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17727"/>
            <a:ext cx="1788160" cy="113209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44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Welcome New Faculty &amp; Staff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AFB8C-5EFC-46C3-80EB-E130B6C0F852}"/>
              </a:ext>
            </a:extLst>
          </p:cNvPr>
          <p:cNvSpPr/>
          <p:nvPr/>
        </p:nvSpPr>
        <p:spPr>
          <a:xfrm>
            <a:off x="366852" y="1464615"/>
            <a:ext cx="6998224" cy="406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Claudia Alvarado - </a:t>
            </a:r>
            <a:r>
              <a:rPr lang="en-US" sz="1600" dirty="0">
                <a:latin typeface="Garamond" panose="02020404030301010803" pitchFamily="18" charset="0"/>
              </a:rPr>
              <a:t>Career Resources Counseling Aide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Dr. </a:t>
            </a:r>
            <a:r>
              <a:rPr lang="en-US" sz="1600" b="1" dirty="0" err="1">
                <a:latin typeface="Garamond" panose="02020404030301010803" pitchFamily="18" charset="0"/>
              </a:rPr>
              <a:t>Wissem</a:t>
            </a:r>
            <a:r>
              <a:rPr lang="en-US" sz="1600" b="1" dirty="0">
                <a:latin typeface="Garamond" panose="02020404030301010803" pitchFamily="18" charset="0"/>
              </a:rPr>
              <a:t> </a:t>
            </a:r>
            <a:r>
              <a:rPr lang="en-US" sz="1600" b="1" dirty="0" err="1">
                <a:latin typeface="Garamond" panose="02020404030301010803" pitchFamily="18" charset="0"/>
              </a:rPr>
              <a:t>Bennani</a:t>
            </a:r>
            <a:r>
              <a:rPr lang="en-US" sz="1600" b="1" dirty="0">
                <a:latin typeface="Garamond" panose="02020404030301010803" pitchFamily="18" charset="0"/>
              </a:rPr>
              <a:t> - </a:t>
            </a:r>
            <a:r>
              <a:rPr lang="en-US" sz="1600" dirty="0">
                <a:latin typeface="Garamond" panose="02020404030301010803" pitchFamily="18" charset="0"/>
              </a:rPr>
              <a:t>Interim Dean, Enrollment Services &amp; Support Programs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Breanna Castro - </a:t>
            </a:r>
            <a:r>
              <a:rPr lang="en-US" sz="1600" dirty="0">
                <a:latin typeface="Garamond" panose="02020404030301010803" pitchFamily="18" charset="0"/>
              </a:rPr>
              <a:t>Financial Aid Technical Support Specialist 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Marcos Chacon, Jr. - </a:t>
            </a:r>
            <a:r>
              <a:rPr lang="en-US" sz="1600" dirty="0">
                <a:latin typeface="Garamond" panose="02020404030301010803" pitchFamily="18" charset="0"/>
              </a:rPr>
              <a:t>Personal Counselor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Olivia Cortez-Figueroa - </a:t>
            </a:r>
            <a:r>
              <a:rPr lang="en-US" sz="1600" dirty="0">
                <a:latin typeface="Garamond" panose="02020404030301010803" pitchFamily="18" charset="0"/>
              </a:rPr>
              <a:t>College Recruiter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Dr. </a:t>
            </a:r>
            <a:r>
              <a:rPr lang="en-US" sz="1600" b="1" dirty="0" err="1">
                <a:latin typeface="Garamond" panose="02020404030301010803" pitchFamily="18" charset="0"/>
              </a:rPr>
              <a:t>Damany</a:t>
            </a:r>
            <a:r>
              <a:rPr lang="en-US" sz="1600" b="1" dirty="0">
                <a:latin typeface="Garamond" panose="02020404030301010803" pitchFamily="18" charset="0"/>
              </a:rPr>
              <a:t> Fisher - </a:t>
            </a:r>
            <a:r>
              <a:rPr lang="en-US" sz="1600" dirty="0">
                <a:latin typeface="Garamond" panose="02020404030301010803" pitchFamily="18" charset="0"/>
              </a:rPr>
              <a:t>Regional Director, Special Projects 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Vincent Fitzgerald - </a:t>
            </a:r>
            <a:r>
              <a:rPr lang="en-US" sz="1600" dirty="0">
                <a:latin typeface="Garamond" panose="02020404030301010803" pitchFamily="18" charset="0"/>
              </a:rPr>
              <a:t>Learning Center Instructional Aide II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Andrea Garcia-</a:t>
            </a:r>
            <a:r>
              <a:rPr lang="en-US" sz="1600" b="1" dirty="0" err="1">
                <a:latin typeface="Garamond" panose="02020404030301010803" pitchFamily="18" charset="0"/>
              </a:rPr>
              <a:t>Rittgers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b="1" dirty="0">
                <a:latin typeface="Garamond" panose="02020404030301010803" pitchFamily="18" charset="0"/>
              </a:rPr>
              <a:t>-</a:t>
            </a:r>
            <a:r>
              <a:rPr lang="en-US" sz="1600" dirty="0">
                <a:latin typeface="Garamond" panose="02020404030301010803" pitchFamily="18" charset="0"/>
              </a:rPr>
              <a:t> Interim Director of Financial Aid Services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Nallely Gonzalez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b="1" dirty="0">
                <a:latin typeface="Garamond" panose="02020404030301010803" pitchFamily="18" charset="0"/>
              </a:rPr>
              <a:t>–</a:t>
            </a:r>
            <a:r>
              <a:rPr lang="en-US" sz="1600" dirty="0">
                <a:latin typeface="Garamond" panose="02020404030301010803" pitchFamily="18" charset="0"/>
              </a:rPr>
              <a:t> Welcome Center Office Assistant II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Eddy Harris -</a:t>
            </a:r>
            <a:r>
              <a:rPr lang="en-US" sz="1600" dirty="0">
                <a:latin typeface="Garamond" panose="02020404030301010803" pitchFamily="18" charset="0"/>
              </a:rPr>
              <a:t> Head Men’s Basketball Coach/Kinesiology Instructor 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Nicole Kelly</a:t>
            </a:r>
            <a:r>
              <a:rPr lang="en-US" sz="1600" dirty="0">
                <a:latin typeface="Garamond" panose="02020404030301010803" pitchFamily="18" charset="0"/>
              </a:rPr>
              <a:t> </a:t>
            </a:r>
            <a:r>
              <a:rPr lang="en-US" sz="1600" b="1" dirty="0">
                <a:latin typeface="Garamond" panose="02020404030301010803" pitchFamily="18" charset="0"/>
              </a:rPr>
              <a:t>-</a:t>
            </a:r>
            <a:r>
              <a:rPr lang="en-US" sz="1600" dirty="0">
                <a:latin typeface="Garamond" panose="02020404030301010803" pitchFamily="18" charset="0"/>
              </a:rPr>
              <a:t> Regional Director, Global Trade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Kenna </a:t>
            </a:r>
            <a:r>
              <a:rPr lang="en-US" sz="1600" b="1" dirty="0" err="1">
                <a:latin typeface="Garamond" panose="02020404030301010803" pitchFamily="18" charset="0"/>
              </a:rPr>
              <a:t>Klass</a:t>
            </a:r>
            <a:r>
              <a:rPr lang="en-US" sz="1600" b="1" dirty="0">
                <a:latin typeface="Garamond" panose="02020404030301010803" pitchFamily="18" charset="0"/>
              </a:rPr>
              <a:t> - </a:t>
            </a:r>
            <a:r>
              <a:rPr lang="en-US" sz="1600" dirty="0">
                <a:latin typeface="Garamond" panose="02020404030301010803" pitchFamily="18" charset="0"/>
              </a:rPr>
              <a:t>STEM Retention Specialist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2D679-4E3B-420C-8747-1E264C35590C}"/>
              </a:ext>
            </a:extLst>
          </p:cNvPr>
          <p:cNvSpPr/>
          <p:nvPr/>
        </p:nvSpPr>
        <p:spPr>
          <a:xfrm>
            <a:off x="7017237" y="1465237"/>
            <a:ext cx="5615338" cy="440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Maria Lara-Blanco - </a:t>
            </a:r>
            <a:r>
              <a:rPr lang="en-US" sz="1600" dirty="0">
                <a:latin typeface="Garamond" panose="02020404030301010803" pitchFamily="18" charset="0"/>
              </a:rPr>
              <a:t>Interim Registrar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Michael </a:t>
            </a:r>
            <a:r>
              <a:rPr lang="en-US" sz="1600" b="1" dirty="0" err="1">
                <a:latin typeface="Garamond" panose="02020404030301010803" pitchFamily="18" charset="0"/>
              </a:rPr>
              <a:t>Limm</a:t>
            </a:r>
            <a:r>
              <a:rPr lang="en-US" sz="1600" b="1" dirty="0">
                <a:latin typeface="Garamond" panose="02020404030301010803" pitchFamily="18" charset="0"/>
              </a:rPr>
              <a:t> - </a:t>
            </a:r>
            <a:r>
              <a:rPr lang="en-US" sz="1600" dirty="0">
                <a:latin typeface="Garamond" panose="02020404030301010803" pitchFamily="18" charset="0"/>
              </a:rPr>
              <a:t>Biology Instructor </a:t>
            </a:r>
          </a:p>
          <a:p>
            <a:pPr>
              <a:lnSpc>
                <a:spcPts val="2600"/>
              </a:lnSpc>
            </a:pPr>
            <a:r>
              <a:rPr lang="en-US" sz="1600" b="1" dirty="0" err="1">
                <a:latin typeface="Garamond" panose="02020404030301010803" pitchFamily="18" charset="0"/>
              </a:rPr>
              <a:t>Betzaida</a:t>
            </a:r>
            <a:r>
              <a:rPr lang="en-US" sz="1600" b="1" dirty="0">
                <a:latin typeface="Garamond" panose="02020404030301010803" pitchFamily="18" charset="0"/>
              </a:rPr>
              <a:t> Lomeli Lopez - </a:t>
            </a:r>
            <a:r>
              <a:rPr lang="en-US" sz="1600" dirty="0">
                <a:latin typeface="Garamond" panose="02020404030301010803" pitchFamily="18" charset="0"/>
              </a:rPr>
              <a:t>Financial Aid Technician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Kristi Longoria - </a:t>
            </a:r>
            <a:r>
              <a:rPr lang="en-US" sz="1600" dirty="0" err="1">
                <a:latin typeface="Garamond" panose="02020404030301010803" pitchFamily="18" charset="0"/>
              </a:rPr>
              <a:t>SparkPoint</a:t>
            </a:r>
            <a:r>
              <a:rPr lang="en-US" sz="1600" dirty="0">
                <a:latin typeface="Garamond" panose="02020404030301010803" pitchFamily="18" charset="0"/>
              </a:rPr>
              <a:t> Coordinator 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Kim Lopez - </a:t>
            </a:r>
            <a:r>
              <a:rPr lang="en-US" sz="1600" dirty="0">
                <a:latin typeface="Garamond" panose="02020404030301010803" pitchFamily="18" charset="0"/>
              </a:rPr>
              <a:t>Interim President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Kiran </a:t>
            </a:r>
            <a:r>
              <a:rPr lang="en-US" sz="1600" b="1" dirty="0" err="1">
                <a:latin typeface="Garamond" panose="02020404030301010803" pitchFamily="18" charset="0"/>
              </a:rPr>
              <a:t>Malavade</a:t>
            </a:r>
            <a:r>
              <a:rPr lang="en-US" sz="1600" b="1" dirty="0">
                <a:latin typeface="Garamond" panose="02020404030301010803" pitchFamily="18" charset="0"/>
              </a:rPr>
              <a:t> - </a:t>
            </a:r>
            <a:r>
              <a:rPr lang="en-US" sz="1600" dirty="0">
                <a:latin typeface="Garamond" panose="02020404030301010803" pitchFamily="18" charset="0"/>
              </a:rPr>
              <a:t>English Instructor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Jose Manzo - </a:t>
            </a:r>
            <a:r>
              <a:rPr lang="en-US" sz="1600" dirty="0" err="1">
                <a:latin typeface="Garamond" panose="02020404030301010803" pitchFamily="18" charset="0"/>
              </a:rPr>
              <a:t>EOPS</a:t>
            </a:r>
            <a:r>
              <a:rPr lang="en-US" sz="1600" dirty="0">
                <a:latin typeface="Garamond" panose="02020404030301010803" pitchFamily="18" charset="0"/>
              </a:rPr>
              <a:t> Counselor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Rosa Moncada –</a:t>
            </a:r>
            <a:r>
              <a:rPr lang="en-US" sz="1600" dirty="0">
                <a:latin typeface="Garamond" panose="02020404030301010803" pitchFamily="18" charset="0"/>
              </a:rPr>
              <a:t> VROC/Welcome Center Program Services Coordinator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Nicolette Navarrete – </a:t>
            </a:r>
            <a:r>
              <a:rPr lang="en-US" sz="1600" dirty="0">
                <a:latin typeface="Garamond" panose="02020404030301010803" pitchFamily="18" charset="0"/>
              </a:rPr>
              <a:t>DRC/PCC Office Assistant II</a:t>
            </a:r>
          </a:p>
          <a:p>
            <a:pPr>
              <a:lnSpc>
                <a:spcPts val="2600"/>
              </a:lnSpc>
            </a:pPr>
            <a:r>
              <a:rPr lang="en-US" sz="1600" b="1" dirty="0" err="1">
                <a:latin typeface="Garamond" panose="02020404030301010803" pitchFamily="18" charset="0"/>
              </a:rPr>
              <a:t>Jannet</a:t>
            </a:r>
            <a:r>
              <a:rPr lang="en-US" sz="1600" b="1" dirty="0">
                <a:latin typeface="Garamond" panose="02020404030301010803" pitchFamily="18" charset="0"/>
              </a:rPr>
              <a:t> Rios - </a:t>
            </a:r>
            <a:r>
              <a:rPr lang="en-US" sz="1600" dirty="0">
                <a:latin typeface="Garamond" panose="02020404030301010803" pitchFamily="18" charset="0"/>
              </a:rPr>
              <a:t>Dream Center Program Services Coordinator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Alessandro Riva - </a:t>
            </a:r>
            <a:r>
              <a:rPr lang="en-US" sz="1600" dirty="0">
                <a:latin typeface="Garamond" panose="02020404030301010803" pitchFamily="18" charset="0"/>
              </a:rPr>
              <a:t>Web Programmer Analyst </a:t>
            </a:r>
          </a:p>
          <a:p>
            <a:pPr>
              <a:lnSpc>
                <a:spcPts val="2600"/>
              </a:lnSpc>
            </a:pPr>
            <a:r>
              <a:rPr lang="en-US" sz="1600" b="1" dirty="0">
                <a:latin typeface="Garamond" panose="02020404030301010803" pitchFamily="18" charset="0"/>
              </a:rPr>
              <a:t>Mercedes White - </a:t>
            </a:r>
            <a:r>
              <a:rPr lang="en-US" sz="1600" dirty="0">
                <a:latin typeface="Garamond" panose="02020404030301010803" pitchFamily="18" charset="0"/>
              </a:rPr>
              <a:t>Program Services Coordinator</a:t>
            </a:r>
          </a:p>
        </p:txBody>
      </p:sp>
    </p:spTree>
    <p:extLst>
      <p:ext uri="{BB962C8B-B14F-4D97-AF65-F5344CB8AC3E}">
        <p14:creationId xmlns:p14="http://schemas.microsoft.com/office/powerpoint/2010/main" val="363101171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67455" y="2073404"/>
            <a:ext cx="2743200" cy="309507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9753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SECOND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SHIFT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4097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Most full-time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workers (55%) 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caring for children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more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than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8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hours a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day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</a:t>
            </a: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4097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4097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4097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8588" y="2073403"/>
            <a:ext cx="2743200" cy="3095078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190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067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17865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INCOME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3589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Unemployment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furlough rates have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doubled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since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COVID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</a:t>
            </a: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3589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3589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endParaRPr kumimoji="0" lang="en-US" sz="1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77190" marR="13589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190" algn="l"/>
                <a:tab pos="377825" algn="l"/>
              </a:tabLst>
              <a:defRPr/>
            </a:pP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1440" marR="13589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7190" algn="l"/>
                <a:tab pos="377825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35381" y="4084180"/>
            <a:ext cx="1050925" cy="1508125"/>
            <a:chOff x="374397" y="4488826"/>
            <a:chExt cx="1050925" cy="1508125"/>
          </a:xfrm>
        </p:grpSpPr>
        <p:sp>
          <p:nvSpPr>
            <p:cNvPr id="6" name="object 6"/>
            <p:cNvSpPr/>
            <p:nvPr/>
          </p:nvSpPr>
          <p:spPr>
            <a:xfrm>
              <a:off x="1079242" y="5554225"/>
              <a:ext cx="226060" cy="434340"/>
            </a:xfrm>
            <a:custGeom>
              <a:avLst/>
              <a:gdLst/>
              <a:ahLst/>
              <a:cxnLst/>
              <a:rect l="l" t="t" r="r" b="b"/>
              <a:pathLst>
                <a:path w="226059" h="434339">
                  <a:moveTo>
                    <a:pt x="225468" y="433911"/>
                  </a:moveTo>
                  <a:lnTo>
                    <a:pt x="0" y="433911"/>
                  </a:lnTo>
                  <a:lnTo>
                    <a:pt x="0" y="18845"/>
                  </a:lnTo>
                  <a:lnTo>
                    <a:pt x="1477" y="11512"/>
                  </a:lnTo>
                  <a:lnTo>
                    <a:pt x="5505" y="5521"/>
                  </a:lnTo>
                  <a:lnTo>
                    <a:pt x="11477" y="1481"/>
                  </a:lnTo>
                  <a:lnTo>
                    <a:pt x="18789" y="0"/>
                  </a:lnTo>
                  <a:lnTo>
                    <a:pt x="26100" y="1481"/>
                  </a:lnTo>
                  <a:lnTo>
                    <a:pt x="32072" y="5521"/>
                  </a:lnTo>
                  <a:lnTo>
                    <a:pt x="36100" y="11512"/>
                  </a:lnTo>
                  <a:lnTo>
                    <a:pt x="37578" y="18845"/>
                  </a:lnTo>
                  <a:lnTo>
                    <a:pt x="37578" y="396221"/>
                  </a:lnTo>
                  <a:lnTo>
                    <a:pt x="93945" y="396221"/>
                  </a:lnTo>
                  <a:lnTo>
                    <a:pt x="93945" y="188923"/>
                  </a:lnTo>
                  <a:lnTo>
                    <a:pt x="131523" y="188923"/>
                  </a:lnTo>
                  <a:lnTo>
                    <a:pt x="131523" y="396221"/>
                  </a:lnTo>
                  <a:lnTo>
                    <a:pt x="187890" y="396221"/>
                  </a:lnTo>
                  <a:lnTo>
                    <a:pt x="187890" y="87046"/>
                  </a:lnTo>
                  <a:lnTo>
                    <a:pt x="189367" y="79713"/>
                  </a:lnTo>
                  <a:lnTo>
                    <a:pt x="193395" y="73722"/>
                  </a:lnTo>
                  <a:lnTo>
                    <a:pt x="199368" y="69682"/>
                  </a:lnTo>
                  <a:lnTo>
                    <a:pt x="206679" y="68200"/>
                  </a:lnTo>
                  <a:lnTo>
                    <a:pt x="213990" y="69682"/>
                  </a:lnTo>
                  <a:lnTo>
                    <a:pt x="219963" y="73722"/>
                  </a:lnTo>
                  <a:lnTo>
                    <a:pt x="223991" y="79713"/>
                  </a:lnTo>
                  <a:lnTo>
                    <a:pt x="225468" y="87046"/>
                  </a:lnTo>
                  <a:lnTo>
                    <a:pt x="225468" y="433911"/>
                  </a:lnTo>
                  <a:close/>
                </a:path>
              </a:pathLst>
            </a:custGeom>
            <a:solidFill>
              <a:srgbClr val="D1660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031" y="5253021"/>
              <a:ext cx="187890" cy="1884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4396" y="4488827"/>
              <a:ext cx="1050925" cy="1508125"/>
            </a:xfrm>
            <a:custGeom>
              <a:avLst/>
              <a:gdLst/>
              <a:ahLst/>
              <a:cxnLst/>
              <a:rect l="l" t="t" r="r" b="b"/>
              <a:pathLst>
                <a:path w="1050925" h="1508125">
                  <a:moveTo>
                    <a:pt x="433247" y="131927"/>
                  </a:moveTo>
                  <a:lnTo>
                    <a:pt x="426542" y="90220"/>
                  </a:lnTo>
                  <a:lnTo>
                    <a:pt x="407873" y="54013"/>
                  </a:lnTo>
                  <a:lnTo>
                    <a:pt x="395668" y="41770"/>
                  </a:lnTo>
                  <a:lnTo>
                    <a:pt x="395668" y="131927"/>
                  </a:lnTo>
                  <a:lnTo>
                    <a:pt x="388277" y="168592"/>
                  </a:lnTo>
                  <a:lnTo>
                    <a:pt x="368147" y="198551"/>
                  </a:lnTo>
                  <a:lnTo>
                    <a:pt x="338289" y="218744"/>
                  </a:lnTo>
                  <a:lnTo>
                    <a:pt x="301726" y="226148"/>
                  </a:lnTo>
                  <a:lnTo>
                    <a:pt x="265163" y="218744"/>
                  </a:lnTo>
                  <a:lnTo>
                    <a:pt x="235292" y="198551"/>
                  </a:lnTo>
                  <a:lnTo>
                    <a:pt x="215163" y="168592"/>
                  </a:lnTo>
                  <a:lnTo>
                    <a:pt x="207772" y="131927"/>
                  </a:lnTo>
                  <a:lnTo>
                    <a:pt x="215188" y="95262"/>
                  </a:lnTo>
                  <a:lnTo>
                    <a:pt x="235318" y="65328"/>
                  </a:lnTo>
                  <a:lnTo>
                    <a:pt x="265176" y="45123"/>
                  </a:lnTo>
                  <a:lnTo>
                    <a:pt x="301726" y="37693"/>
                  </a:lnTo>
                  <a:lnTo>
                    <a:pt x="338289" y="45097"/>
                  </a:lnTo>
                  <a:lnTo>
                    <a:pt x="368147" y="65303"/>
                  </a:lnTo>
                  <a:lnTo>
                    <a:pt x="388277" y="95250"/>
                  </a:lnTo>
                  <a:lnTo>
                    <a:pt x="395668" y="131927"/>
                  </a:lnTo>
                  <a:lnTo>
                    <a:pt x="395668" y="41770"/>
                  </a:lnTo>
                  <a:lnTo>
                    <a:pt x="391604" y="37693"/>
                  </a:lnTo>
                  <a:lnTo>
                    <a:pt x="379399" y="25463"/>
                  </a:lnTo>
                  <a:lnTo>
                    <a:pt x="343293" y="6731"/>
                  </a:lnTo>
                  <a:lnTo>
                    <a:pt x="301726" y="0"/>
                  </a:lnTo>
                  <a:lnTo>
                    <a:pt x="260146" y="6731"/>
                  </a:lnTo>
                  <a:lnTo>
                    <a:pt x="224040" y="25463"/>
                  </a:lnTo>
                  <a:lnTo>
                    <a:pt x="195580" y="54013"/>
                  </a:lnTo>
                  <a:lnTo>
                    <a:pt x="176898" y="90220"/>
                  </a:lnTo>
                  <a:lnTo>
                    <a:pt x="170192" y="131927"/>
                  </a:lnTo>
                  <a:lnTo>
                    <a:pt x="176936" y="173596"/>
                  </a:lnTo>
                  <a:lnTo>
                    <a:pt x="195618" y="209791"/>
                  </a:lnTo>
                  <a:lnTo>
                    <a:pt x="224078" y="238340"/>
                  </a:lnTo>
                  <a:lnTo>
                    <a:pt x="260172" y="257086"/>
                  </a:lnTo>
                  <a:lnTo>
                    <a:pt x="301726" y="263842"/>
                  </a:lnTo>
                  <a:lnTo>
                    <a:pt x="343293" y="257111"/>
                  </a:lnTo>
                  <a:lnTo>
                    <a:pt x="379399" y="238391"/>
                  </a:lnTo>
                  <a:lnTo>
                    <a:pt x="391604" y="226148"/>
                  </a:lnTo>
                  <a:lnTo>
                    <a:pt x="407873" y="209829"/>
                  </a:lnTo>
                  <a:lnTo>
                    <a:pt x="426542" y="173621"/>
                  </a:lnTo>
                  <a:lnTo>
                    <a:pt x="433247" y="131927"/>
                  </a:lnTo>
                  <a:close/>
                </a:path>
                <a:path w="1050925" h="1508125">
                  <a:moveTo>
                    <a:pt x="452056" y="527278"/>
                  </a:moveTo>
                  <a:lnTo>
                    <a:pt x="450570" y="519938"/>
                  </a:lnTo>
                  <a:lnTo>
                    <a:pt x="446544" y="513956"/>
                  </a:lnTo>
                  <a:lnTo>
                    <a:pt x="440575" y="509917"/>
                  </a:lnTo>
                  <a:lnTo>
                    <a:pt x="433260" y="508431"/>
                  </a:lnTo>
                  <a:lnTo>
                    <a:pt x="425958" y="509917"/>
                  </a:lnTo>
                  <a:lnTo>
                    <a:pt x="419976" y="513956"/>
                  </a:lnTo>
                  <a:lnTo>
                    <a:pt x="415950" y="519938"/>
                  </a:lnTo>
                  <a:lnTo>
                    <a:pt x="414477" y="527278"/>
                  </a:lnTo>
                  <a:lnTo>
                    <a:pt x="414286" y="1469936"/>
                  </a:lnTo>
                  <a:lnTo>
                    <a:pt x="320509" y="1469936"/>
                  </a:lnTo>
                  <a:lnTo>
                    <a:pt x="320509" y="942263"/>
                  </a:lnTo>
                  <a:lnTo>
                    <a:pt x="282930" y="942263"/>
                  </a:lnTo>
                  <a:lnTo>
                    <a:pt x="282930" y="1469936"/>
                  </a:lnTo>
                  <a:lnTo>
                    <a:pt x="188988" y="1469936"/>
                  </a:lnTo>
                  <a:lnTo>
                    <a:pt x="188988" y="527278"/>
                  </a:lnTo>
                  <a:lnTo>
                    <a:pt x="170192" y="508431"/>
                  </a:lnTo>
                  <a:lnTo>
                    <a:pt x="162890" y="509917"/>
                  </a:lnTo>
                  <a:lnTo>
                    <a:pt x="156908" y="513956"/>
                  </a:lnTo>
                  <a:lnTo>
                    <a:pt x="152882" y="519938"/>
                  </a:lnTo>
                  <a:lnTo>
                    <a:pt x="151409" y="527278"/>
                  </a:lnTo>
                  <a:lnTo>
                    <a:pt x="151409" y="1507629"/>
                  </a:lnTo>
                  <a:lnTo>
                    <a:pt x="451866" y="1507629"/>
                  </a:lnTo>
                  <a:lnTo>
                    <a:pt x="452056" y="527278"/>
                  </a:lnTo>
                  <a:close/>
                </a:path>
                <a:path w="1050925" h="1508125">
                  <a:moveTo>
                    <a:pt x="1050531" y="1265669"/>
                  </a:moveTo>
                  <a:lnTo>
                    <a:pt x="1046137" y="1239850"/>
                  </a:lnTo>
                  <a:lnTo>
                    <a:pt x="1045730" y="1238783"/>
                  </a:lnTo>
                  <a:lnTo>
                    <a:pt x="1045502" y="1238250"/>
                  </a:lnTo>
                  <a:lnTo>
                    <a:pt x="975550" y="1069911"/>
                  </a:lnTo>
                  <a:lnTo>
                    <a:pt x="951115" y="1037577"/>
                  </a:lnTo>
                  <a:lnTo>
                    <a:pt x="911212" y="1005166"/>
                  </a:lnTo>
                  <a:lnTo>
                    <a:pt x="871118" y="985215"/>
                  </a:lnTo>
                  <a:lnTo>
                    <a:pt x="815530" y="973493"/>
                  </a:lnTo>
                  <a:lnTo>
                    <a:pt x="805268" y="972934"/>
                  </a:lnTo>
                  <a:lnTo>
                    <a:pt x="703237" y="972934"/>
                  </a:lnTo>
                  <a:lnTo>
                    <a:pt x="642289" y="882738"/>
                  </a:lnTo>
                  <a:lnTo>
                    <a:pt x="610628" y="835888"/>
                  </a:lnTo>
                  <a:lnTo>
                    <a:pt x="606399" y="833056"/>
                  </a:lnTo>
                  <a:lnTo>
                    <a:pt x="601599" y="832116"/>
                  </a:lnTo>
                  <a:lnTo>
                    <a:pt x="566051" y="459994"/>
                  </a:lnTo>
                  <a:lnTo>
                    <a:pt x="551459" y="418414"/>
                  </a:lnTo>
                  <a:lnTo>
                    <a:pt x="511949" y="377532"/>
                  </a:lnTo>
                  <a:lnTo>
                    <a:pt x="479526" y="353822"/>
                  </a:lnTo>
                  <a:lnTo>
                    <a:pt x="453263" y="339191"/>
                  </a:lnTo>
                  <a:lnTo>
                    <a:pt x="444538" y="334327"/>
                  </a:lnTo>
                  <a:lnTo>
                    <a:pt x="407085" y="319163"/>
                  </a:lnTo>
                  <a:lnTo>
                    <a:pt x="355219" y="305943"/>
                  </a:lnTo>
                  <a:lnTo>
                    <a:pt x="301866" y="301536"/>
                  </a:lnTo>
                  <a:lnTo>
                    <a:pt x="275094" y="302717"/>
                  </a:lnTo>
                  <a:lnTo>
                    <a:pt x="222364" y="311518"/>
                  </a:lnTo>
                  <a:lnTo>
                    <a:pt x="158978" y="334327"/>
                  </a:lnTo>
                  <a:lnTo>
                    <a:pt x="123609" y="354076"/>
                  </a:lnTo>
                  <a:lnTo>
                    <a:pt x="90944" y="378040"/>
                  </a:lnTo>
                  <a:lnTo>
                    <a:pt x="61417" y="405930"/>
                  </a:lnTo>
                  <a:lnTo>
                    <a:pt x="41109" y="442861"/>
                  </a:lnTo>
                  <a:lnTo>
                    <a:pt x="1879" y="832116"/>
                  </a:lnTo>
                  <a:lnTo>
                    <a:pt x="0" y="851204"/>
                  </a:lnTo>
                  <a:lnTo>
                    <a:pt x="17183" y="901128"/>
                  </a:lnTo>
                  <a:lnTo>
                    <a:pt x="56756" y="922604"/>
                  </a:lnTo>
                  <a:lnTo>
                    <a:pt x="72097" y="923417"/>
                  </a:lnTo>
                  <a:lnTo>
                    <a:pt x="79413" y="921943"/>
                  </a:lnTo>
                  <a:lnTo>
                    <a:pt x="85382" y="917905"/>
                  </a:lnTo>
                  <a:lnTo>
                    <a:pt x="89408" y="911910"/>
                  </a:lnTo>
                  <a:lnTo>
                    <a:pt x="90893" y="904582"/>
                  </a:lnTo>
                  <a:lnTo>
                    <a:pt x="89408" y="897242"/>
                  </a:lnTo>
                  <a:lnTo>
                    <a:pt x="85382" y="891260"/>
                  </a:lnTo>
                  <a:lnTo>
                    <a:pt x="79413" y="887209"/>
                  </a:lnTo>
                  <a:lnTo>
                    <a:pt x="72136" y="885736"/>
                  </a:lnTo>
                  <a:lnTo>
                    <a:pt x="64808" y="885621"/>
                  </a:lnTo>
                  <a:lnTo>
                    <a:pt x="57797" y="883983"/>
                  </a:lnTo>
                  <a:lnTo>
                    <a:pt x="37630" y="847686"/>
                  </a:lnTo>
                  <a:lnTo>
                    <a:pt x="39090" y="837653"/>
                  </a:lnTo>
                  <a:lnTo>
                    <a:pt x="74650" y="465480"/>
                  </a:lnTo>
                  <a:lnTo>
                    <a:pt x="115658" y="406488"/>
                  </a:lnTo>
                  <a:lnTo>
                    <a:pt x="175653" y="368147"/>
                  </a:lnTo>
                  <a:lnTo>
                    <a:pt x="254914" y="343090"/>
                  </a:lnTo>
                  <a:lnTo>
                    <a:pt x="301942" y="339191"/>
                  </a:lnTo>
                  <a:lnTo>
                    <a:pt x="348983" y="343090"/>
                  </a:lnTo>
                  <a:lnTo>
                    <a:pt x="395046" y="354787"/>
                  </a:lnTo>
                  <a:lnTo>
                    <a:pt x="458863" y="385140"/>
                  </a:lnTo>
                  <a:lnTo>
                    <a:pt x="513422" y="430161"/>
                  </a:lnTo>
                  <a:lnTo>
                    <a:pt x="564603" y="838454"/>
                  </a:lnTo>
                  <a:lnTo>
                    <a:pt x="565886" y="847686"/>
                  </a:lnTo>
                  <a:lnTo>
                    <a:pt x="545731" y="884008"/>
                  </a:lnTo>
                  <a:lnTo>
                    <a:pt x="531355" y="885736"/>
                  </a:lnTo>
                  <a:lnTo>
                    <a:pt x="524052" y="887209"/>
                  </a:lnTo>
                  <a:lnTo>
                    <a:pt x="518071" y="891260"/>
                  </a:lnTo>
                  <a:lnTo>
                    <a:pt x="514045" y="897242"/>
                  </a:lnTo>
                  <a:lnTo>
                    <a:pt x="512572" y="904582"/>
                  </a:lnTo>
                  <a:lnTo>
                    <a:pt x="514045" y="911910"/>
                  </a:lnTo>
                  <a:lnTo>
                    <a:pt x="518071" y="917905"/>
                  </a:lnTo>
                  <a:lnTo>
                    <a:pt x="524052" y="921943"/>
                  </a:lnTo>
                  <a:lnTo>
                    <a:pt x="531355" y="923417"/>
                  </a:lnTo>
                  <a:lnTo>
                    <a:pt x="546696" y="922604"/>
                  </a:lnTo>
                  <a:lnTo>
                    <a:pt x="586282" y="901166"/>
                  </a:lnTo>
                  <a:lnTo>
                    <a:pt x="596900" y="882738"/>
                  </a:lnTo>
                  <a:lnTo>
                    <a:pt x="681278" y="1007529"/>
                  </a:lnTo>
                  <a:lnTo>
                    <a:pt x="687108" y="1010615"/>
                  </a:lnTo>
                  <a:lnTo>
                    <a:pt x="804494" y="1010615"/>
                  </a:lnTo>
                  <a:lnTo>
                    <a:pt x="808723" y="1010793"/>
                  </a:lnTo>
                  <a:lnTo>
                    <a:pt x="858037" y="1020521"/>
                  </a:lnTo>
                  <a:lnTo>
                    <a:pt x="909675" y="1050391"/>
                  </a:lnTo>
                  <a:lnTo>
                    <a:pt x="940231" y="1082624"/>
                  </a:lnTo>
                  <a:lnTo>
                    <a:pt x="1010818" y="1252728"/>
                  </a:lnTo>
                  <a:lnTo>
                    <a:pt x="1012990" y="1263738"/>
                  </a:lnTo>
                  <a:lnTo>
                    <a:pt x="1010856" y="1274356"/>
                  </a:lnTo>
                  <a:lnTo>
                    <a:pt x="1004900" y="1283411"/>
                  </a:lnTo>
                  <a:lnTo>
                    <a:pt x="995641" y="1289685"/>
                  </a:lnTo>
                  <a:lnTo>
                    <a:pt x="994943" y="1289964"/>
                  </a:lnTo>
                  <a:lnTo>
                    <a:pt x="988656" y="1293990"/>
                  </a:lnTo>
                  <a:lnTo>
                    <a:pt x="984529" y="1299908"/>
                  </a:lnTo>
                  <a:lnTo>
                    <a:pt x="982916" y="1306957"/>
                  </a:lnTo>
                  <a:lnTo>
                    <a:pt x="984173" y="1314335"/>
                  </a:lnTo>
                  <a:lnTo>
                    <a:pt x="986955" y="1321587"/>
                  </a:lnTo>
                  <a:lnTo>
                    <a:pt x="993927" y="1326388"/>
                  </a:lnTo>
                  <a:lnTo>
                    <a:pt x="1003998" y="1326388"/>
                  </a:lnTo>
                  <a:lnTo>
                    <a:pt x="1006297" y="1325956"/>
                  </a:lnTo>
                  <a:lnTo>
                    <a:pt x="1008456" y="1325130"/>
                  </a:lnTo>
                  <a:lnTo>
                    <a:pt x="1030478" y="1311046"/>
                  </a:lnTo>
                  <a:lnTo>
                    <a:pt x="1044905" y="1290320"/>
                  </a:lnTo>
                  <a:lnTo>
                    <a:pt x="1050531" y="1265669"/>
                  </a:lnTo>
                  <a:close/>
                </a:path>
              </a:pathLst>
            </a:custGeom>
            <a:solidFill>
              <a:srgbClr val="D1660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170527" y="2285416"/>
            <a:ext cx="1518493" cy="1062129"/>
            <a:chOff x="7646528" y="1828216"/>
            <a:chExt cx="1200150" cy="963294"/>
          </a:xfrm>
        </p:grpSpPr>
        <p:sp>
          <p:nvSpPr>
            <p:cNvPr id="10" name="object 10"/>
            <p:cNvSpPr/>
            <p:nvPr/>
          </p:nvSpPr>
          <p:spPr>
            <a:xfrm>
              <a:off x="7646517" y="1997824"/>
              <a:ext cx="937260" cy="484505"/>
            </a:xfrm>
            <a:custGeom>
              <a:avLst/>
              <a:gdLst/>
              <a:ahLst/>
              <a:cxnLst/>
              <a:rect l="l" t="t" r="r" b="b"/>
              <a:pathLst>
                <a:path w="937259" h="484505">
                  <a:moveTo>
                    <a:pt x="430606" y="105270"/>
                  </a:moveTo>
                  <a:lnTo>
                    <a:pt x="424294" y="98945"/>
                  </a:lnTo>
                  <a:lnTo>
                    <a:pt x="408736" y="98945"/>
                  </a:lnTo>
                  <a:lnTo>
                    <a:pt x="402424" y="105270"/>
                  </a:lnTo>
                  <a:lnTo>
                    <a:pt x="402424" y="352348"/>
                  </a:lnTo>
                  <a:lnTo>
                    <a:pt x="430606" y="324078"/>
                  </a:lnTo>
                  <a:lnTo>
                    <a:pt x="430606" y="105270"/>
                  </a:lnTo>
                  <a:close/>
                </a:path>
                <a:path w="937259" h="484505">
                  <a:moveTo>
                    <a:pt x="543344" y="105270"/>
                  </a:moveTo>
                  <a:lnTo>
                    <a:pt x="537032" y="98945"/>
                  </a:lnTo>
                  <a:lnTo>
                    <a:pt x="521474" y="98945"/>
                  </a:lnTo>
                  <a:lnTo>
                    <a:pt x="515162" y="105270"/>
                  </a:lnTo>
                  <a:lnTo>
                    <a:pt x="515162" y="349923"/>
                  </a:lnTo>
                  <a:lnTo>
                    <a:pt x="543344" y="378180"/>
                  </a:lnTo>
                  <a:lnTo>
                    <a:pt x="543344" y="105270"/>
                  </a:lnTo>
                  <a:close/>
                </a:path>
                <a:path w="937259" h="484505">
                  <a:moveTo>
                    <a:pt x="736092" y="105270"/>
                  </a:moveTo>
                  <a:lnTo>
                    <a:pt x="729780" y="98945"/>
                  </a:lnTo>
                  <a:lnTo>
                    <a:pt x="714222" y="98945"/>
                  </a:lnTo>
                  <a:lnTo>
                    <a:pt x="707910" y="105270"/>
                  </a:lnTo>
                  <a:lnTo>
                    <a:pt x="707910" y="484098"/>
                  </a:lnTo>
                  <a:lnTo>
                    <a:pt x="736092" y="455841"/>
                  </a:lnTo>
                  <a:lnTo>
                    <a:pt x="736092" y="105270"/>
                  </a:lnTo>
                  <a:close/>
                </a:path>
                <a:path w="937259" h="484505">
                  <a:moveTo>
                    <a:pt x="792429" y="310946"/>
                  </a:moveTo>
                  <a:lnTo>
                    <a:pt x="764247" y="310946"/>
                  </a:lnTo>
                  <a:lnTo>
                    <a:pt x="764247" y="427596"/>
                  </a:lnTo>
                  <a:lnTo>
                    <a:pt x="792429" y="399338"/>
                  </a:lnTo>
                  <a:lnTo>
                    <a:pt x="792429" y="310946"/>
                  </a:lnTo>
                  <a:close/>
                </a:path>
                <a:path w="937259" h="484505">
                  <a:moveTo>
                    <a:pt x="848829" y="105270"/>
                  </a:moveTo>
                  <a:lnTo>
                    <a:pt x="842518" y="98933"/>
                  </a:lnTo>
                  <a:lnTo>
                    <a:pt x="826960" y="98933"/>
                  </a:lnTo>
                  <a:lnTo>
                    <a:pt x="820635" y="105270"/>
                  </a:lnTo>
                  <a:lnTo>
                    <a:pt x="820635" y="371043"/>
                  </a:lnTo>
                  <a:lnTo>
                    <a:pt x="848829" y="342773"/>
                  </a:lnTo>
                  <a:lnTo>
                    <a:pt x="848829" y="105270"/>
                  </a:lnTo>
                  <a:close/>
                </a:path>
                <a:path w="937259" h="484505">
                  <a:moveTo>
                    <a:pt x="936853" y="254419"/>
                  </a:moveTo>
                  <a:lnTo>
                    <a:pt x="905141" y="59131"/>
                  </a:lnTo>
                  <a:lnTo>
                    <a:pt x="876617" y="26987"/>
                  </a:lnTo>
                  <a:lnTo>
                    <a:pt x="830465" y="7099"/>
                  </a:lnTo>
                  <a:lnTo>
                    <a:pt x="791781" y="584"/>
                  </a:lnTo>
                  <a:lnTo>
                    <a:pt x="778687" y="0"/>
                  </a:lnTo>
                  <a:lnTo>
                    <a:pt x="765873" y="533"/>
                  </a:lnTo>
                  <a:lnTo>
                    <a:pt x="728052" y="7213"/>
                  </a:lnTo>
                  <a:lnTo>
                    <a:pt x="682053" y="27076"/>
                  </a:lnTo>
                  <a:lnTo>
                    <a:pt x="653415" y="60020"/>
                  </a:lnTo>
                  <a:lnTo>
                    <a:pt x="624509" y="214045"/>
                  </a:lnTo>
                  <a:lnTo>
                    <a:pt x="599668" y="59182"/>
                  </a:lnTo>
                  <a:lnTo>
                    <a:pt x="571131" y="27038"/>
                  </a:lnTo>
                  <a:lnTo>
                    <a:pt x="524979" y="7162"/>
                  </a:lnTo>
                  <a:lnTo>
                    <a:pt x="486308" y="596"/>
                  </a:lnTo>
                  <a:lnTo>
                    <a:pt x="473214" y="0"/>
                  </a:lnTo>
                  <a:lnTo>
                    <a:pt x="460400" y="533"/>
                  </a:lnTo>
                  <a:lnTo>
                    <a:pt x="422592" y="7213"/>
                  </a:lnTo>
                  <a:lnTo>
                    <a:pt x="376631" y="27076"/>
                  </a:lnTo>
                  <a:lnTo>
                    <a:pt x="347992" y="60020"/>
                  </a:lnTo>
                  <a:lnTo>
                    <a:pt x="317995" y="220040"/>
                  </a:lnTo>
                  <a:lnTo>
                    <a:pt x="317804" y="220040"/>
                  </a:lnTo>
                  <a:lnTo>
                    <a:pt x="287629" y="59207"/>
                  </a:lnTo>
                  <a:lnTo>
                    <a:pt x="259143" y="27076"/>
                  </a:lnTo>
                  <a:lnTo>
                    <a:pt x="213207" y="7239"/>
                  </a:lnTo>
                  <a:lnTo>
                    <a:pt x="175323" y="533"/>
                  </a:lnTo>
                  <a:lnTo>
                    <a:pt x="162483" y="0"/>
                  </a:lnTo>
                  <a:lnTo>
                    <a:pt x="149339" y="596"/>
                  </a:lnTo>
                  <a:lnTo>
                    <a:pt x="110515" y="7213"/>
                  </a:lnTo>
                  <a:lnTo>
                    <a:pt x="65049" y="26758"/>
                  </a:lnTo>
                  <a:lnTo>
                    <a:pt x="35826" y="60172"/>
                  </a:lnTo>
                  <a:lnTo>
                    <a:pt x="266" y="262559"/>
                  </a:lnTo>
                  <a:lnTo>
                    <a:pt x="0" y="277952"/>
                  </a:lnTo>
                  <a:lnTo>
                    <a:pt x="4394" y="292341"/>
                  </a:lnTo>
                  <a:lnTo>
                    <a:pt x="12941" y="304711"/>
                  </a:lnTo>
                  <a:lnTo>
                    <a:pt x="25171" y="314032"/>
                  </a:lnTo>
                  <a:lnTo>
                    <a:pt x="32118" y="317538"/>
                  </a:lnTo>
                  <a:lnTo>
                    <a:pt x="40601" y="314731"/>
                  </a:lnTo>
                  <a:lnTo>
                    <a:pt x="47561" y="300812"/>
                  </a:lnTo>
                  <a:lnTo>
                    <a:pt x="44818" y="292379"/>
                  </a:lnTo>
                  <a:lnTo>
                    <a:pt x="37934" y="288836"/>
                  </a:lnTo>
                  <a:lnTo>
                    <a:pt x="30454" y="284492"/>
                  </a:lnTo>
                  <a:lnTo>
                    <a:pt x="63398" y="66040"/>
                  </a:lnTo>
                  <a:lnTo>
                    <a:pt x="104254" y="38912"/>
                  </a:lnTo>
                  <a:lnTo>
                    <a:pt x="151142" y="28816"/>
                  </a:lnTo>
                  <a:lnTo>
                    <a:pt x="162509" y="28270"/>
                  </a:lnTo>
                  <a:lnTo>
                    <a:pt x="173494" y="28740"/>
                  </a:lnTo>
                  <a:lnTo>
                    <a:pt x="219265" y="38862"/>
                  </a:lnTo>
                  <a:lnTo>
                    <a:pt x="258089" y="60642"/>
                  </a:lnTo>
                  <a:lnTo>
                    <a:pt x="305460" y="307111"/>
                  </a:lnTo>
                  <a:lnTo>
                    <a:pt x="312826" y="312140"/>
                  </a:lnTo>
                  <a:lnTo>
                    <a:pt x="326174" y="309613"/>
                  </a:lnTo>
                  <a:lnTo>
                    <a:pt x="330606" y="305142"/>
                  </a:lnTo>
                  <a:lnTo>
                    <a:pt x="375907" y="63309"/>
                  </a:lnTo>
                  <a:lnTo>
                    <a:pt x="377405" y="60845"/>
                  </a:lnTo>
                  <a:lnTo>
                    <a:pt x="416509" y="38836"/>
                  </a:lnTo>
                  <a:lnTo>
                    <a:pt x="462254" y="28740"/>
                  </a:lnTo>
                  <a:lnTo>
                    <a:pt x="473214" y="28270"/>
                  </a:lnTo>
                  <a:lnTo>
                    <a:pt x="484530" y="28803"/>
                  </a:lnTo>
                  <a:lnTo>
                    <a:pt x="531444" y="38925"/>
                  </a:lnTo>
                  <a:lnTo>
                    <a:pt x="568655" y="59448"/>
                  </a:lnTo>
                  <a:lnTo>
                    <a:pt x="610463" y="305828"/>
                  </a:lnTo>
                  <a:lnTo>
                    <a:pt x="616242" y="310857"/>
                  </a:lnTo>
                  <a:lnTo>
                    <a:pt x="629881" y="310870"/>
                  </a:lnTo>
                  <a:lnTo>
                    <a:pt x="635711" y="306095"/>
                  </a:lnTo>
                  <a:lnTo>
                    <a:pt x="637171" y="299427"/>
                  </a:lnTo>
                  <a:lnTo>
                    <a:pt x="681367" y="63309"/>
                  </a:lnTo>
                  <a:lnTo>
                    <a:pt x="682879" y="60833"/>
                  </a:lnTo>
                  <a:lnTo>
                    <a:pt x="721982" y="38836"/>
                  </a:lnTo>
                  <a:lnTo>
                    <a:pt x="767727" y="28740"/>
                  </a:lnTo>
                  <a:lnTo>
                    <a:pt x="778687" y="28270"/>
                  </a:lnTo>
                  <a:lnTo>
                    <a:pt x="789990" y="28803"/>
                  </a:lnTo>
                  <a:lnTo>
                    <a:pt x="836930" y="38925"/>
                  </a:lnTo>
                  <a:lnTo>
                    <a:pt x="874128" y="59448"/>
                  </a:lnTo>
                  <a:lnTo>
                    <a:pt x="912342" y="279107"/>
                  </a:lnTo>
                  <a:lnTo>
                    <a:pt x="936853" y="254419"/>
                  </a:lnTo>
                  <a:close/>
                </a:path>
              </a:pathLst>
            </a:custGeom>
            <a:solidFill>
              <a:srgbClr val="41786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8917" y="1828216"/>
              <a:ext cx="140917" cy="141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897" y="1828216"/>
              <a:ext cx="140917" cy="141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4399" y="1828217"/>
              <a:ext cx="140917" cy="1413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85176" y="2068499"/>
              <a:ext cx="1161415" cy="722630"/>
            </a:xfrm>
            <a:custGeom>
              <a:avLst/>
              <a:gdLst/>
              <a:ahLst/>
              <a:cxnLst/>
              <a:rect l="l" t="t" r="r" b="b"/>
              <a:pathLst>
                <a:path w="1161415" h="722630">
                  <a:moveTo>
                    <a:pt x="248412" y="339458"/>
                  </a:moveTo>
                  <a:lnTo>
                    <a:pt x="240563" y="311137"/>
                  </a:lnTo>
                  <a:lnTo>
                    <a:pt x="194678" y="145237"/>
                  </a:lnTo>
                  <a:lnTo>
                    <a:pt x="194614" y="34544"/>
                  </a:lnTo>
                  <a:lnTo>
                    <a:pt x="188366" y="28270"/>
                  </a:lnTo>
                  <a:lnTo>
                    <a:pt x="172808" y="28270"/>
                  </a:lnTo>
                  <a:lnTo>
                    <a:pt x="166547" y="34544"/>
                  </a:lnTo>
                  <a:lnTo>
                    <a:pt x="166484" y="147180"/>
                  </a:lnTo>
                  <a:lnTo>
                    <a:pt x="211391" y="311137"/>
                  </a:lnTo>
                  <a:lnTo>
                    <a:pt x="110121" y="311137"/>
                  </a:lnTo>
                  <a:lnTo>
                    <a:pt x="110121" y="339458"/>
                  </a:lnTo>
                  <a:lnTo>
                    <a:pt x="110121" y="523265"/>
                  </a:lnTo>
                  <a:lnTo>
                    <a:pt x="81940" y="523265"/>
                  </a:lnTo>
                  <a:lnTo>
                    <a:pt x="81940" y="339458"/>
                  </a:lnTo>
                  <a:lnTo>
                    <a:pt x="110121" y="339458"/>
                  </a:lnTo>
                  <a:lnTo>
                    <a:pt x="110121" y="311137"/>
                  </a:lnTo>
                  <a:lnTo>
                    <a:pt x="37058" y="311137"/>
                  </a:lnTo>
                  <a:lnTo>
                    <a:pt x="81940" y="149047"/>
                  </a:lnTo>
                  <a:lnTo>
                    <a:pt x="81940" y="34544"/>
                  </a:lnTo>
                  <a:lnTo>
                    <a:pt x="75628" y="28219"/>
                  </a:lnTo>
                  <a:lnTo>
                    <a:pt x="60071" y="28219"/>
                  </a:lnTo>
                  <a:lnTo>
                    <a:pt x="53759" y="34544"/>
                  </a:lnTo>
                  <a:lnTo>
                    <a:pt x="53746" y="145237"/>
                  </a:lnTo>
                  <a:lnTo>
                    <a:pt x="0" y="339458"/>
                  </a:lnTo>
                  <a:lnTo>
                    <a:pt x="53759" y="339458"/>
                  </a:lnTo>
                  <a:lnTo>
                    <a:pt x="53759" y="551535"/>
                  </a:lnTo>
                  <a:lnTo>
                    <a:pt x="94716" y="551535"/>
                  </a:lnTo>
                  <a:lnTo>
                    <a:pt x="122897" y="523265"/>
                  </a:lnTo>
                  <a:lnTo>
                    <a:pt x="138264" y="507847"/>
                  </a:lnTo>
                  <a:lnTo>
                    <a:pt x="138264" y="339458"/>
                  </a:lnTo>
                  <a:lnTo>
                    <a:pt x="166446" y="339458"/>
                  </a:lnTo>
                  <a:lnTo>
                    <a:pt x="166446" y="479539"/>
                  </a:lnTo>
                  <a:lnTo>
                    <a:pt x="194627" y="451269"/>
                  </a:lnTo>
                  <a:lnTo>
                    <a:pt x="194627" y="339458"/>
                  </a:lnTo>
                  <a:lnTo>
                    <a:pt x="248412" y="339458"/>
                  </a:lnTo>
                  <a:close/>
                </a:path>
                <a:path w="1161415" h="722630">
                  <a:moveTo>
                    <a:pt x="1161161" y="0"/>
                  </a:moveTo>
                  <a:lnTo>
                    <a:pt x="963879" y="0"/>
                  </a:lnTo>
                  <a:lnTo>
                    <a:pt x="956094" y="0"/>
                  </a:lnTo>
                  <a:lnTo>
                    <a:pt x="949782" y="6337"/>
                  </a:lnTo>
                  <a:lnTo>
                    <a:pt x="949782" y="21932"/>
                  </a:lnTo>
                  <a:lnTo>
                    <a:pt x="956094" y="28270"/>
                  </a:lnTo>
                  <a:lnTo>
                    <a:pt x="1112888" y="28270"/>
                  </a:lnTo>
                  <a:lnTo>
                    <a:pt x="639762" y="502970"/>
                  </a:lnTo>
                  <a:lnTo>
                    <a:pt x="421335" y="283895"/>
                  </a:lnTo>
                  <a:lnTo>
                    <a:pt x="4165" y="702132"/>
                  </a:lnTo>
                  <a:lnTo>
                    <a:pt x="4013" y="711085"/>
                  </a:lnTo>
                  <a:lnTo>
                    <a:pt x="14820" y="722299"/>
                  </a:lnTo>
                  <a:lnTo>
                    <a:pt x="23736" y="722464"/>
                  </a:lnTo>
                  <a:lnTo>
                    <a:pt x="421335" y="323862"/>
                  </a:lnTo>
                  <a:lnTo>
                    <a:pt x="639762" y="542937"/>
                  </a:lnTo>
                  <a:lnTo>
                    <a:pt x="1132979" y="48590"/>
                  </a:lnTo>
                  <a:lnTo>
                    <a:pt x="1132979" y="205676"/>
                  </a:lnTo>
                  <a:lnTo>
                    <a:pt x="1139291" y="212013"/>
                  </a:lnTo>
                  <a:lnTo>
                    <a:pt x="1154849" y="212013"/>
                  </a:lnTo>
                  <a:lnTo>
                    <a:pt x="1161161" y="205676"/>
                  </a:lnTo>
                  <a:lnTo>
                    <a:pt x="1161161" y="0"/>
                  </a:lnTo>
                  <a:close/>
                </a:path>
              </a:pathLst>
            </a:custGeom>
            <a:solidFill>
              <a:srgbClr val="41786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983260" y="6553958"/>
            <a:ext cx="5008033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J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N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W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.  </a:t>
            </a:r>
            <a:r>
              <a:rPr kumimoji="0" sz="6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G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D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C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F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R  </a:t>
            </a:r>
            <a:r>
              <a:rPr kumimoji="0" sz="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Y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U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  </a:t>
            </a:r>
            <a:r>
              <a:rPr kumimoji="0" sz="6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D  </a:t>
            </a:r>
            <a:r>
              <a:rPr kumimoji="0" sz="6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H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R  </a:t>
            </a:r>
            <a:r>
              <a:rPr kumimoji="0" sz="6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C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O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M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M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U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N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T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</a:t>
            </a:r>
            <a:r>
              <a:rPr kumimoji="0" sz="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E</a:t>
            </a:r>
            <a:r>
              <a: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S</a:t>
            </a:r>
            <a:r>
              <a:rPr kumimoji="0" sz="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9696" y="6421550"/>
            <a:ext cx="389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Community Survey conducted spring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17727"/>
            <a:ext cx="11458296" cy="1132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33704" y="388337"/>
            <a:ext cx="10515600" cy="96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Equity &amp; Antiracism: Guided Pathways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Creating a sense of belonging and connection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17727"/>
            <a:ext cx="1788160" cy="113209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71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0932" y="1405024"/>
            <a:ext cx="964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our home campus students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changes from Fall 2019 to Fall 2021: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3699"/>
              </p:ext>
            </p:extLst>
          </p:nvPr>
        </p:nvGraphicFramePr>
        <p:xfrm>
          <a:off x="1604309" y="2413072"/>
          <a:ext cx="802954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443">
                  <a:extLst>
                    <a:ext uri="{9D8B030D-6E8A-4147-A177-3AD203B41FA5}">
                      <a16:colId xmlns:a16="http://schemas.microsoft.com/office/drawing/2014/main" val="2029173915"/>
                    </a:ext>
                  </a:extLst>
                </a:gridCol>
                <a:gridCol w="5314103">
                  <a:extLst>
                    <a:ext uri="{9D8B030D-6E8A-4147-A177-3AD203B41FA5}">
                      <a16:colId xmlns:a16="http://schemas.microsoft.com/office/drawing/2014/main" val="31130399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ESL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3% down from 12% (149 total in Fall 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388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Low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36% down from 48%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926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13% down from 16%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163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66% up from 55%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88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66% up from 60%; Male: 30% down from 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3239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Degree/Transfer</a:t>
                      </a:r>
                      <a:r>
                        <a:rPr lang="en-US" baseline="0" dirty="0" smtClean="0"/>
                        <a:t> Seeking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66% up from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326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Exploratory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 down from 22%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87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K-12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6% down from 8%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7182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77451" y="2903811"/>
            <a:ext cx="1872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Overall, no significant shifts or disproportionate impact by age or race/ethnicity.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our low income students are disproportionately Black and/or Latinx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38940" y="3819200"/>
            <a:ext cx="10886" cy="3236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60712" y="2413072"/>
            <a:ext cx="0" cy="319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28057" y="4330826"/>
            <a:ext cx="10886" cy="3236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17172" y="4831571"/>
            <a:ext cx="10886" cy="3236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60712" y="2903811"/>
            <a:ext cx="0" cy="319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60712" y="3394656"/>
            <a:ext cx="0" cy="319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17167" y="5299661"/>
            <a:ext cx="0" cy="319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17167" y="5712192"/>
            <a:ext cx="0" cy="319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4308" y="6156313"/>
            <a:ext cx="6712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campus is defined by the SMCCCD college from which the student is seeking a degree or certificate.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Cañada: changing enrollment patterns during COVID…</a:t>
            </a:r>
          </a:p>
        </p:txBody>
      </p:sp>
    </p:spTree>
    <p:extLst>
      <p:ext uri="{BB962C8B-B14F-4D97-AF65-F5344CB8AC3E}">
        <p14:creationId xmlns:p14="http://schemas.microsoft.com/office/powerpoint/2010/main" val="323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82449"/>
            <a:ext cx="5157787" cy="823912"/>
          </a:xfrm>
        </p:spPr>
        <p:txBody>
          <a:bodyPr/>
          <a:lstStyle/>
          <a:p>
            <a:r>
              <a:rPr lang="en-US" dirty="0"/>
              <a:t>State &amp; System Guidance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6105"/>
            <a:ext cx="5157787" cy="3684588"/>
          </a:xfrm>
          <a:ln>
            <a:noFill/>
          </a:ln>
        </p:spPr>
        <p:txBody>
          <a:bodyPr/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hlinkClick r:id="rId2"/>
              </a:rPr>
              <a:t>Recovery with Equity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hlinkClick r:id="rId3"/>
              </a:rPr>
              <a:t>Vision for Success:  Call to Action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Diversity, Equity &amp; Inclusion Integration Plan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5"/>
              </a:rPr>
              <a:t>Guided Pathways: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more $$ and time</a:t>
            </a:r>
          </a:p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6"/>
              </a:rPr>
              <a:t>Student Equity &amp; Achievement Program</a:t>
            </a:r>
            <a:r>
              <a:rPr lang="en-US" sz="2000" dirty="0"/>
              <a:t>:  </a:t>
            </a:r>
          </a:p>
          <a:p>
            <a:pPr lvl="1"/>
            <a:r>
              <a:rPr lang="en-US" sz="2000" dirty="0"/>
              <a:t>more $$ </a:t>
            </a:r>
          </a:p>
          <a:p>
            <a:pPr lvl="1"/>
            <a:r>
              <a:rPr lang="en-US" sz="2000" dirty="0">
                <a:hlinkClick r:id="rId7"/>
              </a:rPr>
              <a:t>Center for Urban Education</a:t>
            </a:r>
            <a:r>
              <a:rPr lang="en-US" sz="2000" dirty="0"/>
              <a:t> (CUE) feedback for our 2022-25 SEAP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82449"/>
            <a:ext cx="5183188" cy="823912"/>
          </a:xfrm>
        </p:spPr>
        <p:txBody>
          <a:bodyPr/>
          <a:lstStyle/>
          <a:p>
            <a:r>
              <a:rPr lang="en-US" dirty="0">
                <a:effectLst/>
              </a:rPr>
              <a:t>Cañada College</a:t>
            </a:r>
            <a:r>
              <a:rPr lang="en-US" dirty="0"/>
              <a:t> Guidance</a:t>
            </a:r>
            <a:endParaRPr lang="en-US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26105"/>
            <a:ext cx="5464629" cy="42331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>
                <a:hlinkClick r:id="rId8"/>
              </a:rPr>
              <a:t>College Mission, Vision &amp; Values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>
                <a:hlinkClick r:id="rId9"/>
              </a:rPr>
              <a:t>Guided Pathways implementation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>
                <a:hlinkClick r:id="rId10"/>
              </a:rPr>
              <a:t>Student Equity &amp; Achievement Plan 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>
                <a:hlinkClick r:id="rId11"/>
              </a:rPr>
              <a:t>College Antiracism Task Force Recommendations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>
                <a:hlinkClick r:id="rId12"/>
              </a:rPr>
              <a:t>Cultural Center Focus Group Recommendations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>
                <a:hlinkClick r:id="rId13"/>
              </a:rPr>
              <a:t>Faculty, Staff, Student Survey Results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>
                <a:hlinkClick r:id="rId14"/>
              </a:rPr>
              <a:t>National Assessment of Collegiate Campus Climates </a:t>
            </a:r>
            <a:r>
              <a:rPr lang="en-US" sz="2900" dirty="0"/>
              <a:t>(NACCC) student survey results (expected September)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Recovery with Equity: Guidance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56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51484"/>
              </p:ext>
            </p:extLst>
          </p:nvPr>
        </p:nvGraphicFramePr>
        <p:xfrm>
          <a:off x="2" y="2"/>
          <a:ext cx="12191998" cy="69564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3691">
                  <a:extLst>
                    <a:ext uri="{9D8B030D-6E8A-4147-A177-3AD203B41FA5}">
                      <a16:colId xmlns:a16="http://schemas.microsoft.com/office/drawing/2014/main" val="360353572"/>
                    </a:ext>
                  </a:extLst>
                </a:gridCol>
                <a:gridCol w="1240071">
                  <a:extLst>
                    <a:ext uri="{9D8B030D-6E8A-4147-A177-3AD203B41FA5}">
                      <a16:colId xmlns:a16="http://schemas.microsoft.com/office/drawing/2014/main" val="1059487302"/>
                    </a:ext>
                  </a:extLst>
                </a:gridCol>
                <a:gridCol w="1259054">
                  <a:extLst>
                    <a:ext uri="{9D8B030D-6E8A-4147-A177-3AD203B41FA5}">
                      <a16:colId xmlns:a16="http://schemas.microsoft.com/office/drawing/2014/main" val="3846449828"/>
                    </a:ext>
                  </a:extLst>
                </a:gridCol>
                <a:gridCol w="1340576">
                  <a:extLst>
                    <a:ext uri="{9D8B030D-6E8A-4147-A177-3AD203B41FA5}">
                      <a16:colId xmlns:a16="http://schemas.microsoft.com/office/drawing/2014/main" val="1538576391"/>
                    </a:ext>
                  </a:extLst>
                </a:gridCol>
                <a:gridCol w="1304344">
                  <a:extLst>
                    <a:ext uri="{9D8B030D-6E8A-4147-A177-3AD203B41FA5}">
                      <a16:colId xmlns:a16="http://schemas.microsoft.com/office/drawing/2014/main" val="2097506968"/>
                    </a:ext>
                  </a:extLst>
                </a:gridCol>
                <a:gridCol w="1068838">
                  <a:extLst>
                    <a:ext uri="{9D8B030D-6E8A-4147-A177-3AD203B41FA5}">
                      <a16:colId xmlns:a16="http://schemas.microsoft.com/office/drawing/2014/main" val="4215238395"/>
                    </a:ext>
                  </a:extLst>
                </a:gridCol>
                <a:gridCol w="1195649">
                  <a:extLst>
                    <a:ext uri="{9D8B030D-6E8A-4147-A177-3AD203B41FA5}">
                      <a16:colId xmlns:a16="http://schemas.microsoft.com/office/drawing/2014/main" val="471394366"/>
                    </a:ext>
                  </a:extLst>
                </a:gridCol>
                <a:gridCol w="1204707">
                  <a:extLst>
                    <a:ext uri="{9D8B030D-6E8A-4147-A177-3AD203B41FA5}">
                      <a16:colId xmlns:a16="http://schemas.microsoft.com/office/drawing/2014/main" val="4203598990"/>
                    </a:ext>
                  </a:extLst>
                </a:gridCol>
                <a:gridCol w="1105068">
                  <a:extLst>
                    <a:ext uri="{9D8B030D-6E8A-4147-A177-3AD203B41FA5}">
                      <a16:colId xmlns:a16="http://schemas.microsoft.com/office/drawing/2014/main" val="2192536186"/>
                    </a:ext>
                  </a:extLst>
                </a:gridCol>
              </a:tblGrid>
              <a:tr h="10628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Equity &amp; Antiracism Area</a:t>
                      </a:r>
                      <a:r>
                        <a:rPr lang="en-US" baseline="0" dirty="0"/>
                        <a:t> of Focus</a:t>
                      </a:r>
                      <a:endParaRPr lang="en-US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Recovery with Equity (CA)</a:t>
                      </a:r>
                      <a:endParaRPr lang="en-US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Chancellor’s Call to</a:t>
                      </a:r>
                      <a:r>
                        <a:rPr lang="en-US" sz="1600" baseline="0" dirty="0"/>
                        <a:t> Action</a:t>
                      </a:r>
                      <a:endParaRPr lang="en-US" sz="1600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College </a:t>
                      </a:r>
                      <a:r>
                        <a:rPr lang="en-US" sz="1600" dirty="0" smtClean="0"/>
                        <a:t>&amp; District Antiracism </a:t>
                      </a:r>
                      <a:r>
                        <a:rPr lang="en-US" sz="1600" dirty="0"/>
                        <a:t>TF Recs</a:t>
                      </a:r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Cultural Center Focus Group</a:t>
                      </a:r>
                      <a:r>
                        <a:rPr lang="en-US" sz="1600" baseline="0" dirty="0"/>
                        <a:t> Recs</a:t>
                      </a:r>
                      <a:endParaRPr lang="en-US" sz="1600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Guided Pathways</a:t>
                      </a:r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Student</a:t>
                      </a:r>
                      <a:r>
                        <a:rPr lang="en-US" sz="1600" baseline="0" dirty="0"/>
                        <a:t> Equity &amp; </a:t>
                      </a:r>
                      <a:r>
                        <a:rPr lang="en-US" sz="1600" baseline="0" dirty="0" err="1"/>
                        <a:t>Achvmnt</a:t>
                      </a:r>
                      <a:r>
                        <a:rPr lang="en-US" sz="1600" baseline="0" dirty="0"/>
                        <a:t> Plan</a:t>
                      </a:r>
                      <a:endParaRPr lang="en-US" sz="1600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EMP Strategic</a:t>
                      </a:r>
                      <a:r>
                        <a:rPr lang="en-US" sz="1600" baseline="0" dirty="0"/>
                        <a:t> Initiative</a:t>
                      </a:r>
                      <a:endParaRPr lang="en-US" sz="1600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Progress</a:t>
                      </a:r>
                      <a:r>
                        <a:rPr lang="en-US" sz="1600" baseline="0" dirty="0"/>
                        <a:t> last year</a:t>
                      </a:r>
                      <a:endParaRPr lang="en-US" sz="1600" dirty="0"/>
                    </a:p>
                  </a:txBody>
                  <a:tcPr anchor="ctr">
                    <a:solidFill>
                      <a:srgbClr val="00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16796"/>
                  </a:ext>
                </a:extLst>
              </a:tr>
              <a:tr h="701754">
                <a:tc>
                  <a:txBody>
                    <a:bodyPr/>
                    <a:lstStyle/>
                    <a:p>
                      <a:r>
                        <a:rPr lang="en-US" sz="1400" dirty="0"/>
                        <a:t>Hiring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344666"/>
                  </a:ext>
                </a:extLst>
              </a:tr>
              <a:tr h="701754">
                <a:tc>
                  <a:txBody>
                    <a:bodyPr/>
                    <a:lstStyle/>
                    <a:p>
                      <a:r>
                        <a:rPr lang="en-US" sz="1400" dirty="0"/>
                        <a:t>Professional Development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24892"/>
                  </a:ext>
                </a:extLst>
              </a:tr>
              <a:tr h="7017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Create a sense of belonging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3892"/>
                  </a:ext>
                </a:extLst>
              </a:tr>
              <a:tr h="856643"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Ensure channels for safe reporting and addressing instances of </a:t>
                      </a:r>
                      <a:r>
                        <a:rPr lang="en-US" sz="1400" kern="1200" dirty="0" err="1"/>
                        <a:t>microaggression</a:t>
                      </a:r>
                      <a:r>
                        <a:rPr lang="en-US" sz="1400" kern="1200" dirty="0"/>
                        <a:t>, harassment or discrimination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52434"/>
                  </a:ext>
                </a:extLst>
              </a:tr>
              <a:tr h="9748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Re-envision curricula across disciplines to be antiracist and equity-centered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59364"/>
                  </a:ext>
                </a:extLst>
              </a:tr>
              <a:tr h="974879">
                <a:tc>
                  <a:txBody>
                    <a:bodyPr/>
                    <a:lstStyle/>
                    <a:p>
                      <a:pPr marL="571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Integrate work-based learning throughout the disciplines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96263"/>
                  </a:ext>
                </a:extLst>
              </a:tr>
              <a:tr h="974879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400" kern="1200" dirty="0"/>
                        <a:t>Work with our K12 partners to identify and dismantle barriers to A-G and early college course completion for all learners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8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673150" y="2865964"/>
            <a:ext cx="658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(approved by PBC)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b="1" dirty="0">
                <a:effectLst/>
              </a:rPr>
              <a:t>The </a:t>
            </a:r>
            <a:r>
              <a:rPr lang="en-US" b="1" dirty="0" smtClean="0">
                <a:effectLst/>
              </a:rPr>
              <a:t>SMCCCD Antiracism </a:t>
            </a:r>
            <a:r>
              <a:rPr lang="en-US" b="1" dirty="0">
                <a:effectLst/>
              </a:rPr>
              <a:t>Council is focusing on </a:t>
            </a:r>
            <a:r>
              <a:rPr lang="en-US" b="1" dirty="0" smtClean="0">
                <a:effectLst/>
              </a:rPr>
              <a:t>three areas:</a:t>
            </a:r>
            <a:endParaRPr lang="en-US" b="1" dirty="0">
              <a:effectLst/>
            </a:endParaRPr>
          </a:p>
          <a:p>
            <a:pPr marL="36900" indent="0">
              <a:buNone/>
            </a:pPr>
            <a:r>
              <a:rPr lang="en-US" dirty="0">
                <a:effectLst/>
              </a:rPr>
              <a:t> </a:t>
            </a:r>
          </a:p>
          <a:p>
            <a:pPr marL="494100" indent="-457200">
              <a:buFont typeface="+mj-lt"/>
              <a:buAutoNum type="arabicParenR"/>
            </a:pPr>
            <a:r>
              <a:rPr lang="en-US" dirty="0" smtClean="0">
                <a:effectLst/>
              </a:rPr>
              <a:t>District </a:t>
            </a:r>
            <a:r>
              <a:rPr lang="en-US" dirty="0">
                <a:effectLst/>
              </a:rPr>
              <a:t>Policies and Procedures like the District’s mission, vision statement and common antiracism glossary.</a:t>
            </a:r>
          </a:p>
          <a:p>
            <a:pPr marL="494100" indent="-457200">
              <a:buFont typeface="+mj-lt"/>
              <a:buAutoNum type="arabicParenR"/>
            </a:pPr>
            <a:r>
              <a:rPr lang="en-US" dirty="0" smtClean="0">
                <a:effectLst/>
              </a:rPr>
              <a:t>Curriculum</a:t>
            </a:r>
            <a:r>
              <a:rPr lang="en-US" dirty="0">
                <a:effectLst/>
              </a:rPr>
              <a:t>, infusing cultural relevant teaching in curriculum, audit of curriculum courses.</a:t>
            </a:r>
          </a:p>
          <a:p>
            <a:pPr marL="494100" indent="-457200">
              <a:buFont typeface="+mj-lt"/>
              <a:buAutoNum type="arabicParenR"/>
            </a:pPr>
            <a:r>
              <a:rPr lang="en-US" dirty="0" smtClean="0">
                <a:effectLst/>
              </a:rPr>
              <a:t>Equal </a:t>
            </a:r>
            <a:r>
              <a:rPr lang="en-US" dirty="0">
                <a:effectLst/>
              </a:rPr>
              <a:t>Employment Opportunity focusing on antiracism professional development courses for employees known as IDEAL – Inclusion, Diversity, Equity, Antiracism Leadership.  Employees will be able to take courses that enrich their understanding of the above areas and how to incorporate them into practice.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District Antiracism Council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54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1362333"/>
            <a:ext cx="10353762" cy="51255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effectLst/>
              </a:rPr>
              <a:t>Antiracism </a:t>
            </a:r>
            <a:r>
              <a:rPr lang="en-US" dirty="0" smtClean="0">
                <a:effectLst/>
              </a:rPr>
              <a:t>Foundational </a:t>
            </a:r>
            <a:r>
              <a:rPr lang="en-US" dirty="0">
                <a:effectLst/>
              </a:rPr>
              <a:t>Workshop for Students (Colts Con 2021)</a:t>
            </a:r>
          </a:p>
          <a:p>
            <a:pPr lvl="0"/>
            <a:r>
              <a:rPr lang="en-US" dirty="0">
                <a:effectLst/>
              </a:rPr>
              <a:t>ACES Professional Development Cohort about “Course Design on Racial Equity” by Center for Organizational Responsibility and Advancement (CORA)</a:t>
            </a:r>
          </a:p>
          <a:p>
            <a:pPr lvl="0"/>
            <a:r>
              <a:rPr lang="en-US" dirty="0" smtClean="0">
                <a:effectLst/>
              </a:rPr>
              <a:t>To build a culture </a:t>
            </a:r>
            <a:r>
              <a:rPr lang="en-US" dirty="0">
                <a:effectLst/>
              </a:rPr>
              <a:t>of inclusion: </a:t>
            </a:r>
          </a:p>
          <a:p>
            <a:pPr lvl="1"/>
            <a:r>
              <a:rPr lang="en-US" dirty="0">
                <a:effectLst/>
              </a:rPr>
              <a:t>Latinx Heritage Month month-long programming (2020 and 2021) </a:t>
            </a:r>
          </a:p>
          <a:p>
            <a:pPr lvl="1"/>
            <a:r>
              <a:rPr lang="en-US" dirty="0">
                <a:effectLst/>
              </a:rPr>
              <a:t>Black Heritage Month programming (Dr. Cornel West)</a:t>
            </a:r>
          </a:p>
          <a:p>
            <a:pPr lvl="1"/>
            <a:r>
              <a:rPr lang="en-US" dirty="0">
                <a:effectLst/>
              </a:rPr>
              <a:t>Personal pronouns updates for rosters and Banner platforms</a:t>
            </a:r>
          </a:p>
          <a:p>
            <a:pPr lvl="1"/>
            <a:r>
              <a:rPr lang="en-US" dirty="0">
                <a:effectLst/>
              </a:rPr>
              <a:t>Antiracism Community Read</a:t>
            </a:r>
          </a:p>
          <a:p>
            <a:pPr lvl="1"/>
            <a:r>
              <a:rPr lang="en-US" dirty="0">
                <a:effectLst/>
              </a:rPr>
              <a:t>Expanded Safe Zone to include student sessions in addition to faculty/staff/managers, and intentional focus on antiracism</a:t>
            </a:r>
          </a:p>
          <a:p>
            <a:pPr lvl="0"/>
            <a:r>
              <a:rPr lang="en-US" dirty="0" smtClean="0">
                <a:effectLst/>
              </a:rPr>
              <a:t>New Ethnic </a:t>
            </a:r>
            <a:r>
              <a:rPr lang="en-US" dirty="0">
                <a:effectLst/>
              </a:rPr>
              <a:t>Studies program and faculty </a:t>
            </a:r>
            <a:r>
              <a:rPr lang="en-US" dirty="0" smtClean="0">
                <a:effectLst/>
              </a:rPr>
              <a:t>hire</a:t>
            </a:r>
          </a:p>
          <a:p>
            <a:pPr lvl="0"/>
            <a:r>
              <a:rPr lang="en-US" dirty="0" smtClean="0">
                <a:effectLst/>
              </a:rPr>
              <a:t>New </a:t>
            </a:r>
            <a:r>
              <a:rPr lang="en-US" dirty="0" err="1" smtClean="0">
                <a:effectLst/>
              </a:rPr>
              <a:t>Umoja</a:t>
            </a:r>
            <a:r>
              <a:rPr lang="en-US" dirty="0" smtClean="0">
                <a:effectLst/>
              </a:rPr>
              <a:t> program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Antiracism Task Force at College; Connection to District Antiracism Council</a:t>
            </a:r>
          </a:p>
          <a:p>
            <a:r>
              <a:rPr lang="en-US" dirty="0" smtClean="0">
                <a:effectLst/>
              </a:rPr>
              <a:t>Year-long participation (2020-21) in </a:t>
            </a:r>
            <a:r>
              <a:rPr lang="en-US" dirty="0">
                <a:effectLst/>
              </a:rPr>
              <a:t>the California Community College Race and Equity Alliance organized by USC Race and Equity </a:t>
            </a:r>
            <a:r>
              <a:rPr lang="en-US" dirty="0" smtClean="0">
                <a:effectLst/>
              </a:rPr>
              <a:t>Center:  </a:t>
            </a:r>
            <a:r>
              <a:rPr lang="en-US" dirty="0" smtClean="0"/>
              <a:t>e-</a:t>
            </a:r>
            <a:r>
              <a:rPr lang="en-US" dirty="0" err="1" smtClean="0"/>
              <a:t>convenings</a:t>
            </a:r>
            <a:r>
              <a:rPr lang="en-US" dirty="0" smtClean="0"/>
              <a:t> in which 35 faculty and staff participated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Other Campus Efforts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25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reer Ladders Projec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4567" y="398433"/>
            <a:ext cx="2735567" cy="9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 title="Decorative"/>
          <p:cNvSpPr/>
          <p:nvPr/>
        </p:nvSpPr>
        <p:spPr>
          <a:xfrm>
            <a:off x="-9367" y="2440233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13" title="Decorative"/>
          <p:cNvSpPr/>
          <p:nvPr/>
        </p:nvSpPr>
        <p:spPr>
          <a:xfrm>
            <a:off x="10800" y="4683533"/>
            <a:ext cx="12197200" cy="1877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 title="Decorative"/>
          <p:cNvSpPr/>
          <p:nvPr/>
        </p:nvSpPr>
        <p:spPr>
          <a:xfrm>
            <a:off x="583067" y="2523832"/>
            <a:ext cx="11624800" cy="83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506400" y="4683534"/>
            <a:ext cx="6455200" cy="180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" sz="2133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Speakers</a:t>
            </a:r>
            <a:endParaRPr sz="2133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" sz="2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Michelle Simotas,</a:t>
            </a:r>
            <a:r>
              <a:rPr lang="en" sz="2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CLP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" sz="2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Luis Chavez,</a:t>
            </a:r>
            <a:r>
              <a:rPr lang="en" sz="2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CLP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" sz="2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Julian West,</a:t>
            </a:r>
            <a:r>
              <a:rPr lang="en" sz="24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CLP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3067" y="3429001"/>
            <a:ext cx="483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August 17, 2021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81467" y="1335000"/>
            <a:ext cx="11211200" cy="239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l"/>
            <a:r>
              <a:rPr lang="en" sz="7110">
                <a:solidFill>
                  <a:srgbClr val="004270"/>
                </a:solidFill>
              </a:rPr>
              <a:t>Cultural Center Focus Groups</a:t>
            </a:r>
            <a:endParaRPr sz="7110">
              <a:solidFill>
                <a:srgbClr val="004270"/>
              </a:solidFill>
            </a:endParaRPr>
          </a:p>
          <a:p>
            <a:pPr algn="l"/>
            <a:endParaRPr sz="1333">
              <a:solidFill>
                <a:srgbClr val="004270"/>
              </a:solidFill>
            </a:endParaRPr>
          </a:p>
          <a:p>
            <a:pPr algn="l">
              <a:buSzPts val="990"/>
            </a:pPr>
            <a:r>
              <a:rPr lang="en" sz="5867">
                <a:solidFill>
                  <a:srgbClr val="004270"/>
                </a:solidFill>
              </a:rPr>
              <a:t>Cañada College</a:t>
            </a:r>
            <a:endParaRPr sz="5867">
              <a:solidFill>
                <a:srgbClr val="004270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6000" y="218167"/>
            <a:ext cx="2547397" cy="1143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8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 title="Decorative"/>
          <p:cNvSpPr/>
          <p:nvPr/>
        </p:nvSpPr>
        <p:spPr>
          <a:xfrm>
            <a:off x="-2600" y="1273367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14" title="Decorative"/>
          <p:cNvSpPr/>
          <p:nvPr/>
        </p:nvSpPr>
        <p:spPr>
          <a:xfrm>
            <a:off x="-2600" y="4877967"/>
            <a:ext cx="12197200" cy="16132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14" title="Decorative"/>
          <p:cNvSpPr/>
          <p:nvPr/>
        </p:nvSpPr>
        <p:spPr>
          <a:xfrm>
            <a:off x="603733" y="1356967"/>
            <a:ext cx="11577200" cy="83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071333" y="5170568"/>
            <a:ext cx="29072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Julian West</a:t>
            </a:r>
            <a:endParaRPr sz="26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Director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794800" y="5170567"/>
            <a:ext cx="32120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Michelle Simotas</a:t>
            </a:r>
            <a:endParaRPr sz="26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Director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20400" y="5170568"/>
            <a:ext cx="29072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Luis Chavez</a:t>
            </a:r>
            <a:endParaRPr sz="26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Senior Director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15600" y="509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CLP Team</a:t>
            </a:r>
            <a:endParaRPr sz="4000">
              <a:solidFill>
                <a:srgbClr val="00427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r="6594"/>
          <a:stretch/>
        </p:blipFill>
        <p:spPr>
          <a:xfrm>
            <a:off x="891887" y="2085956"/>
            <a:ext cx="2183200" cy="2337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r="7045"/>
          <a:stretch/>
        </p:blipFill>
        <p:spPr>
          <a:xfrm>
            <a:off x="9071333" y="2141383"/>
            <a:ext cx="2069600" cy="2226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467" y="2153400"/>
            <a:ext cx="2337600" cy="23376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3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 title="Decorative"/>
          <p:cNvSpPr/>
          <p:nvPr/>
        </p:nvSpPr>
        <p:spPr>
          <a:xfrm rot="5400000">
            <a:off x="-995600" y="3396200"/>
            <a:ext cx="6886400" cy="65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5" title="Decorative"/>
          <p:cNvSpPr/>
          <p:nvPr/>
        </p:nvSpPr>
        <p:spPr>
          <a:xfrm rot="5400000">
            <a:off x="-2231000" y="2221600"/>
            <a:ext cx="6876800" cy="24148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 amt="41000"/>
          </a:blip>
          <a:srcRect l="41123" r="34768"/>
          <a:stretch/>
        </p:blipFill>
        <p:spPr>
          <a:xfrm>
            <a:off x="3" y="1"/>
            <a:ext cx="24805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886600" y="1231734"/>
            <a:ext cx="8801200" cy="447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About CLP</a:t>
            </a:r>
            <a:endParaRPr sz="4000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1333"/>
              </a:spcBef>
              <a:buClr>
                <a:srgbClr val="000000"/>
              </a:buClr>
              <a:buSzPts val="1100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Career Ladders Project promotes equity-minded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community college redesign.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1333"/>
              </a:spcBef>
              <a:buClr>
                <a:srgbClr val="000000"/>
              </a:buClr>
              <a:buSzPts val="1100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We collaborate with colleges and their partners to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discover, develop, and disseminate effective practices. Our policy work, research, and direct efforts with colleges lead to system change—and enable more students to attain certificates, degrees, transfers, and career advancement.</a:t>
            </a: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Employee Orientation now in Canvas!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16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smccd.instructure.com/courses/33551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New Faculty &amp; Staff Ori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97" y="2772259"/>
            <a:ext cx="8767044" cy="4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98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 title="Decorative"/>
          <p:cNvSpPr/>
          <p:nvPr/>
        </p:nvSpPr>
        <p:spPr>
          <a:xfrm>
            <a:off x="-2600" y="5754300"/>
            <a:ext cx="12197200" cy="83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Purpose of the Focus Groups</a:t>
            </a:r>
            <a:endParaRPr sz="4000">
              <a:solidFill>
                <a:srgbClr val="004270"/>
              </a:solidFill>
            </a:endParaRPr>
          </a:p>
        </p:txBody>
      </p:sp>
      <p:sp>
        <p:nvSpPr>
          <p:cNvPr id="90" name="Google Shape;90;p16" title="Decorative"/>
          <p:cNvSpPr/>
          <p:nvPr/>
        </p:nvSpPr>
        <p:spPr>
          <a:xfrm>
            <a:off x="4033" y="1450484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6" title="Decorative"/>
          <p:cNvSpPr/>
          <p:nvPr/>
        </p:nvSpPr>
        <p:spPr>
          <a:xfrm>
            <a:off x="516533" y="1534100"/>
            <a:ext cx="116916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32000" y="1912000"/>
            <a:ext cx="10378800" cy="352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defTabSz="1219170">
              <a:buClr>
                <a:srgbClr val="000000"/>
              </a:buClr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The goals of the focus group were to develop a better understanding of the needs of the college community 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This will support the college to move forward to: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1219170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Create a cultural center on campus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1219170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Be more supportive of racial and ethnic groups represented in the community 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1219170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Be more intentional in the anti-racist work at the college 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7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 title="Decorative"/>
          <p:cNvSpPr/>
          <p:nvPr/>
        </p:nvSpPr>
        <p:spPr>
          <a:xfrm>
            <a:off x="-2600" y="5754300"/>
            <a:ext cx="12197200" cy="83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Focus Groups</a:t>
            </a:r>
            <a:endParaRPr sz="4000">
              <a:solidFill>
                <a:srgbClr val="004270"/>
              </a:solidFill>
            </a:endParaRPr>
          </a:p>
        </p:txBody>
      </p:sp>
      <p:sp>
        <p:nvSpPr>
          <p:cNvPr id="99" name="Google Shape;99;p17" title="Decorative"/>
          <p:cNvSpPr/>
          <p:nvPr/>
        </p:nvSpPr>
        <p:spPr>
          <a:xfrm>
            <a:off x="4033" y="1450484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7" title="Decorative"/>
          <p:cNvSpPr/>
          <p:nvPr/>
        </p:nvSpPr>
        <p:spPr>
          <a:xfrm>
            <a:off x="516533" y="1534100"/>
            <a:ext cx="116916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576900" y="2070968"/>
            <a:ext cx="4619200" cy="147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24 students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3 faculty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10 staff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32000" y="2070967"/>
            <a:ext cx="5264000" cy="352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Hispanic/LatinX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Black/African American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Asian American/Asian American/Pacific Islander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LGBTQI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Immigrant/Migrant/  International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marL="609585" indent="-474121" defTabSz="1219170">
              <a:buClr>
                <a:srgbClr val="004270"/>
              </a:buClr>
              <a:buSzPts val="2000"/>
              <a:buFont typeface="Arial"/>
              <a:buChar char="●"/>
            </a:pPr>
            <a:r>
              <a:rPr lang="en" sz="26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General/non-specific</a:t>
            </a:r>
            <a:endParaRPr sz="26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0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 title="Decorative"/>
          <p:cNvSpPr/>
          <p:nvPr/>
        </p:nvSpPr>
        <p:spPr>
          <a:xfrm>
            <a:off x="-2600" y="5754300"/>
            <a:ext cx="12197200" cy="83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Key Findings</a:t>
            </a:r>
            <a:endParaRPr sz="4000">
              <a:solidFill>
                <a:srgbClr val="004270"/>
              </a:solidFill>
            </a:endParaRPr>
          </a:p>
        </p:txBody>
      </p:sp>
      <p:sp>
        <p:nvSpPr>
          <p:cNvPr id="109" name="Google Shape;109;p18" title="Decorative"/>
          <p:cNvSpPr/>
          <p:nvPr/>
        </p:nvSpPr>
        <p:spPr>
          <a:xfrm>
            <a:off x="4033" y="1450484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8" title="Decorative"/>
          <p:cNvSpPr/>
          <p:nvPr/>
        </p:nvSpPr>
        <p:spPr>
          <a:xfrm>
            <a:off x="516533" y="1534100"/>
            <a:ext cx="116916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177933" y="2149833"/>
            <a:ext cx="9584000" cy="281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Black/African American students, students, faculty, and staff </a:t>
            </a:r>
            <a:endParaRPr sz="3333" b="1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Shared feelings of disenfranchisement, lack of community, and lack of representation.  </a:t>
            </a: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 title="Decorative"/>
          <p:cNvSpPr/>
          <p:nvPr/>
        </p:nvSpPr>
        <p:spPr>
          <a:xfrm>
            <a:off x="-2600" y="5754300"/>
            <a:ext cx="12197200" cy="83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Key Findings</a:t>
            </a:r>
            <a:endParaRPr sz="4000">
              <a:solidFill>
                <a:srgbClr val="004270"/>
              </a:solidFill>
            </a:endParaRPr>
          </a:p>
        </p:txBody>
      </p:sp>
      <p:sp>
        <p:nvSpPr>
          <p:cNvPr id="118" name="Google Shape;118;p19" title="Decorative"/>
          <p:cNvSpPr/>
          <p:nvPr/>
        </p:nvSpPr>
        <p:spPr>
          <a:xfrm>
            <a:off x="4033" y="1450484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9" title="Decorative"/>
          <p:cNvSpPr/>
          <p:nvPr/>
        </p:nvSpPr>
        <p:spPr>
          <a:xfrm>
            <a:off x="516533" y="1534100"/>
            <a:ext cx="116916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177933" y="2149834"/>
            <a:ext cx="9584000" cy="281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Immigrant/Migrant/International</a:t>
            </a:r>
            <a:endParaRPr sz="3333" b="1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Shared feelings of exclusion for a lack understanding around events, words, or phrases considered racist. </a:t>
            </a: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 title="Decorative"/>
          <p:cNvSpPr/>
          <p:nvPr/>
        </p:nvSpPr>
        <p:spPr>
          <a:xfrm>
            <a:off x="-2600" y="5754300"/>
            <a:ext cx="12197200" cy="83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Key Findings</a:t>
            </a:r>
            <a:endParaRPr sz="4000">
              <a:solidFill>
                <a:srgbClr val="004270"/>
              </a:solidFill>
            </a:endParaRPr>
          </a:p>
        </p:txBody>
      </p:sp>
      <p:sp>
        <p:nvSpPr>
          <p:cNvPr id="127" name="Google Shape;127;p20" title="Decorative"/>
          <p:cNvSpPr/>
          <p:nvPr/>
        </p:nvSpPr>
        <p:spPr>
          <a:xfrm>
            <a:off x="4033" y="1450484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20" title="Decorative"/>
          <p:cNvSpPr/>
          <p:nvPr/>
        </p:nvSpPr>
        <p:spPr>
          <a:xfrm>
            <a:off x="516533" y="1534100"/>
            <a:ext cx="116916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177933" y="2149834"/>
            <a:ext cx="9584000" cy="281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Hispanic/LatinX</a:t>
            </a:r>
            <a:endParaRPr sz="3333" b="1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Expressed a need to develop cultural competency in the college community around mixed race and intersectional identities</a:t>
            </a: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8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 title="Decorative"/>
          <p:cNvSpPr/>
          <p:nvPr/>
        </p:nvSpPr>
        <p:spPr>
          <a:xfrm>
            <a:off x="-2600" y="5754300"/>
            <a:ext cx="12197200" cy="83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rgbClr val="004270"/>
                </a:solidFill>
              </a:rPr>
              <a:t>Key Findings</a:t>
            </a:r>
            <a:endParaRPr sz="4000">
              <a:solidFill>
                <a:srgbClr val="004270"/>
              </a:solidFill>
            </a:endParaRPr>
          </a:p>
        </p:txBody>
      </p:sp>
      <p:sp>
        <p:nvSpPr>
          <p:cNvPr id="136" name="Google Shape;136;p21" title="Decorative"/>
          <p:cNvSpPr/>
          <p:nvPr/>
        </p:nvSpPr>
        <p:spPr>
          <a:xfrm>
            <a:off x="4033" y="1450484"/>
            <a:ext cx="11577200" cy="83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1" title="Decorative"/>
          <p:cNvSpPr/>
          <p:nvPr/>
        </p:nvSpPr>
        <p:spPr>
          <a:xfrm>
            <a:off x="516533" y="1534100"/>
            <a:ext cx="116916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1177933" y="2149833"/>
            <a:ext cx="9584000" cy="332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b="1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Asian American, Native American, and Pacific Islander</a:t>
            </a:r>
            <a:endParaRPr sz="3333" b="1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Expressed concern that their culture is overshadowed, especially Native American culture, by those with larger representation</a:t>
            </a:r>
            <a:endParaRPr sz="3333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3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 title="Decorative"/>
          <p:cNvSpPr/>
          <p:nvPr/>
        </p:nvSpPr>
        <p:spPr>
          <a:xfrm>
            <a:off x="0" y="1995995"/>
            <a:ext cx="12192000" cy="65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22" title="Decorative"/>
          <p:cNvSpPr/>
          <p:nvPr/>
        </p:nvSpPr>
        <p:spPr>
          <a:xfrm>
            <a:off x="-2600" y="393200"/>
            <a:ext cx="12197200" cy="16028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chemeClr val="lt1"/>
                </a:solidFill>
              </a:rPr>
              <a:t>Recommendations for the Cultural Center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212400" y="2146233"/>
            <a:ext cx="11687600" cy="47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82588"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Dedicate resources to support the Black/African American community</a:t>
            </a:r>
            <a:endParaRPr sz="2800">
              <a:solidFill>
                <a:srgbClr val="004270"/>
              </a:solidFill>
            </a:endParaRPr>
          </a:p>
          <a:p>
            <a:pPr indent="-482588">
              <a:spcBef>
                <a:spcPts val="1333"/>
              </a:spcBef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Plan programming, speakers, and events that address issues of racial bias and racial discrimination</a:t>
            </a:r>
            <a:endParaRPr sz="2800">
              <a:solidFill>
                <a:srgbClr val="004270"/>
              </a:solidFill>
            </a:endParaRPr>
          </a:p>
          <a:p>
            <a:pPr indent="-482588">
              <a:spcBef>
                <a:spcPts val="1333"/>
              </a:spcBef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Hire and train a diverse team of student ambassadors and mentors</a:t>
            </a:r>
            <a:endParaRPr sz="2800">
              <a:solidFill>
                <a:srgbClr val="004270"/>
              </a:solidFill>
            </a:endParaRPr>
          </a:p>
          <a:p>
            <a:pPr indent="-482588">
              <a:spcBef>
                <a:spcPts val="1333"/>
              </a:spcBef>
              <a:spcAft>
                <a:spcPts val="1333"/>
              </a:spcAft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Hire dedicated staff to make the cultural center a warm and welcoming place on campus</a:t>
            </a:r>
            <a:endParaRPr sz="2800">
              <a:solidFill>
                <a:srgbClr val="004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 title="Decorative"/>
          <p:cNvSpPr/>
          <p:nvPr/>
        </p:nvSpPr>
        <p:spPr>
          <a:xfrm>
            <a:off x="0" y="1995995"/>
            <a:ext cx="12192000" cy="65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23" title="Decorative"/>
          <p:cNvSpPr/>
          <p:nvPr/>
        </p:nvSpPr>
        <p:spPr>
          <a:xfrm>
            <a:off x="-2600" y="393200"/>
            <a:ext cx="12197200" cy="16028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chemeClr val="lt1"/>
                </a:solidFill>
              </a:rPr>
              <a:t>Recommendations for the Cultural Center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212400" y="2146233"/>
            <a:ext cx="11687600" cy="47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82588">
              <a:buClr>
                <a:srgbClr val="004270"/>
              </a:buClr>
              <a:buSzPts val="2100"/>
              <a:buAutoNum type="arabicPeriod" startAt="5"/>
            </a:pPr>
            <a:r>
              <a:rPr lang="en" sz="2800">
                <a:solidFill>
                  <a:srgbClr val="004270"/>
                </a:solidFill>
              </a:rPr>
              <a:t>Provide all staff with diversity and inclusion training the equips them to manage situations where anti-blackness and microaggressions occur.</a:t>
            </a:r>
            <a:endParaRPr sz="2800">
              <a:solidFill>
                <a:srgbClr val="004270"/>
              </a:solidFill>
            </a:endParaRPr>
          </a:p>
          <a:p>
            <a:pPr indent="-482588">
              <a:buClr>
                <a:srgbClr val="004270"/>
              </a:buClr>
              <a:buSzPts val="2100"/>
              <a:buAutoNum type="arabicPeriod" startAt="5"/>
            </a:pPr>
            <a:r>
              <a:rPr lang="en" sz="2800">
                <a:solidFill>
                  <a:srgbClr val="004270"/>
                </a:solidFill>
              </a:rPr>
              <a:t>Leverage the cultural center as a place to develop student leaders.</a:t>
            </a:r>
            <a:endParaRPr sz="2800">
              <a:solidFill>
                <a:srgbClr val="004270"/>
              </a:solidFill>
            </a:endParaRPr>
          </a:p>
          <a:p>
            <a:pPr indent="-482588">
              <a:buClr>
                <a:srgbClr val="004270"/>
              </a:buClr>
              <a:buSzPts val="2100"/>
              <a:buAutoNum type="arabicPeriod" startAt="5"/>
            </a:pPr>
            <a:r>
              <a:rPr lang="en" sz="2800">
                <a:solidFill>
                  <a:srgbClr val="004270"/>
                </a:solidFill>
              </a:rPr>
              <a:t>Gather more input and feedback on the visual representations of cultures for the cultural center and campus.</a:t>
            </a:r>
            <a:endParaRPr sz="2800">
              <a:solidFill>
                <a:srgbClr val="004270"/>
              </a:solidFill>
            </a:endParaRPr>
          </a:p>
          <a:p>
            <a:pPr indent="-482588">
              <a:buClr>
                <a:srgbClr val="004270"/>
              </a:buClr>
              <a:buSzPts val="2100"/>
              <a:buAutoNum type="arabicPeriod" startAt="5"/>
            </a:pPr>
            <a:r>
              <a:rPr lang="en" sz="2800">
                <a:solidFill>
                  <a:srgbClr val="004270"/>
                </a:solidFill>
              </a:rPr>
              <a:t>With a cross-functional and racially diverse team of students, faculty, and staff, explore cultural centers at other colleges to gather ideas about aesthetic, programming, values, and management.</a:t>
            </a:r>
            <a:endParaRPr sz="2800">
              <a:solidFill>
                <a:srgbClr val="004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 title="Decorative"/>
          <p:cNvSpPr/>
          <p:nvPr/>
        </p:nvSpPr>
        <p:spPr>
          <a:xfrm>
            <a:off x="0" y="1995995"/>
            <a:ext cx="12192000" cy="65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24" title="Decorative"/>
          <p:cNvSpPr/>
          <p:nvPr/>
        </p:nvSpPr>
        <p:spPr>
          <a:xfrm>
            <a:off x="-2600" y="393200"/>
            <a:ext cx="12197200" cy="16028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>
                <a:solidFill>
                  <a:schemeClr val="lt1"/>
                </a:solidFill>
              </a:rPr>
              <a:t>General Recommendations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212400" y="2146233"/>
            <a:ext cx="11687600" cy="471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82588"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Explore ways to make the college campus more visually welcoming and inviting to the diverse community through murals and activities that represent and appreciate the cultures of the student body.</a:t>
            </a:r>
            <a:endParaRPr sz="2800">
              <a:solidFill>
                <a:srgbClr val="004270"/>
              </a:solidFill>
            </a:endParaRPr>
          </a:p>
          <a:p>
            <a:pPr indent="-482588">
              <a:spcBef>
                <a:spcPts val="1333"/>
              </a:spcBef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Dedicate resources for faculty professional development on supporting diverse students in the classroom.</a:t>
            </a:r>
            <a:endParaRPr sz="2800">
              <a:solidFill>
                <a:srgbClr val="004270"/>
              </a:solidFill>
            </a:endParaRPr>
          </a:p>
          <a:p>
            <a:pPr indent="-482588">
              <a:spcBef>
                <a:spcPts val="1333"/>
              </a:spcBef>
              <a:spcAft>
                <a:spcPts val="1333"/>
              </a:spcAft>
              <a:buClr>
                <a:srgbClr val="004270"/>
              </a:buClr>
              <a:buSzPts val="2100"/>
              <a:buAutoNum type="arabicPeriod"/>
            </a:pPr>
            <a:r>
              <a:rPr lang="en" sz="2800">
                <a:solidFill>
                  <a:srgbClr val="004270"/>
                </a:solidFill>
              </a:rPr>
              <a:t>Explore ways to revise faculty and staff hiring practices that recognize both traditional and nontraditional experiences and qualifications to ensure a diverse pool of faculty and staff applicants.</a:t>
            </a:r>
            <a:endParaRPr sz="2800">
              <a:solidFill>
                <a:srgbClr val="004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 title="Decorative"/>
          <p:cNvSpPr/>
          <p:nvPr/>
        </p:nvSpPr>
        <p:spPr>
          <a:xfrm>
            <a:off x="-9367" y="3429161"/>
            <a:ext cx="12192000" cy="65600"/>
          </a:xfrm>
          <a:prstGeom prst="rect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5" title="Decorative"/>
          <p:cNvSpPr/>
          <p:nvPr/>
        </p:nvSpPr>
        <p:spPr>
          <a:xfrm>
            <a:off x="-9367" y="3363561"/>
            <a:ext cx="12192000" cy="65600"/>
          </a:xfrm>
          <a:prstGeom prst="rect">
            <a:avLst/>
          </a:prstGeom>
          <a:solidFill>
            <a:srgbClr val="F6C65B"/>
          </a:solidFill>
          <a:ln w="9525" cap="flat" cmpd="sng">
            <a:solidFill>
              <a:srgbClr val="F6C6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25" title="Thank you!"/>
          <p:cNvSpPr/>
          <p:nvPr/>
        </p:nvSpPr>
        <p:spPr>
          <a:xfrm>
            <a:off x="3772200" y="1105200"/>
            <a:ext cx="4647600" cy="4647600"/>
          </a:xfrm>
          <a:prstGeom prst="ellipse">
            <a:avLst/>
          </a:prstGeom>
          <a:solidFill>
            <a:srgbClr val="004270"/>
          </a:solidFill>
          <a:ln w="9525" cap="flat" cmpd="sng">
            <a:solidFill>
              <a:srgbClr val="0042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899833" y="2772200"/>
            <a:ext cx="4520000" cy="127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6667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Thank you!</a:t>
            </a:r>
            <a:endParaRPr sz="66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1" name="Google Shape;171;p25" title="Career Ladders Projec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5767" y="296834"/>
            <a:ext cx="2764367" cy="98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358233" y="6028867"/>
            <a:ext cx="6018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04270"/>
                </a:solidFill>
                <a:latin typeface="Arial"/>
                <a:cs typeface="Arial"/>
                <a:sym typeface="Arial"/>
              </a:rPr>
              <a:t>www.careerladdersproject.org</a:t>
            </a:r>
            <a:endParaRPr sz="1867" kern="0">
              <a:solidFill>
                <a:srgbClr val="00427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3" name="Google Shape;173;p25" title="Twitter log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80734" y="4466434"/>
            <a:ext cx="1111900" cy="11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 title="YouTube logo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6001" y="5578334"/>
            <a:ext cx="1221367" cy="85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 title="Facebook logo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47367" y="5450565"/>
            <a:ext cx="1111900" cy="11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title="Instagram logo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712001" y="4531068"/>
            <a:ext cx="982633" cy="98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941700" y="6417867"/>
            <a:ext cx="589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478333" y="458667"/>
            <a:ext cx="44112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12"/>
              </a:rPr>
              <a:t>LChavez@careerladdersproject.org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r>
              <a:rPr lang="en" sz="1867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13"/>
              </a:rPr>
              <a:t>MSimotas@careerladdersproject.org</a:t>
            </a: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4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1546" r="11893" b="-11"/>
          <a:stretch/>
        </p:blipFill>
        <p:spPr>
          <a:xfrm rot="5400000">
            <a:off x="416280" y="1500883"/>
            <a:ext cx="3464178" cy="346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ound Single Corner Rectangle 17"/>
          <p:cNvSpPr/>
          <p:nvPr/>
        </p:nvSpPr>
        <p:spPr>
          <a:xfrm>
            <a:off x="429780" y="4542478"/>
            <a:ext cx="3215463" cy="41304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30 Years Service Awards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9780" y="5288789"/>
            <a:ext cx="3533000" cy="111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6633"/>
                </a:solidFill>
                <a:latin typeface="Adobe Garamond Pro" panose="02020502060506020403" pitchFamily="18" charset="0"/>
              </a:rPr>
              <a:t>Professor, Mathematics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538133" y="4516023"/>
            <a:ext cx="3328348" cy="35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Evan </a:t>
            </a:r>
            <a:r>
              <a:rPr lang="en-US" sz="32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Innerst</a:t>
            </a:r>
            <a:endParaRPr lang="en-US" sz="32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674" r="5984" b="28833"/>
          <a:stretch/>
        </p:blipFill>
        <p:spPr>
          <a:xfrm>
            <a:off x="4332937" y="1478755"/>
            <a:ext cx="3464178" cy="346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 Single Corner Rectangle 24"/>
          <p:cNvSpPr/>
          <p:nvPr/>
        </p:nvSpPr>
        <p:spPr>
          <a:xfrm>
            <a:off x="4332936" y="4507148"/>
            <a:ext cx="3254113" cy="41304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332937" y="5241102"/>
            <a:ext cx="3533000" cy="111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4441290" y="4468336"/>
            <a:ext cx="3328348" cy="35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José Romero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51188" y="5241102"/>
            <a:ext cx="3792637" cy="111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6633"/>
                </a:solidFill>
                <a:latin typeface="Adobe Garamond Pro" panose="02020502060506020403" pitchFamily="18" charset="0"/>
              </a:rPr>
              <a:t>Program Services Coordinator, </a:t>
            </a:r>
            <a:r>
              <a:rPr lang="en-US" sz="2400" dirty="0" err="1">
                <a:solidFill>
                  <a:srgbClr val="006633"/>
                </a:solidFill>
                <a:latin typeface="Adobe Garamond Pro" panose="02020502060506020403" pitchFamily="18" charset="0"/>
              </a:rPr>
              <a:t>EOPS</a:t>
            </a:r>
            <a:r>
              <a:rPr lang="en-US" sz="2400" dirty="0">
                <a:solidFill>
                  <a:srgbClr val="006633"/>
                </a:solidFill>
                <a:latin typeface="Adobe Garamond Pro" panose="02020502060506020403" pitchFamily="18" charset="0"/>
              </a:rPr>
              <a:t>/CARE/CalWORKs</a:t>
            </a: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" t="14133" r="30615" b="19978"/>
          <a:stretch/>
        </p:blipFill>
        <p:spPr>
          <a:xfrm>
            <a:off x="8264089" y="1477357"/>
            <a:ext cx="3465576" cy="346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ound Single Corner Rectangle 16"/>
          <p:cNvSpPr/>
          <p:nvPr/>
        </p:nvSpPr>
        <p:spPr>
          <a:xfrm>
            <a:off x="8292964" y="4507148"/>
            <a:ext cx="3223532" cy="41304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292964" y="5241102"/>
            <a:ext cx="3533000" cy="111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8401317" y="4468336"/>
            <a:ext cx="3328348" cy="35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Paul </a:t>
            </a:r>
            <a:r>
              <a:rPr lang="en-US" sz="32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Roscelli</a:t>
            </a:r>
            <a:endParaRPr lang="en-US" sz="32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211216" y="5241102"/>
            <a:ext cx="3782138" cy="111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006633"/>
                </a:solidFill>
                <a:latin typeface="Adobe Garamond Pro" panose="02020502060506020403" pitchFamily="18" charset="0"/>
              </a:rPr>
              <a:t>Professor, Economics and Advisor, Phi Theta Kappa</a:t>
            </a:r>
            <a:endParaRPr lang="en-US" sz="24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1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623" y="1463040"/>
            <a:ext cx="10353762" cy="5101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Thank you to the more than 40 faculty, staff and student leaders who participated in our Leadership Retreat this year!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3600" dirty="0" smtClean="0">
                <a:latin typeface="+mn-lt"/>
              </a:rPr>
              <a:t>Held on Zoom on August 11 &amp; 12, 2021</a:t>
            </a:r>
            <a:br>
              <a:rPr lang="en-US" sz="3600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3600" dirty="0" smtClean="0">
                <a:latin typeface="+mn-lt"/>
              </a:rPr>
              <a:t>All materials </a:t>
            </a:r>
            <a:r>
              <a:rPr lang="en-US" sz="3600" dirty="0">
                <a:latin typeface="+mn-lt"/>
              </a:rPr>
              <a:t>are posted here: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  <a:hlinkClick r:id="rId2"/>
              </a:rPr>
              <a:t>https://</a:t>
            </a:r>
            <a:r>
              <a:rPr lang="en-US" sz="3600" dirty="0" smtClean="0">
                <a:latin typeface="+mn-lt"/>
                <a:hlinkClick r:id="rId2"/>
              </a:rPr>
              <a:t>canadacollege.edu/plans/leadership-retreat.php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Leadership Retreat Report Out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4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8586" y="2749204"/>
            <a:ext cx="10353762" cy="24594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This year we propose a focus on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“Recovery with Equity”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that, with equity and antiracism as our overarching priority, builds on and helps fully implement our existing strategic initiatives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Leadership Retreat Report Out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38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9659804"/>
              </p:ext>
            </p:extLst>
          </p:nvPr>
        </p:nvGraphicFramePr>
        <p:xfrm>
          <a:off x="567559" y="1072055"/>
          <a:ext cx="11466786" cy="561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81958" y="182437"/>
            <a:ext cx="4250163" cy="9704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ranklin Gothic Book" panose="020B0503020102020204" pitchFamily="34" charset="0"/>
              </a:rPr>
              <a:t>Proposed priority…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39711" y="101605"/>
            <a:ext cx="3836881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213437" y="173421"/>
            <a:ext cx="766032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  <a:cs typeface="+mj-cs"/>
              </a:rPr>
              <a:t>supports these EMP strategic initiatives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10300138" y="1219200"/>
            <a:ext cx="1573622" cy="1439917"/>
          </a:xfrm>
          <a:prstGeom prst="star7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 Goal 3</a:t>
            </a:r>
            <a:endParaRPr lang="en-US" dirty="0"/>
          </a:p>
        </p:txBody>
      </p:sp>
      <p:sp>
        <p:nvSpPr>
          <p:cNvPr id="13" name="7-Point Star 12"/>
          <p:cNvSpPr/>
          <p:nvPr/>
        </p:nvSpPr>
        <p:spPr>
          <a:xfrm>
            <a:off x="10300138" y="3158358"/>
            <a:ext cx="1573622" cy="1439917"/>
          </a:xfrm>
          <a:prstGeom prst="star7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 Goals 1,2,3</a:t>
            </a:r>
            <a:endParaRPr lang="en-US" dirty="0"/>
          </a:p>
        </p:txBody>
      </p:sp>
      <p:sp>
        <p:nvSpPr>
          <p:cNvPr id="14" name="7-Point Star 13"/>
          <p:cNvSpPr/>
          <p:nvPr/>
        </p:nvSpPr>
        <p:spPr>
          <a:xfrm>
            <a:off x="10300138" y="5018689"/>
            <a:ext cx="1573622" cy="1439917"/>
          </a:xfrm>
          <a:prstGeom prst="star7">
            <a:avLst/>
          </a:prstGeom>
          <a:solidFill>
            <a:srgbClr val="00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 Goals</a:t>
            </a:r>
          </a:p>
          <a:p>
            <a:pPr algn="ctr"/>
            <a:r>
              <a:rPr lang="en-US" dirty="0" smtClean="0"/>
              <a:t> 1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80542"/>
            <a:ext cx="10335509" cy="4246087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effectLst/>
              </a:rPr>
              <a:t>PRIORITY ACTION 1</a:t>
            </a:r>
            <a:r>
              <a:rPr lang="en-US" sz="4400" dirty="0">
                <a:effectLst/>
              </a:rPr>
              <a:t>: Address diversification of faculty and staff hiring practices that recognize both traditional and nontraditional experiences and qualifications </a:t>
            </a:r>
            <a:r>
              <a:rPr lang="en-US" sz="4400" dirty="0" smtClean="0">
                <a:effectLst/>
              </a:rPr>
              <a:t>and reach out to a broader pool of applicants to ensure </a:t>
            </a:r>
            <a:r>
              <a:rPr lang="en-US" sz="4400" dirty="0">
                <a:effectLst/>
              </a:rPr>
              <a:t>a diverse pool of faculty and staff applicants.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effectLst/>
              </a:rPr>
              <a:t>PRIORITY ACTION </a:t>
            </a:r>
            <a:r>
              <a:rPr lang="en-US" sz="4400" b="1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: </a:t>
            </a:r>
            <a:r>
              <a:rPr lang="en-US" sz="4400" dirty="0">
                <a:effectLst/>
              </a:rPr>
              <a:t>Support faculty to re-envision </a:t>
            </a:r>
            <a:r>
              <a:rPr lang="en-US" sz="4400" dirty="0" smtClean="0">
                <a:effectLst/>
              </a:rPr>
              <a:t>curricula and pedagogy across </a:t>
            </a:r>
            <a:r>
              <a:rPr lang="en-US" sz="4400" dirty="0">
                <a:effectLst/>
              </a:rPr>
              <a:t>disciplines to be antiracist and equity-centered in order to support diverse students in the classroom.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effectLst/>
              </a:rPr>
              <a:t>PRIORITY ACTION 3</a:t>
            </a:r>
            <a:r>
              <a:rPr lang="en-US" sz="4400" dirty="0">
                <a:effectLst/>
              </a:rPr>
              <a:t>: Create an Equity and Antiracism Leadership Group to help monitor and support the implementation of the Antiracism </a:t>
            </a:r>
            <a:r>
              <a:rPr lang="en-US" sz="4400" dirty="0" smtClean="0">
                <a:effectLst/>
              </a:rPr>
              <a:t>Task Force </a:t>
            </a:r>
            <a:r>
              <a:rPr lang="en-US" sz="4400" dirty="0">
                <a:effectLst/>
              </a:rPr>
              <a:t>and Cultural Center focus group’s </a:t>
            </a:r>
            <a:r>
              <a:rPr lang="en-US" sz="4400" dirty="0" smtClean="0">
                <a:effectLst/>
              </a:rPr>
              <a:t>recommendations and to remove barriers to students’ registration </a:t>
            </a:r>
            <a:r>
              <a:rPr lang="en-US" sz="4400" dirty="0">
                <a:effectLst/>
              </a:rPr>
              <a:t>and enrollment, with a strong emphasis on BIPOC, LGBTQIA+, low income, disabled, undocumented and historically marginalized/</a:t>
            </a:r>
            <a:r>
              <a:rPr lang="en-US" sz="4400" dirty="0" err="1">
                <a:effectLst/>
              </a:rPr>
              <a:t>minoritized</a:t>
            </a:r>
            <a:r>
              <a:rPr lang="en-US" sz="4400" dirty="0">
                <a:effectLst/>
              </a:rPr>
              <a:t> </a:t>
            </a:r>
            <a:r>
              <a:rPr lang="en-US" sz="4400" dirty="0" smtClean="0">
                <a:effectLst/>
              </a:rPr>
              <a:t>students.</a:t>
            </a:r>
            <a:endParaRPr lang="en-US" sz="4400" dirty="0">
              <a:effectLst/>
            </a:endParaRPr>
          </a:p>
          <a:p>
            <a:pPr lvl="0"/>
            <a:endParaRPr lang="en-US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Equity and Antiracism: Internal Policies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577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23" y="2289391"/>
            <a:ext cx="10353762" cy="4845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b="1" dirty="0"/>
              <a:t>PRIORITY ACTION 1</a:t>
            </a:r>
            <a:r>
              <a:rPr lang="en-US" sz="2100" dirty="0"/>
              <a:t>: Fully implement the Success Teams and the ability of lead faculty, retention specialists, counselors and others to ensure all students with a strong emphasis on BIPOC, LGBTQIA+, low income, disabled, undocumented and historically marginalized/</a:t>
            </a:r>
            <a:r>
              <a:rPr lang="en-US" sz="2100" dirty="0" err="1"/>
              <a:t>minoritized</a:t>
            </a:r>
            <a:r>
              <a:rPr lang="en-US" sz="2100" dirty="0"/>
              <a:t> students (communities disproportionately impacted during the pandemic) get consistent support and messaging across special programs and Interest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b="1" dirty="0"/>
              <a:t>PRIORITY ACTION 2</a:t>
            </a:r>
            <a:r>
              <a:rPr lang="en-US" sz="2100" dirty="0"/>
              <a:t>: Reimagine pathways for our part-time students to ensure they feel as connected and supported as full-time students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b="1" dirty="0"/>
              <a:t>PRIORITY ACTION 3:  </a:t>
            </a:r>
            <a:r>
              <a:rPr lang="en-US" sz="2100" dirty="0"/>
              <a:t>Support a variety of student journeys and adopt a student-centered approach to defining access and success.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17727"/>
            <a:ext cx="11458296" cy="1132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3704" y="388337"/>
            <a:ext cx="10515600" cy="96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Equity &amp; Antiracism: Guided Pathways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Creating a sense of belonging and connection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17727"/>
            <a:ext cx="1788160" cy="113209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31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42" y="1975733"/>
            <a:ext cx="10353762" cy="40587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b="1" dirty="0"/>
              <a:t>PRIORITY ACTION 1:  </a:t>
            </a:r>
            <a:r>
              <a:rPr lang="en-US" sz="2100" dirty="0"/>
              <a:t>Orient more Cañada, K-12 and community partners about the benefits of early college experiences and dual enrollment and scale opportunities for both.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b="1" dirty="0"/>
              <a:t>PRIORITY ACTION 2</a:t>
            </a:r>
            <a:r>
              <a:rPr lang="en-US" sz="2100" dirty="0"/>
              <a:t>: Develop dual enrollment and early college outreach campaigns and courses to match the needs of our feeder school districts with high concentrations of Black, Indigenous and People of Color communities.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b="1" dirty="0"/>
              <a:t>PRIORITY ACTION 3</a:t>
            </a:r>
            <a:r>
              <a:rPr lang="en-US" sz="2100" dirty="0"/>
              <a:t>: Bring more folks to campus: Kindergarteners, Middle School students, High School students, and community members. Programs such as </a:t>
            </a:r>
            <a:r>
              <a:rPr lang="en-US" sz="2100" dirty="0" err="1"/>
              <a:t>KinderCaminata</a:t>
            </a:r>
            <a:r>
              <a:rPr lang="en-US" sz="2100" dirty="0"/>
              <a:t>, Cal Day, and other community oriented events build connections to the </a:t>
            </a:r>
            <a:r>
              <a:rPr lang="en-US" sz="2100" dirty="0" smtClean="0"/>
              <a:t>community.</a:t>
            </a:r>
            <a:endParaRPr lang="en-US" sz="2100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152414"/>
            <a:ext cx="11458296" cy="1132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3704" y="323024"/>
            <a:ext cx="10515600" cy="96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Equity &amp; Antiracism: Guided Pathways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Pathways from K-12 to Careers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152414"/>
            <a:ext cx="1788160" cy="113209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78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152414"/>
            <a:ext cx="11458296" cy="1132100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96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Equity &amp; Antiracism: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Strategic Enrollment Management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42" y="2059527"/>
            <a:ext cx="10353762" cy="45626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PRIORITY ACTION 1: </a:t>
            </a:r>
            <a:r>
              <a:rPr lang="en-US" sz="3400" dirty="0"/>
              <a:t>Create a student-first course schedule that creates course taking options and flexibility (and reduces course conflicts so that students can get the courses they need). Explore course modality choices; explore moving to two, 8-week sessions per term rather than one, long 17.5 week term).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PRIORITY ACTION 2</a:t>
            </a:r>
            <a:r>
              <a:rPr lang="en-US" sz="3400" dirty="0"/>
              <a:t>: Create more degree and certificate programs available nights, weekends, and 100% online/</a:t>
            </a:r>
            <a:r>
              <a:rPr lang="en-US" sz="3400" dirty="0" err="1"/>
              <a:t>hyflex</a:t>
            </a:r>
            <a:r>
              <a:rPr lang="en-US" sz="3400" dirty="0"/>
              <a:t> for cohorts of students who we support like we do College for Working Adults students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 b="1" dirty="0"/>
              <a:t>PRIORITY ACTION 3</a:t>
            </a:r>
            <a:r>
              <a:rPr lang="en-US" sz="3400" dirty="0"/>
              <a:t>: Bolster our ability to increase the number of our home campus students who receive Pell grants.  (We have about 2500 CCPG B students (2500 low income students) yet only 800 receive Pell grants).</a:t>
            </a:r>
          </a:p>
          <a:p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152414"/>
            <a:ext cx="1788160" cy="113209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29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PBC to consider this set of priority actions for 2021-22 at their meetings in September</a:t>
            </a:r>
          </a:p>
          <a:p>
            <a:r>
              <a:rPr lang="en-US" dirty="0" smtClean="0"/>
              <a:t>Upon approval, we move to implementing our Annual Plan!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2021-22 Annual Plan Next Steps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78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8808" y="1058181"/>
            <a:ext cx="1857675" cy="521689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06E47-65FC-034A-8737-E1EE8A1A3212}"/>
              </a:ext>
            </a:extLst>
          </p:cNvPr>
          <p:cNvSpPr/>
          <p:nvPr/>
        </p:nvSpPr>
        <p:spPr>
          <a:xfrm>
            <a:off x="962528" y="1553843"/>
            <a:ext cx="9154510" cy="735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Education Master Plan: 2017-2022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FEA069-0333-AE41-B74A-01DE1AE87920}"/>
              </a:ext>
            </a:extLst>
          </p:cNvPr>
          <p:cNvCxnSpPr/>
          <p:nvPr/>
        </p:nvCxnSpPr>
        <p:spPr>
          <a:xfrm>
            <a:off x="3771168" y="2288072"/>
            <a:ext cx="2626" cy="62011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0E5E8E-1FE5-D64A-B57C-DE5A73111C39}"/>
              </a:ext>
            </a:extLst>
          </p:cNvPr>
          <p:cNvCxnSpPr/>
          <p:nvPr/>
        </p:nvCxnSpPr>
        <p:spPr>
          <a:xfrm>
            <a:off x="5375884" y="2300352"/>
            <a:ext cx="2626" cy="62011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11EA6F-BB42-714A-9FE9-1181B4937291}"/>
              </a:ext>
            </a:extLst>
          </p:cNvPr>
          <p:cNvCxnSpPr/>
          <p:nvPr/>
        </p:nvCxnSpPr>
        <p:spPr>
          <a:xfrm>
            <a:off x="6998896" y="2302138"/>
            <a:ext cx="2626" cy="62011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DA8941-2EED-D440-94F7-29E737FB3289}"/>
              </a:ext>
            </a:extLst>
          </p:cNvPr>
          <p:cNvCxnSpPr/>
          <p:nvPr/>
        </p:nvCxnSpPr>
        <p:spPr>
          <a:xfrm>
            <a:off x="8542486" y="2315789"/>
            <a:ext cx="2626" cy="62011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9D6403-F006-7D4C-A14F-4744D44F4255}"/>
              </a:ext>
            </a:extLst>
          </p:cNvPr>
          <p:cNvSpPr txBox="1"/>
          <p:nvPr/>
        </p:nvSpPr>
        <p:spPr>
          <a:xfrm>
            <a:off x="5831109" y="2302679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Year 3</a:t>
            </a:r>
          </a:p>
          <a:p>
            <a:pPr algn="ctr"/>
            <a:r>
              <a:rPr lang="en-US" dirty="0"/>
              <a:t>2019-20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5EFEF3-FAE6-7845-817F-E05D07C8D212}"/>
              </a:ext>
            </a:extLst>
          </p:cNvPr>
          <p:cNvSpPr txBox="1"/>
          <p:nvPr/>
        </p:nvSpPr>
        <p:spPr>
          <a:xfrm>
            <a:off x="7398065" y="2286312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Year 4</a:t>
            </a:r>
          </a:p>
          <a:p>
            <a:pPr algn="ctr"/>
            <a:r>
              <a:rPr lang="en-US" i="1" dirty="0"/>
              <a:t>2020-21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99BBD-23DD-A747-8EAE-7D7293E68970}"/>
              </a:ext>
            </a:extLst>
          </p:cNvPr>
          <p:cNvSpPr txBox="1"/>
          <p:nvPr/>
        </p:nvSpPr>
        <p:spPr>
          <a:xfrm>
            <a:off x="8917833" y="2274530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Year 5</a:t>
            </a:r>
          </a:p>
          <a:p>
            <a:pPr algn="ctr"/>
            <a:r>
              <a:rPr lang="en-US" i="1" dirty="0"/>
              <a:t>2021-22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2F55C5-1EF2-1F4D-BA1A-98DE1C8A4565}"/>
              </a:ext>
            </a:extLst>
          </p:cNvPr>
          <p:cNvCxnSpPr/>
          <p:nvPr/>
        </p:nvCxnSpPr>
        <p:spPr>
          <a:xfrm>
            <a:off x="10117038" y="2289569"/>
            <a:ext cx="2626" cy="62011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AD4B8F-9DD7-0A4E-921F-4F02B327F1E0}"/>
              </a:ext>
            </a:extLst>
          </p:cNvPr>
          <p:cNvSpPr txBox="1"/>
          <p:nvPr/>
        </p:nvSpPr>
        <p:spPr>
          <a:xfrm>
            <a:off x="10369265" y="3440112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Year 3</a:t>
            </a:r>
          </a:p>
          <a:p>
            <a:pPr algn="ctr"/>
            <a:r>
              <a:rPr lang="en-US" dirty="0"/>
              <a:t>2022-23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B95896-5FD3-BD4C-B206-BB4E698FE794}"/>
              </a:ext>
            </a:extLst>
          </p:cNvPr>
          <p:cNvSpPr txBox="1"/>
          <p:nvPr/>
        </p:nvSpPr>
        <p:spPr>
          <a:xfrm>
            <a:off x="7373867" y="3484618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1</a:t>
            </a:r>
          </a:p>
          <a:p>
            <a:pPr algn="ctr"/>
            <a:r>
              <a:rPr lang="en-US" dirty="0"/>
              <a:t>2020-21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28F971-5953-FA48-9906-87333039BB95}"/>
              </a:ext>
            </a:extLst>
          </p:cNvPr>
          <p:cNvSpPr txBox="1"/>
          <p:nvPr/>
        </p:nvSpPr>
        <p:spPr>
          <a:xfrm>
            <a:off x="8937372" y="3463916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Year 2</a:t>
            </a:r>
          </a:p>
          <a:p>
            <a:pPr algn="ctr"/>
            <a:r>
              <a:rPr lang="en-US" dirty="0"/>
              <a:t>2021-22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CA73E4-2844-E445-B1C1-AFD4D6EA10AF}"/>
              </a:ext>
            </a:extLst>
          </p:cNvPr>
          <p:cNvCxnSpPr/>
          <p:nvPr/>
        </p:nvCxnSpPr>
        <p:spPr>
          <a:xfrm>
            <a:off x="7012416" y="3509043"/>
            <a:ext cx="0" cy="684502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02BA0B-2E2F-7B45-8AA2-2A7F82A93CDD}"/>
              </a:ext>
            </a:extLst>
          </p:cNvPr>
          <p:cNvCxnSpPr/>
          <p:nvPr/>
        </p:nvCxnSpPr>
        <p:spPr>
          <a:xfrm>
            <a:off x="8545112" y="3478637"/>
            <a:ext cx="14421" cy="694422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A67C46-C05E-0E4D-9F93-B596E41DE5A9}"/>
              </a:ext>
            </a:extLst>
          </p:cNvPr>
          <p:cNvCxnSpPr/>
          <p:nvPr/>
        </p:nvCxnSpPr>
        <p:spPr>
          <a:xfrm>
            <a:off x="10134104" y="3490137"/>
            <a:ext cx="6808" cy="682922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D66F787-8CAE-DB4A-B0AC-1317A9389F26}"/>
              </a:ext>
            </a:extLst>
          </p:cNvPr>
          <p:cNvSpPr txBox="1"/>
          <p:nvPr/>
        </p:nvSpPr>
        <p:spPr>
          <a:xfrm>
            <a:off x="4226393" y="2274131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Year 2</a:t>
            </a:r>
          </a:p>
          <a:p>
            <a:pPr algn="ctr"/>
            <a:r>
              <a:rPr lang="en-US" i="1" dirty="0"/>
              <a:t>2018-19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BB82FB-A48F-154D-A261-04D3667883C5}"/>
              </a:ext>
            </a:extLst>
          </p:cNvPr>
          <p:cNvCxnSpPr/>
          <p:nvPr/>
        </p:nvCxnSpPr>
        <p:spPr>
          <a:xfrm>
            <a:off x="2263851" y="2302138"/>
            <a:ext cx="2626" cy="62011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E76B050-3785-7549-9D7A-3F75417B61AA}"/>
              </a:ext>
            </a:extLst>
          </p:cNvPr>
          <p:cNvSpPr txBox="1"/>
          <p:nvPr/>
        </p:nvSpPr>
        <p:spPr>
          <a:xfrm>
            <a:off x="2717157" y="226114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Year 1</a:t>
            </a:r>
          </a:p>
          <a:p>
            <a:pPr algn="ctr"/>
            <a:r>
              <a:rPr lang="en-US" dirty="0"/>
              <a:t>2017-18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5581B-91ED-F942-AA29-BD847B521F2D}"/>
              </a:ext>
            </a:extLst>
          </p:cNvPr>
          <p:cNvSpPr txBox="1"/>
          <p:nvPr/>
        </p:nvSpPr>
        <p:spPr>
          <a:xfrm>
            <a:off x="10262585" y="36666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7FFEE49-6B62-9B4C-A757-66D2A2BFDA6C}"/>
              </a:ext>
            </a:extLst>
          </p:cNvPr>
          <p:cNvSpPr txBox="1"/>
          <p:nvPr/>
        </p:nvSpPr>
        <p:spPr>
          <a:xfrm>
            <a:off x="10569824" y="29684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D8178F-B9F7-6046-AFB1-E950F9A57B99}"/>
              </a:ext>
            </a:extLst>
          </p:cNvPr>
          <p:cNvCxnSpPr/>
          <p:nvPr/>
        </p:nvCxnSpPr>
        <p:spPr>
          <a:xfrm>
            <a:off x="11554931" y="3474176"/>
            <a:ext cx="0" cy="698883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12416" y="5057174"/>
            <a:ext cx="1530070" cy="861774"/>
          </a:xfrm>
          <a:prstGeom prst="rect">
            <a:avLst/>
          </a:prstGeom>
          <a:solidFill>
            <a:srgbClr val="0063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Annual Strategic Plan</a:t>
            </a:r>
          </a:p>
          <a:p>
            <a:pPr algn="ctr"/>
            <a:r>
              <a:rPr lang="en-US" sz="1600" dirty="0" smtClean="0"/>
              <a:t>(operational)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8503563" y="5057174"/>
            <a:ext cx="1530070" cy="861774"/>
          </a:xfrm>
          <a:prstGeom prst="rect">
            <a:avLst/>
          </a:prstGeom>
          <a:solidFill>
            <a:srgbClr val="00634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Annual Strategic Plan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(operational)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38382" y="5057174"/>
            <a:ext cx="1530070" cy="861774"/>
          </a:xfrm>
          <a:prstGeom prst="rect">
            <a:avLst/>
          </a:prstGeom>
          <a:solidFill>
            <a:srgbClr val="0063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Annual Strategic Plan</a:t>
            </a:r>
          </a:p>
          <a:p>
            <a:pPr algn="ctr"/>
            <a:r>
              <a:rPr lang="en-US" sz="1600" dirty="0" smtClean="0"/>
              <a:t>(operational)</a:t>
            </a:r>
            <a:endParaRPr lang="en-US" sz="1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5A5B32-2025-C841-B01D-8E7E2F47BE20}"/>
              </a:ext>
            </a:extLst>
          </p:cNvPr>
          <p:cNvSpPr/>
          <p:nvPr/>
        </p:nvSpPr>
        <p:spPr>
          <a:xfrm>
            <a:off x="7012416" y="4173059"/>
            <a:ext cx="4556035" cy="884115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b="1" dirty="0">
                <a:solidFill>
                  <a:schemeClr val="tx1"/>
                </a:solidFill>
              </a:rPr>
              <a:t>College Committee </a:t>
            </a:r>
            <a:r>
              <a:rPr lang="en-US" sz="1600" b="1" dirty="0" smtClean="0">
                <a:solidFill>
                  <a:schemeClr val="tx1"/>
                </a:solidFill>
              </a:rPr>
              <a:t>Planning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Align </a:t>
            </a:r>
            <a:r>
              <a:rPr lang="en-US" sz="1600" i="1" dirty="0">
                <a:solidFill>
                  <a:schemeClr val="tx1"/>
                </a:solidFill>
              </a:rPr>
              <a:t>3-year planning as appropriate per committee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29BFBA-1849-CF4C-ACC4-CA71D7E83ECF}"/>
              </a:ext>
            </a:extLst>
          </p:cNvPr>
          <p:cNvSpPr/>
          <p:nvPr/>
        </p:nvSpPr>
        <p:spPr>
          <a:xfrm>
            <a:off x="2263851" y="2921292"/>
            <a:ext cx="9291080" cy="546538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Strategic Enrollment Planning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</a:rPr>
              <a:t>Strategic Enrollment Management Plan: 2020-23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Educational Master Plan Process &amp; Timeline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2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35" y="171615"/>
            <a:ext cx="10353762" cy="970450"/>
          </a:xfrm>
        </p:spPr>
        <p:txBody>
          <a:bodyPr/>
          <a:lstStyle/>
          <a:p>
            <a:r>
              <a:rPr lang="en-US" dirty="0"/>
              <a:t>Educational Master Planning Process &amp; Timeline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5441" y="-508801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576" y="1661193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76" y="166119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5679" y="1661193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4926" y="1661193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35441" y="1357445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3576" y="3595511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76" y="3595511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679" y="359551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4926" y="3595511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435441" y="3147304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792" y="5371997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5992" y="5371997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8895" y="537199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8142" y="5371997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Educational Master Plan Timeline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16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5635326" y="3905283"/>
            <a:ext cx="4054584" cy="6053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704" y="298960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25 Years Service Awards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27919"/>
          <a:stretch/>
        </p:blipFill>
        <p:spPr>
          <a:xfrm>
            <a:off x="1676182" y="1480384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314364" y="396167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Althea </a:t>
            </a:r>
            <a:r>
              <a:rPr lang="en-US" sz="32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Kippes</a:t>
            </a:r>
            <a:endParaRPr lang="en-US" sz="32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14364" y="4732607"/>
            <a:ext cx="5510783" cy="1627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6633"/>
                </a:solidFill>
                <a:latin typeface="Adobe Garamond Pro" panose="02020502060506020403" pitchFamily="18" charset="0"/>
              </a:rPr>
              <a:t>Associate Professor, Business/Paralegal and Paralegal Program Coordinator</a:t>
            </a:r>
          </a:p>
        </p:txBody>
      </p:sp>
    </p:spTree>
    <p:extLst>
      <p:ext uri="{BB962C8B-B14F-4D97-AF65-F5344CB8AC3E}">
        <p14:creationId xmlns:p14="http://schemas.microsoft.com/office/powerpoint/2010/main" val="363317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meetings open to everyone</a:t>
            </a:r>
          </a:p>
          <a:p>
            <a:r>
              <a:rPr lang="en-US" dirty="0"/>
              <a:t>Agendas, Zoom links, meeting materials and minutes are posted here:  </a:t>
            </a:r>
            <a:r>
              <a:rPr lang="en-US" dirty="0">
                <a:hlinkClick r:id="rId2"/>
              </a:rPr>
              <a:t>https://canadacollege.edu/emp/meetings.php</a:t>
            </a:r>
            <a:endParaRPr lang="en-US" dirty="0"/>
          </a:p>
          <a:p>
            <a:r>
              <a:rPr lang="en-US" dirty="0"/>
              <a:t>Data and other resources EMP Task Force will be considering are posted here: </a:t>
            </a:r>
            <a:r>
              <a:rPr lang="en-US" dirty="0">
                <a:hlinkClick r:id="rId3"/>
              </a:rPr>
              <a:t>https://canadacollege.edu/emp/emp-data.php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EMP Task Force Information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58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028722" cy="4555924"/>
          </a:xfrm>
        </p:spPr>
        <p:txBody>
          <a:bodyPr/>
          <a:lstStyle/>
          <a:p>
            <a:r>
              <a:rPr lang="en-US" dirty="0"/>
              <a:t>It’s never been easier to lose sight of what matters most to us as educators</a:t>
            </a:r>
          </a:p>
          <a:p>
            <a:r>
              <a:rPr lang="en-US" dirty="0"/>
              <a:t>Possible goals for you to consider: </a:t>
            </a:r>
          </a:p>
          <a:p>
            <a:pPr lvl="1"/>
            <a:r>
              <a:rPr lang="en-US" dirty="0"/>
              <a:t>Write a recommendation letter for one of your students.</a:t>
            </a:r>
          </a:p>
          <a:p>
            <a:pPr lvl="1"/>
            <a:r>
              <a:rPr lang="en-US" dirty="0"/>
              <a:t>Write one more recommendation letter for students than you did last Fall</a:t>
            </a:r>
          </a:p>
          <a:p>
            <a:pPr lvl="1"/>
            <a:r>
              <a:rPr lang="en-US" dirty="0"/>
              <a:t>Convince a student to join one of our Honors Programs</a:t>
            </a:r>
          </a:p>
          <a:p>
            <a:pPr lvl="1"/>
            <a:r>
              <a:rPr lang="en-US" dirty="0"/>
              <a:t>Convince a student to become a tutor</a:t>
            </a:r>
          </a:p>
          <a:p>
            <a:pPr lvl="1"/>
            <a:r>
              <a:rPr lang="en-US" dirty="0"/>
              <a:t>Convince a student to join a college community, such as ASCC or a Club</a:t>
            </a:r>
          </a:p>
          <a:p>
            <a:pPr lvl="1"/>
            <a:r>
              <a:rPr lang="en-US" dirty="0"/>
              <a:t>Nominate a colleague for a statewide award or a college award</a:t>
            </a:r>
          </a:p>
          <a:p>
            <a:pPr lvl="1"/>
            <a:r>
              <a:rPr lang="en-US" dirty="0"/>
              <a:t>Tell your Academic and Classified Senate officers how good of a job they’re doing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Connecting with Our Students and Colleagues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05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704" y="2761796"/>
            <a:ext cx="10515600" cy="19190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006633"/>
                </a:solidFill>
              </a:rPr>
              <a:t>Q&amp;A</a:t>
            </a:r>
            <a:endParaRPr lang="en-US" sz="13800" dirty="0">
              <a:solidFill>
                <a:srgbClr val="0066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Campus-wide Discussion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10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42" y="5019620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Flex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45" y="751552"/>
            <a:ext cx="8018193" cy="3601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604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20 Years Service Awards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" t="16132" r="807" b="8868"/>
          <a:stretch/>
        </p:blipFill>
        <p:spPr>
          <a:xfrm>
            <a:off x="396302" y="1697635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35582" y="2056279"/>
            <a:ext cx="2178532" cy="113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Biology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1931046" y="1692905"/>
            <a:ext cx="2178532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Douglas </a:t>
            </a:r>
            <a:r>
              <a:rPr lang="en-US" sz="2000" dirty="0" err="1">
                <a:solidFill>
                  <a:srgbClr val="006633"/>
                </a:solidFill>
                <a:latin typeface="Franklin Gothic Demi Cond" panose="020B0706030402020204" pitchFamily="34" charset="0"/>
              </a:rPr>
              <a:t>Hirzel</a:t>
            </a:r>
            <a:endParaRPr lang="en-US" sz="2000" dirty="0">
              <a:solidFill>
                <a:srgbClr val="006633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t="-807" r="23351" b="807"/>
          <a:stretch/>
        </p:blipFill>
        <p:spPr>
          <a:xfrm rot="5400000">
            <a:off x="396302" y="4218511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7134" r="-807" b="26438"/>
          <a:stretch/>
        </p:blipFill>
        <p:spPr>
          <a:xfrm>
            <a:off x="4251013" y="1697635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 Single Corner Rectangle 20"/>
          <p:cNvSpPr/>
          <p:nvPr/>
        </p:nvSpPr>
        <p:spPr>
          <a:xfrm>
            <a:off x="6331275" y="3815319"/>
            <a:ext cx="247054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807" r="494" b="-807"/>
          <a:stretch/>
        </p:blipFill>
        <p:spPr>
          <a:xfrm>
            <a:off x="4314114" y="4245033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ound Single Corner Rectangle 25"/>
          <p:cNvSpPr/>
          <p:nvPr/>
        </p:nvSpPr>
        <p:spPr>
          <a:xfrm>
            <a:off x="9311961" y="3798557"/>
            <a:ext cx="2430395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8227" r="15541" b="2170"/>
          <a:stretch/>
        </p:blipFill>
        <p:spPr>
          <a:xfrm>
            <a:off x="8268165" y="1716968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56" y="4236523"/>
            <a:ext cx="1487531" cy="1487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5963669" y="2020184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Assistant, Office of the Vice President of </a:t>
            </a:r>
            <a:b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Services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5783197" y="1716969"/>
            <a:ext cx="2192427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Deborah Joy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030594" y="2020183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</a:t>
            </a:r>
            <a:b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9826058" y="1716968"/>
            <a:ext cx="2192427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Raymond </a:t>
            </a:r>
            <a:r>
              <a:rPr lang="en-US" sz="2000" dirty="0" err="1">
                <a:solidFill>
                  <a:srgbClr val="006633"/>
                </a:solidFill>
                <a:latin typeface="Franklin Gothic Demi Cond" panose="020B0706030402020204" pitchFamily="34" charset="0"/>
              </a:rPr>
              <a:t>Lapuz</a:t>
            </a:r>
            <a:endParaRPr lang="en-US" sz="2000" dirty="0">
              <a:solidFill>
                <a:srgbClr val="00663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146246" y="4545789"/>
            <a:ext cx="2178532" cy="113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</a:t>
            </a:r>
            <a:b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Spanish and Linguistics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1941710" y="4218511"/>
            <a:ext cx="2178532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Monica Malamud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974333" y="4533758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006633"/>
                </a:solidFill>
                <a:latin typeface="Adobe Garamond Pro" panose="02020502060506020403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ESL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5868081" y="4242574"/>
            <a:ext cx="2192427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Katherine </a:t>
            </a:r>
            <a:r>
              <a:rPr lang="en-US" sz="2000" dirty="0" err="1">
                <a:solidFill>
                  <a:srgbClr val="006633"/>
                </a:solidFill>
                <a:latin typeface="Franklin Gothic Demi Cond" panose="020B0706030402020204" pitchFamily="34" charset="0"/>
              </a:rPr>
              <a:t>Schertle</a:t>
            </a:r>
            <a:endParaRPr lang="en-US" sz="2000" dirty="0">
              <a:solidFill>
                <a:srgbClr val="00663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041258" y="4533757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Professor, English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9836722" y="4242574"/>
            <a:ext cx="2192427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Yolanda Valenzuela</a:t>
            </a:r>
          </a:p>
        </p:txBody>
      </p:sp>
    </p:spTree>
    <p:extLst>
      <p:ext uri="{BB962C8B-B14F-4D97-AF65-F5344CB8AC3E}">
        <p14:creationId xmlns:p14="http://schemas.microsoft.com/office/powerpoint/2010/main" val="33112790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18007"/>
          <a:stretch/>
        </p:blipFill>
        <p:spPr>
          <a:xfrm>
            <a:off x="438264" y="1695880"/>
            <a:ext cx="2450592" cy="245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3704" y="298960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College – 10 Years Service Awards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403912" y="3819568"/>
            <a:ext cx="2473943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3912" y="4348946"/>
            <a:ext cx="2495233" cy="96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Counselor, College for Working Adults</a:t>
            </a:r>
            <a:endParaRPr lang="en-US" sz="22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66852" y="3806977"/>
            <a:ext cx="2571596" cy="39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Aricka</a:t>
            </a: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 Bueno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" t="5111" r="1708" b="12304"/>
          <a:stretch/>
        </p:blipFill>
        <p:spPr>
          <a:xfrm>
            <a:off x="3390684" y="1688475"/>
            <a:ext cx="2450592" cy="245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ound Single Corner Rectangle 16"/>
          <p:cNvSpPr/>
          <p:nvPr/>
        </p:nvSpPr>
        <p:spPr>
          <a:xfrm>
            <a:off x="3382950" y="3793069"/>
            <a:ext cx="247280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82950" y="4322447"/>
            <a:ext cx="2495232" cy="967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Dean, Business, Design and Workforce Division</a:t>
            </a:r>
            <a:endParaRPr lang="en-US" sz="22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353372" y="3807776"/>
            <a:ext cx="2510824" cy="353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Hyla</a:t>
            </a: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rgbClr val="006633"/>
                </a:solidFill>
                <a:latin typeface="Franklin Gothic Medium" panose="020B0603020102020204" pitchFamily="34" charset="0"/>
              </a:rPr>
              <a:t>Lacefield</a:t>
            </a:r>
            <a:endParaRPr lang="en-US" sz="24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7" y="1700576"/>
            <a:ext cx="2446626" cy="24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 Single Corner Rectangle 20"/>
          <p:cNvSpPr/>
          <p:nvPr/>
        </p:nvSpPr>
        <p:spPr>
          <a:xfrm>
            <a:off x="6331275" y="3815319"/>
            <a:ext cx="247054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31275" y="4344696"/>
            <a:ext cx="2495233" cy="96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Counselor</a:t>
            </a:r>
            <a:endParaRPr lang="en-US" sz="22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291331" y="3802728"/>
            <a:ext cx="2521191" cy="30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Sandra Mendez</a:t>
            </a:r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2" t="-88589" r="27180" b="101701"/>
          <a:stretch/>
        </p:blipFill>
        <p:spPr>
          <a:xfrm>
            <a:off x="9295730" y="1695507"/>
            <a:ext cx="2446626" cy="244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 Single Corner Rectangle 24"/>
          <p:cNvSpPr/>
          <p:nvPr/>
        </p:nvSpPr>
        <p:spPr>
          <a:xfrm>
            <a:off x="9311961" y="3798557"/>
            <a:ext cx="2430395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311961" y="4314287"/>
            <a:ext cx="2430396" cy="96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rgbClr val="006633"/>
                </a:solidFill>
                <a:latin typeface="Adobe Garamond Pro" panose="02020502060506020403" pitchFamily="18" charset="0"/>
              </a:rPr>
              <a:t>Associate Professor, Interior Design</a:t>
            </a:r>
            <a:endParaRPr lang="en-US" sz="2200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9257023" y="3785968"/>
            <a:ext cx="2536184" cy="38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Elsa Torres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D1FA2-EE00-4A22-8EFC-85FA097D3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74" y="1728101"/>
            <a:ext cx="2289137" cy="20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3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Tenured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Faculty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 2020 &amp; 2021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1" name="Round Single Corner Rectangle 20"/>
          <p:cNvSpPr/>
          <p:nvPr/>
        </p:nvSpPr>
        <p:spPr>
          <a:xfrm>
            <a:off x="8572687" y="4361398"/>
            <a:ext cx="247054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ingle Corner Rectangle 25"/>
          <p:cNvSpPr/>
          <p:nvPr/>
        </p:nvSpPr>
        <p:spPr>
          <a:xfrm>
            <a:off x="9311961" y="3798557"/>
            <a:ext cx="2430395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2" y="1883144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26012" y="2217832"/>
            <a:ext cx="2178532" cy="113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Humanities and Social Sciences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1931046" y="1878414"/>
            <a:ext cx="2178532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David Eck</a:t>
            </a:r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35" y="4764590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-78126" r="-807" b="111698"/>
          <a:stretch/>
        </p:blipFill>
        <p:spPr>
          <a:xfrm>
            <a:off x="4251013" y="1883144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ound Single Corner Rectangle 15"/>
          <p:cNvSpPr/>
          <p:nvPr/>
        </p:nvSpPr>
        <p:spPr>
          <a:xfrm>
            <a:off x="8572687" y="4361398"/>
            <a:ext cx="2470548" cy="35994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93" y="4791112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8358" r="-807" b="16815"/>
          <a:stretch/>
        </p:blipFill>
        <p:spPr>
          <a:xfrm>
            <a:off x="8289755" y="1883144"/>
            <a:ext cx="1490472" cy="149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833147" y="2190180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Science, Technology, and Math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5855035" y="1815454"/>
            <a:ext cx="2192427" cy="621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David </a:t>
            </a:r>
            <a:r>
              <a:rPr lang="en-US" sz="2000" dirty="0" err="1">
                <a:solidFill>
                  <a:srgbClr val="006633"/>
                </a:solidFill>
                <a:latin typeface="Franklin Gothic Demi Cond" panose="020B0706030402020204" pitchFamily="34" charset="0"/>
              </a:rPr>
              <a:t>Monarres</a:t>
            </a:r>
            <a:endParaRPr lang="en-US" sz="2000" dirty="0">
              <a:solidFill>
                <a:srgbClr val="006633"/>
              </a:solidFill>
              <a:latin typeface="Franklin Gothic Demi Cond" panose="020B07060304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663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9826058" y="1902477"/>
            <a:ext cx="2192427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Chris Rico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269502" y="5079837"/>
            <a:ext cx="2178532" cy="113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Science, Technology and Math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260943" y="4764590"/>
            <a:ext cx="2178532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rgbClr val="006633"/>
                </a:solidFill>
                <a:latin typeface="Franklin Gothic Demi Cond" panose="020B0706030402020204" pitchFamily="34" charset="0"/>
              </a:rPr>
              <a:t>Sumathi</a:t>
            </a: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 Shankar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340219" y="5079837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006633"/>
                </a:solidFill>
                <a:latin typeface="Adobe Garamond Pro" panose="02020502060506020403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Humanities and Social Sciences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8331660" y="4788653"/>
            <a:ext cx="2192427" cy="67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6633"/>
                </a:solidFill>
                <a:latin typeface="Franklin Gothic Demi Cond" panose="020B0706030402020204" pitchFamily="34" charset="0"/>
              </a:rPr>
              <a:t>Maureen Wiley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819465" y="2238764"/>
            <a:ext cx="2417370" cy="113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AU" sz="1800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</a:t>
            </a:r>
            <a:endParaRPr lang="en-AU" sz="18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366852" y="4143393"/>
            <a:ext cx="5120640" cy="4571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28137" y="3902210"/>
            <a:ext cx="11497010" cy="522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2021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6704507" y="4142188"/>
            <a:ext cx="5120640" cy="4571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366852" y="1311047"/>
            <a:ext cx="5120640" cy="4571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328137" y="1069864"/>
            <a:ext cx="11497010" cy="522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6633"/>
                </a:solidFill>
                <a:latin typeface="Franklin Gothic Medium" panose="020B0603020102020204" pitchFamily="34" charset="0"/>
              </a:rPr>
              <a:t>2020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6704507" y="1309842"/>
            <a:ext cx="5120640" cy="4571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D7B0D-8F7E-457C-87B7-36258F178F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-3175" r="47500" b="66700"/>
          <a:stretch/>
        </p:blipFill>
        <p:spPr>
          <a:xfrm>
            <a:off x="4355826" y="1805590"/>
            <a:ext cx="1256917" cy="15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7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5635326" y="3905282"/>
            <a:ext cx="4473874" cy="6053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pic>
        <p:nvPicPr>
          <p:cNvPr id="2050" name="Picture 2" descr="https://canadacollege.edu/studentlife/images/thumbnail_IMG_1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4" y="1645441"/>
            <a:ext cx="3243706" cy="43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ASCC President Welcome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6314364" y="3961675"/>
            <a:ext cx="3853217" cy="70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6633"/>
                </a:solidFill>
                <a:latin typeface="Franklin Gothic Medium" panose="020B0603020102020204" pitchFamily="34" charset="0"/>
              </a:rPr>
              <a:t>Xitlali Curincita</a:t>
            </a:r>
            <a:endParaRPr lang="en-US" sz="3200" dirty="0">
              <a:solidFill>
                <a:srgbClr val="0066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14364" y="4732607"/>
            <a:ext cx="5510783" cy="16272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6633"/>
                </a:solidFill>
                <a:latin typeface="Adobe Garamond Pro" panose="02020502060506020403" pitchFamily="18" charset="0"/>
              </a:rPr>
              <a:t>Student Senate President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6633"/>
                </a:solidFill>
                <a:latin typeface="Adobe Garamond Pro" panose="02020502060506020403" pitchFamily="18" charset="0"/>
              </a:rPr>
              <a:t>Middle College Student</a:t>
            </a:r>
            <a:endParaRPr lang="en-US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8F64F00_42EF_4CFA_BA9D_D06DB1DD5A80&quot;,&quot;SourceFullName&quot;:&quot;https://smccd-my.sharepoint.com/personal/engelk_smccd_edu/Documents/Admin/President's Office/President's Advisory Council/Graduate data 2021.xlsx&quot;,&quot;LastUpdate&quot;:&quot;2021-06-10 9:29 AM&quot;,&quot;UpdatedBy&quot;:&quot;engelk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1452482_4E77_4D52_9E29_0DCF7B185964&quot;,&quot;SourceFullName&quot;:&quot;https://smccd-my.sharepoint.com/personal/engelk_smccd_edu/Documents/Admin/President's Office/President's Advisory Council/Graduate data 2021.xlsx&quot;,&quot;LastUpdate&quot;:&quot;2021-06-10 9:16 AM&quot;,&quot;UpdatedBy&quot;:&quot;engelk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C45BAD48_B286_4E0F_8FB2_D183B7881975&quot;,&quot;SourceFullName&quot;:&quot;https://smccd-my.sharepoint.com/personal/engelk_smccd_edu/Documents/Admin/President's Office/President's Advisory Council/Graduate data 2021.xlsx&quot;,&quot;LastUpdate&quot;:&quot;2021-08-05 8:41 AM&quot;,&quot;UpdatedBy&quot;:&quot;engelk&quot;,&quot;IsLinked&quot;:false,&quot;IsBrokenLink&quot;:false,&quot;Type&quot;: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DC616455_D752_4647_829D_31A216FD5659&quot;,&quot;SourceFullName&quot;:&quot;Book1&quot;,&quot;LastUpdate&quot;:&quot;2021-08-07 7:49 AM&quot;,&quot;UpdatedBy&quot;:&quot;engelk&quot;,&quot;IsLinked&quot;:false,&quot;IsBrokenLink&quot;:false,&quot;Type&quot;:1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Custom 4">
      <a:dk1>
        <a:sysClr val="windowText" lastClr="000000"/>
      </a:dk1>
      <a:lt1>
        <a:sysClr val="window" lastClr="FFFFFF"/>
      </a:lt1>
      <a:dk2>
        <a:srgbClr val="006342"/>
      </a:dk2>
      <a:lt2>
        <a:srgbClr val="F2F5D7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F2F5D7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3EA4C8-034B-4329-B2F3-9AE5AA553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DFDBD7-C15F-4ED6-911E-62AB98F062D0}">
  <ds:schemaRefs>
    <ds:schemaRef ds:uri="bb5bbb0b-6c89-44d7-be61-0adfe653f983"/>
    <ds:schemaRef ds:uri="http://schemas.microsoft.com/office/2006/documentManagement/types"/>
    <ds:schemaRef ds:uri="2bc55ecc-363e-43e9-bfac-4ba2e86f45ee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C8D2053-B13B-4D83-9A5D-6F9152ED5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7088</TotalTime>
  <Words>3465</Words>
  <Application>Microsoft Office PowerPoint</Application>
  <PresentationFormat>Widescreen</PresentationFormat>
  <Paragraphs>498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Adobe Garamond Pro</vt:lpstr>
      <vt:lpstr>Arial</vt:lpstr>
      <vt:lpstr>Calibri</vt:lpstr>
      <vt:lpstr>Calibri Light</vt:lpstr>
      <vt:lpstr>Century Gothic</vt:lpstr>
      <vt:lpstr>Franklin Gothic Book</vt:lpstr>
      <vt:lpstr>Franklin Gothic Demi Cond</vt:lpstr>
      <vt:lpstr>Franklin Gothic Medium</vt:lpstr>
      <vt:lpstr>Garamond</vt:lpstr>
      <vt:lpstr>Times New Roman</vt:lpstr>
      <vt:lpstr>Trebuchet MS</vt:lpstr>
      <vt:lpstr>Wingdings 2</vt:lpstr>
      <vt:lpstr>Office Theme</vt:lpstr>
      <vt:lpstr>Slate</vt:lpstr>
      <vt:lpstr>Simple Light</vt:lpstr>
      <vt:lpstr>President’s Welcome</vt:lpstr>
      <vt:lpstr>Welcome New Faculty &amp; Staff</vt:lpstr>
      <vt:lpstr>New Employee Orientation now in Canvas!</vt:lpstr>
      <vt:lpstr>PowerPoint Presentation</vt:lpstr>
      <vt:lpstr>Cañada College – 25 Years Service Awards</vt:lpstr>
      <vt:lpstr>PowerPoint Presentation</vt:lpstr>
      <vt:lpstr>Cañada College – 10 Years Service Awards</vt:lpstr>
      <vt:lpstr>PowerPoint Presentation</vt:lpstr>
      <vt:lpstr>PowerPoint Presentation</vt:lpstr>
      <vt:lpstr>PowerPoint Presentation</vt:lpstr>
      <vt:lpstr>PowerPoint Presentation</vt:lpstr>
      <vt:lpstr>Degree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Cultural Center Focus Groups  Cañada College</vt:lpstr>
      <vt:lpstr>CLP Team</vt:lpstr>
      <vt:lpstr>PowerPoint Presentation</vt:lpstr>
      <vt:lpstr>Purpose of the Focus Groups</vt:lpstr>
      <vt:lpstr>Focus Groups</vt:lpstr>
      <vt:lpstr>Key Findings</vt:lpstr>
      <vt:lpstr>Key Findings</vt:lpstr>
      <vt:lpstr>Key Findings</vt:lpstr>
      <vt:lpstr>Key Findings</vt:lpstr>
      <vt:lpstr>Recommendations for the Cultural Center</vt:lpstr>
      <vt:lpstr>Recommendations for the Cultural Center</vt:lpstr>
      <vt:lpstr>General Recommendations</vt:lpstr>
      <vt:lpstr>PowerPoint Presentation</vt:lpstr>
      <vt:lpstr>Thank you to the more than 40 faculty, staff and student leaders who participated in our Leadership Retreat this year!  Held on Zoom on August 11 &amp; 12, 2021  All materials are posted here: https://canadacollege.edu/plans/leadership-retreat.php </vt:lpstr>
      <vt:lpstr>This year we propose a focus on  “Recovery with Equity”  that, with equity and antiracism as our overarching priority, builds on and helps fully implement our existing strategic initiatives</vt:lpstr>
      <vt:lpstr>Proposed priority…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Master Planning Process &amp; Timeline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Reed, David</cp:lastModifiedBy>
  <cp:revision>238</cp:revision>
  <cp:lastPrinted>2016-06-13T15:20:29Z</cp:lastPrinted>
  <dcterms:created xsi:type="dcterms:W3CDTF">2015-08-26T22:52:00Z</dcterms:created>
  <dcterms:modified xsi:type="dcterms:W3CDTF">2021-08-17T22:54:20Z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