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25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7512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h9S+KNECGPg7eChbBxP6/mxQE1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80000" autoAdjust="0"/>
  </p:normalViewPr>
  <p:slideViewPr>
    <p:cSldViewPr snapToGrid="0">
      <p:cViewPr>
        <p:scale>
          <a:sx n="91" d="100"/>
          <a:sy n="91" d="100"/>
        </p:scale>
        <p:origin x="880" y="320"/>
      </p:cViewPr>
      <p:guideLst>
        <p:guide pos="751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customschemas.google.com/relationships/presentationmetadata" Target="metadata"/><Relationship Id="rId5" Type="http://schemas.openxmlformats.org/officeDocument/2006/relationships/slide" Target="slides/slide4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9009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Make registration easier &amp; </a:t>
            </a:r>
            <a:r>
              <a:rPr lang="en-US" sz="1200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increase the number of students applying for financial aid + Basic Needs</a:t>
            </a:r>
            <a:endParaRPr lang="en-US" sz="1200" dirty="0">
              <a:latin typeface="Avenir"/>
              <a:ea typeface="Avenir"/>
              <a:cs typeface="Avenir"/>
              <a:sym typeface="Avenir"/>
            </a:endParaRPr>
          </a:p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Create a student-first course schedule (and a campus culture that supports completion in 3 years)</a:t>
            </a:r>
          </a:p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Create a hub for evening and weekend students</a:t>
            </a:r>
          </a:p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Reach new community members in N. Fair Oaks, Belle Haven and East Palo Alto, especially BIPOC communities</a:t>
            </a:r>
          </a:p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Develop a College Cultural Center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9579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1904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" y="-2854873"/>
            <a:ext cx="12191999" cy="4561692"/>
          </a:xfrm>
          <a:prstGeom prst="wave">
            <a:avLst>
              <a:gd name="adj1" fmla="val 12500"/>
              <a:gd name="adj2" fmla="val 0"/>
            </a:avLst>
          </a:prstGeom>
          <a:solidFill>
            <a:srgbClr val="005433"/>
          </a:solidFill>
          <a:ln w="38100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</a:t>
            </a:r>
            <a:endParaRPr dirty="0"/>
          </a:p>
        </p:txBody>
      </p:sp>
      <p:pic>
        <p:nvPicPr>
          <p:cNvPr id="90" name="Google Shape;90;p1" descr="sp_canada_college_logo_white(1)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2360" y="273639"/>
            <a:ext cx="3773774" cy="89779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47691" y="2229718"/>
            <a:ext cx="6991200" cy="322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rgbClr val="005423"/>
                </a:solidFill>
                <a:latin typeface="Avenir"/>
                <a:ea typeface="Avenir"/>
                <a:cs typeface="Avenir"/>
                <a:sym typeface="Avenir"/>
              </a:rPr>
              <a:t>SparkPoint</a:t>
            </a:r>
            <a:br>
              <a:rPr lang="en-US" sz="4400" b="0" i="0" u="none" strike="noStrike" cap="none" dirty="0">
                <a:solidFill>
                  <a:srgbClr val="005423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3600" b="1" dirty="0">
                <a:solidFill>
                  <a:srgbClr val="005423"/>
                </a:solidFill>
                <a:latin typeface="Avenir"/>
                <a:ea typeface="Avenir"/>
                <a:cs typeface="Avenir"/>
                <a:sym typeface="Avenir"/>
              </a:rPr>
              <a:t>Staff Assistant</a:t>
            </a:r>
            <a:endParaRPr b="1" dirty="0"/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2023-2024 New Position Proposals</a:t>
            </a:r>
            <a:endParaRPr dirty="0"/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rgbClr val="7F7F7F"/>
                </a:solidFill>
                <a:latin typeface="Avenir"/>
                <a:ea typeface="Avenir"/>
                <a:cs typeface="Avenir"/>
                <a:sym typeface="Avenir"/>
              </a:rPr>
              <a:t>Presentations and Discussions</a:t>
            </a:r>
            <a:endParaRPr dirty="0"/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7F7F7F"/>
                </a:solidFill>
                <a:latin typeface="Avenir"/>
                <a:ea typeface="Avenir"/>
                <a:cs typeface="Avenir"/>
                <a:sym typeface="Avenir"/>
              </a:rPr>
              <a:t>November 15</a:t>
            </a:r>
            <a:r>
              <a:rPr lang="en-US" sz="2400" b="0" i="0" u="none" strike="noStrike" cap="none" dirty="0">
                <a:solidFill>
                  <a:srgbClr val="7F7F7F"/>
                </a:solidFill>
                <a:latin typeface="Avenir"/>
                <a:ea typeface="Avenir"/>
                <a:cs typeface="Avenir"/>
                <a:sym typeface="Avenir"/>
              </a:rPr>
              <a:t>, 2023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6663F3-038B-87F5-98D7-A2E7F2D0067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416"/>
          <a:stretch/>
        </p:blipFill>
        <p:spPr>
          <a:xfrm>
            <a:off x="7149393" y="2400300"/>
            <a:ext cx="4229807" cy="3276599"/>
          </a:xfrm>
          <a:prstGeom prst="rect">
            <a:avLst/>
          </a:prstGeom>
          <a:ln w="28575" cmpd="sng">
            <a:solidFill>
              <a:srgbClr val="005433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32613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Cañada’s College’s Response … and Need!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12;g1876330ea5d_0_0">
            <a:extLst>
              <a:ext uri="{FF2B5EF4-FFF2-40B4-BE49-F238E27FC236}">
                <a16:creationId xmlns:a16="http://schemas.microsoft.com/office/drawing/2014/main" id="{19EFCC60-E1D3-99BE-91C3-AE82418D1E2A}"/>
              </a:ext>
            </a:extLst>
          </p:cNvPr>
          <p:cNvSpPr txBox="1">
            <a:spLocks/>
          </p:cNvSpPr>
          <p:nvPr/>
        </p:nvSpPr>
        <p:spPr>
          <a:xfrm>
            <a:off x="689050" y="1727499"/>
            <a:ext cx="10283750" cy="483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Avenir"/>
                <a:ea typeface="Avenir"/>
                <a:cs typeface="Avenir"/>
                <a:sym typeface="Avenir"/>
              </a:rPr>
              <a:t>Food Support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Food Pantry – 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216K lbs = $343,100 grocery offset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Food Distribution – 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224K lbs = $370,500 grocery offset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Food Grant Program (SAM Cards) = 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$333K in District support for FY24 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Grab and Go Refrigerators – 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B9 and B13 ~ $7000/month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Study Snacks – 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18 baskets located throughout campus ~ $6200/month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CalFresh Screenings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(NEW) </a:t>
            </a: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Refrigerated and non-refrigerated Food Lockers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Avenir"/>
                <a:ea typeface="Avenir"/>
                <a:cs typeface="Avenir"/>
                <a:sym typeface="Avenir"/>
              </a:rPr>
              <a:t>Housing Support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(Emergency) Hotel Stay Program – 2 weeks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Referrals to housing partners </a:t>
            </a:r>
            <a:r>
              <a:rPr lang="en-US" sz="1800">
                <a:latin typeface="Avenir"/>
                <a:ea typeface="Avenir"/>
                <a:cs typeface="Avenir"/>
                <a:sym typeface="Avenir"/>
              </a:rPr>
              <a:t>(SMC Housing, CORE Agencies, Hip Housing, etc…)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Financial education</a:t>
            </a:r>
          </a:p>
          <a:p>
            <a:pPr marL="1143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n-US" sz="2400">
              <a:latin typeface="Avenir"/>
              <a:ea typeface="Avenir"/>
              <a:cs typeface="Avenir"/>
              <a:sym typeface="Avenir"/>
            </a:endParaRPr>
          </a:p>
          <a:p>
            <a:pPr marL="1143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n-US" sz="2400">
              <a:latin typeface="Avenir"/>
              <a:ea typeface="Avenir"/>
              <a:cs typeface="Avenir"/>
              <a:sym typeface="Avenir"/>
            </a:endParaRPr>
          </a:p>
          <a:p>
            <a:pPr marL="1143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n-US" sz="2400" b="1">
              <a:latin typeface="Avenir"/>
              <a:ea typeface="Avenir"/>
              <a:cs typeface="Avenir"/>
              <a:sym typeface="Avenir"/>
            </a:endParaRPr>
          </a:p>
          <a:p>
            <a:pPr marL="1143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n-US" sz="2100">
              <a:solidFill>
                <a:schemeClr val="tx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endParaRPr lang="en-US" sz="2100" dirty="0">
              <a:solidFill>
                <a:schemeClr val="tx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24114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Key Takeaways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339;p12">
            <a:extLst>
              <a:ext uri="{FF2B5EF4-FFF2-40B4-BE49-F238E27FC236}">
                <a16:creationId xmlns:a16="http://schemas.microsoft.com/office/drawing/2014/main" id="{0679E851-37B6-0C21-9A70-BB9EBD7D7C46}"/>
              </a:ext>
            </a:extLst>
          </p:cNvPr>
          <p:cNvSpPr txBox="1"/>
          <p:nvPr/>
        </p:nvSpPr>
        <p:spPr>
          <a:xfrm>
            <a:off x="685798" y="1339702"/>
            <a:ext cx="11369568" cy="461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This position is state </a:t>
            </a:r>
            <a:r>
              <a:rPr lang="en-US" sz="2400" b="1" i="0" u="none" strike="noStrike" cap="none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mandated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by the CCCCO</a:t>
            </a:r>
          </a:p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Alignment</a:t>
            </a: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 with District and College goals and plans</a:t>
            </a:r>
          </a:p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Supports </a:t>
            </a:r>
            <a:r>
              <a:rPr lang="en-US" sz="2400" b="1" i="0" u="none" strike="noStrike" cap="none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equity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and </a:t>
            </a:r>
            <a:r>
              <a:rPr lang="en-US" sz="2400" b="1" i="0" u="none" strike="noStrike" cap="none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access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to higher education</a:t>
            </a:r>
          </a:p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2021 Self-Sufficiency Standard - </a:t>
            </a:r>
            <a:r>
              <a:rPr lang="en-US" sz="2400" b="1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family of 4 </a:t>
            </a:r>
            <a:r>
              <a:rPr lang="en-US" sz="24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=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$10,369/month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/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$124,428/year </a:t>
            </a:r>
          </a:p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SparkPoint Coordinators can </a:t>
            </a:r>
            <a:r>
              <a:rPr lang="en-US" sz="2400" b="1" i="0" u="none" strike="noStrike" cap="none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focus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on financial </a:t>
            </a: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education</a:t>
            </a:r>
          </a:p>
          <a:p>
            <a:pPr marL="228600" indent="-228600">
              <a:lnSpc>
                <a:spcPct val="120000"/>
              </a:lnSpc>
              <a:spcAft>
                <a:spcPts val="600"/>
              </a:spcAft>
              <a:buSzPts val="2400"/>
              <a:buFont typeface="Arial"/>
              <a:buChar char="•"/>
            </a:pP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This position will </a:t>
            </a:r>
            <a:r>
              <a:rPr lang="en-US" sz="2400" b="1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increase access </a:t>
            </a: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to the basic needs</a:t>
            </a:r>
          </a:p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Previous support </a:t>
            </a: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for similar position (pre-Pandemic)</a:t>
            </a:r>
          </a:p>
          <a:p>
            <a:pPr marL="914400" lvl="8" indent="-228600">
              <a:lnSpc>
                <a:spcPct val="120000"/>
              </a:lnSpc>
              <a:buSzPts val="24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 0.50 FTE SparkPoint OAII position </a:t>
            </a:r>
            <a:r>
              <a:rPr lang="en-US" sz="2000" dirty="0">
                <a:latin typeface="Avenir"/>
                <a:ea typeface="Avenir"/>
                <a:cs typeface="Avenir"/>
                <a:sym typeface="Avenir"/>
              </a:rPr>
              <a:t>was approved for FY21 by President Moore but not filled due to campus closure</a:t>
            </a:r>
          </a:p>
        </p:txBody>
      </p:sp>
    </p:spTree>
    <p:extLst>
      <p:ext uri="{BB962C8B-B14F-4D97-AF65-F5344CB8AC3E}">
        <p14:creationId xmlns:p14="http://schemas.microsoft.com/office/powerpoint/2010/main" val="2648978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Supporting Our Students!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pic>
        <p:nvPicPr>
          <p:cNvPr id="2" name="Picture 1" descr="dreamstime_l_92304205.jpg">
            <a:extLst>
              <a:ext uri="{FF2B5EF4-FFF2-40B4-BE49-F238E27FC236}">
                <a16:creationId xmlns:a16="http://schemas.microsoft.com/office/drawing/2014/main" id="{DB406979-DA18-379F-BAF3-8335FB70A5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517" y="2448732"/>
            <a:ext cx="5922965" cy="3952974"/>
          </a:xfrm>
          <a:prstGeom prst="rect">
            <a:avLst/>
          </a:prstGeom>
          <a:ln w="38100" cmpd="sng">
            <a:solidFill>
              <a:srgbClr val="005433"/>
            </a:solidFill>
          </a:ln>
        </p:spPr>
      </p:pic>
      <p:sp>
        <p:nvSpPr>
          <p:cNvPr id="10" name="Google Shape;339;p12">
            <a:extLst>
              <a:ext uri="{FF2B5EF4-FFF2-40B4-BE49-F238E27FC236}">
                <a16:creationId xmlns:a16="http://schemas.microsoft.com/office/drawing/2014/main" id="{A51CF01F-CDBB-360B-9AD0-6903B79D82F1}"/>
              </a:ext>
            </a:extLst>
          </p:cNvPr>
          <p:cNvSpPr txBox="1"/>
          <p:nvPr/>
        </p:nvSpPr>
        <p:spPr>
          <a:xfrm>
            <a:off x="4115766" y="1276813"/>
            <a:ext cx="3834865" cy="814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</a:pPr>
            <a:r>
              <a:rPr lang="en-US" sz="48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Questions???</a:t>
            </a:r>
          </a:p>
        </p:txBody>
      </p:sp>
    </p:spTree>
    <p:extLst>
      <p:ext uri="{BB962C8B-B14F-4D97-AF65-F5344CB8AC3E}">
        <p14:creationId xmlns:p14="http://schemas.microsoft.com/office/powerpoint/2010/main" val="321934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SparkPoint’s Request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9" name="Google Shape;102;g195a46a42bc_0_1">
            <a:extLst>
              <a:ext uri="{FF2B5EF4-FFF2-40B4-BE49-F238E27FC236}">
                <a16:creationId xmlns:a16="http://schemas.microsoft.com/office/drawing/2014/main" id="{F0739D44-63A9-397D-51C5-83C627221D34}"/>
              </a:ext>
            </a:extLst>
          </p:cNvPr>
          <p:cNvSpPr txBox="1">
            <a:spLocks/>
          </p:cNvSpPr>
          <p:nvPr/>
        </p:nvSpPr>
        <p:spPr>
          <a:xfrm>
            <a:off x="689060" y="1727509"/>
            <a:ext cx="10815367" cy="4662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2900" lvl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rgbClr val="000000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One full-time </a:t>
            </a:r>
            <a:r>
              <a:rPr lang="en-US" b="1" dirty="0">
                <a:solidFill>
                  <a:srgbClr val="0000FF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SparkPoint Staff Assistant</a:t>
            </a:r>
            <a:r>
              <a:rPr lang="en-US" b="1" dirty="0">
                <a:solidFill>
                  <a:srgbClr val="B45F06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 </a:t>
            </a:r>
            <a:r>
              <a:rPr lang="en-US" dirty="0">
                <a:solidFill>
                  <a:srgbClr val="000000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to Support with Basic Needs</a:t>
            </a:r>
          </a:p>
          <a:p>
            <a:pPr marL="347472" lvl="1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  <a:buFont typeface="Arial"/>
              <a:buNone/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Grade 21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, Annual Salary ~ $109K - $139K incl. benefits and COLA </a:t>
            </a:r>
          </a:p>
          <a:p>
            <a:pPr marL="914400" lvl="2" indent="-266700">
              <a:lnSpc>
                <a:spcPct val="100000"/>
              </a:lnSpc>
              <a:spcBef>
                <a:spcPts val="24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Increase Food Market Hours – support for day and evening students</a:t>
            </a:r>
          </a:p>
          <a:p>
            <a:pPr marL="914400" lvl="2" indent="-266700">
              <a:lnSpc>
                <a:spcPct val="100000"/>
              </a:lnSpc>
              <a:spcBef>
                <a:spcPts val="18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Launch Food Lockers – (SP24) - Maintaining, stocking, fulfilling orders</a:t>
            </a:r>
          </a:p>
          <a:p>
            <a:pPr marL="914400" lvl="2" indent="-266700">
              <a:lnSpc>
                <a:spcPct val="100000"/>
              </a:lnSpc>
              <a:spcBef>
                <a:spcPts val="18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Expand FREE weekly (Outdoor) Food Distribution – Growing support for campus</a:t>
            </a:r>
          </a:p>
          <a:p>
            <a:pPr marL="914400" lvl="2" indent="-266700">
              <a:lnSpc>
                <a:spcPct val="100000"/>
              </a:lnSpc>
              <a:spcBef>
                <a:spcPts val="18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Support SAM Card - Disbursement of monthly Food Cards</a:t>
            </a:r>
          </a:p>
          <a:p>
            <a:pPr marL="914400" lvl="2" indent="-266700">
              <a:lnSpc>
                <a:spcPct val="100000"/>
              </a:lnSpc>
              <a:spcBef>
                <a:spcPts val="18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Provide basic budget maintenance - Assisting with expense tracking </a:t>
            </a:r>
          </a:p>
          <a:p>
            <a:pPr marL="647700" lvl="2" indent="0">
              <a:lnSpc>
                <a:spcPct val="100000"/>
              </a:lnSpc>
              <a:spcBef>
                <a:spcPts val="3600"/>
              </a:spcBef>
              <a:buClr>
                <a:schemeClr val="dk2"/>
              </a:buClr>
              <a:buSzPts val="2400"/>
              <a:buFont typeface="Arial"/>
              <a:buNone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venir Book" panose="02000503020000020003" pitchFamily="2" charset="0"/>
                <a:cs typeface="Times New Roman" panose="02020603050405020304" pitchFamily="18" charset="0"/>
              </a:rPr>
              <a:t>Allows SparkPoint Coordinators to focus on high-touch financial education, food, and housing basic needs!</a:t>
            </a:r>
          </a:p>
        </p:txBody>
      </p:sp>
    </p:spTree>
    <p:extLst>
      <p:ext uri="{BB962C8B-B14F-4D97-AF65-F5344CB8AC3E}">
        <p14:creationId xmlns:p14="http://schemas.microsoft.com/office/powerpoint/2010/main" val="338338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The Need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12;g1876330ea5d_0_0">
            <a:extLst>
              <a:ext uri="{FF2B5EF4-FFF2-40B4-BE49-F238E27FC236}">
                <a16:creationId xmlns:a16="http://schemas.microsoft.com/office/drawing/2014/main" id="{D9AEACB9-A492-2687-9C63-A39A3B57EB03}"/>
              </a:ext>
            </a:extLst>
          </p:cNvPr>
          <p:cNvSpPr txBox="1">
            <a:spLocks/>
          </p:cNvSpPr>
          <p:nvPr/>
        </p:nvSpPr>
        <p:spPr>
          <a:xfrm>
            <a:off x="689050" y="1727499"/>
            <a:ext cx="10575850" cy="483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sz="2400" b="1">
                <a:latin typeface="Avenir"/>
                <a:ea typeface="Avenir"/>
                <a:cs typeface="Avenir"/>
                <a:sym typeface="Avenir"/>
              </a:rPr>
              <a:t>San Mateo County is the most expensive county to live in, in California!</a:t>
            </a:r>
          </a:p>
          <a:p>
            <a:pPr marL="342900" indent="-228600">
              <a:lnSpc>
                <a:spcPct val="100000"/>
              </a:lnSpc>
              <a:spcBef>
                <a:spcPts val="2400"/>
              </a:spcBef>
              <a:buFont typeface="Avenir"/>
              <a:buChar char="•"/>
            </a:pPr>
            <a:r>
              <a:rPr lang="en-US" sz="2400">
                <a:latin typeface="Avenir"/>
                <a:ea typeface="Avenir"/>
                <a:cs typeface="Avenir"/>
                <a:sym typeface="Avenir"/>
              </a:rPr>
              <a:t>2021 Self-sufficiency standards </a:t>
            </a:r>
            <a:r>
              <a:rPr lang="en-US" sz="1200">
                <a:latin typeface="Avenir"/>
                <a:ea typeface="Avenir"/>
                <a:cs typeface="Avenir"/>
                <a:sym typeface="Avenir"/>
              </a:rPr>
              <a:t>(Tableau Public)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000" b="1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20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 adults, 1 school age child, 1 teenager = </a:t>
            </a:r>
            <a:r>
              <a:rPr lang="en-US" sz="2000" b="1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$124,428 salary needed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venir"/>
              <a:buChar char="•"/>
            </a:pPr>
            <a:r>
              <a:rPr lang="en-US" sz="2000" b="1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20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 adult, 1 school age child, 1 teenager	= </a:t>
            </a:r>
            <a:r>
              <a:rPr lang="en-US" sz="2000" b="1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</a:rPr>
              <a:t>$120,241 salary needed</a:t>
            </a:r>
          </a:p>
          <a:p>
            <a:pPr marL="342900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4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RP Group </a:t>
            </a:r>
            <a:r>
              <a:rPr lang="en-US" sz="12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(2023 CCCCO Real California Basic Needs Study)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000" b="1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2 out of 3 </a:t>
            </a:r>
            <a:r>
              <a:rPr lang="en-US" sz="20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California students report experiencing at least one basic needs insecurity</a:t>
            </a:r>
            <a:endParaRPr lang="en-US" sz="2000" dirty="0">
              <a:solidFill>
                <a:schemeClr val="tx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193368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More on Need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12;g1876330ea5d_0_0">
            <a:extLst>
              <a:ext uri="{FF2B5EF4-FFF2-40B4-BE49-F238E27FC236}">
                <a16:creationId xmlns:a16="http://schemas.microsoft.com/office/drawing/2014/main" id="{9599CED3-E636-2AED-2B97-A7AA9016AC05}"/>
              </a:ext>
            </a:extLst>
          </p:cNvPr>
          <p:cNvSpPr txBox="1">
            <a:spLocks/>
          </p:cNvSpPr>
          <p:nvPr/>
        </p:nvSpPr>
        <p:spPr>
          <a:xfrm>
            <a:off x="689050" y="1727500"/>
            <a:ext cx="9635566" cy="4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sz="2400" b="1">
                <a:latin typeface="Avenir"/>
                <a:ea typeface="Avenir"/>
                <a:cs typeface="Avenir"/>
                <a:sym typeface="Avenir"/>
              </a:rPr>
              <a:t>San Mateo County is the most expensive county to live in, in California!</a:t>
            </a:r>
          </a:p>
          <a:p>
            <a:pPr marL="342900" indent="-228600">
              <a:lnSpc>
                <a:spcPct val="100000"/>
              </a:lnSpc>
              <a:spcBef>
                <a:spcPts val="1800"/>
              </a:spcBef>
              <a:buFont typeface="Avenir"/>
              <a:buChar char="•"/>
            </a:pPr>
            <a:r>
              <a:rPr lang="en-US" sz="25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Cañada Student Data (2022 responses)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100" b="1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53% </a:t>
            </a:r>
            <a:r>
              <a:rPr lang="en-US" sz="21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= The Food I brought was just not enough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100" b="1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41% </a:t>
            </a:r>
            <a:r>
              <a:rPr lang="en-US" sz="21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= I cut the size of meals because there wasn’t enough money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100" b="1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62% </a:t>
            </a:r>
            <a:r>
              <a:rPr lang="en-US" sz="21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= I worried whether my food would run out before I got more money for food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100" b="1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1 of 8 </a:t>
            </a:r>
            <a:r>
              <a:rPr lang="en-US" sz="21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= I experienced some form of homelessness in the last 12 months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100" b="1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52% </a:t>
            </a:r>
            <a:r>
              <a:rPr lang="en-US" sz="21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= I experienced difficulty paying rent during the last 12 months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endParaRPr lang="en-US" sz="2100" dirty="0">
              <a:solidFill>
                <a:schemeClr val="tx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81761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Avenir"/>
                <a:sym typeface="Avenir"/>
              </a:rPr>
              <a:t>California State Mandates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12;g1876330ea5d_0_0">
            <a:extLst>
              <a:ext uri="{FF2B5EF4-FFF2-40B4-BE49-F238E27FC236}">
                <a16:creationId xmlns:a16="http://schemas.microsoft.com/office/drawing/2014/main" id="{50A86659-6FE0-E526-1B13-992C5A6A8F08}"/>
              </a:ext>
            </a:extLst>
          </p:cNvPr>
          <p:cNvSpPr txBox="1">
            <a:spLocks/>
          </p:cNvSpPr>
          <p:nvPr/>
        </p:nvSpPr>
        <p:spPr>
          <a:xfrm>
            <a:off x="689050" y="1727500"/>
            <a:ext cx="9635566" cy="4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2900" indent="-228600">
              <a:lnSpc>
                <a:spcPct val="100000"/>
              </a:lnSpc>
              <a:spcBef>
                <a:spcPts val="2400"/>
              </a:spcBef>
              <a:buFont typeface="Avenir"/>
              <a:buChar char="•"/>
            </a:pPr>
            <a:r>
              <a:rPr lang="en-US" sz="2400" b="1" dirty="0">
                <a:latin typeface="Avenir"/>
                <a:ea typeface="Avenir"/>
                <a:cs typeface="Avenir"/>
                <a:sym typeface="Avenir"/>
              </a:rPr>
              <a:t>AB 132 </a:t>
            </a: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One-time and On-going Funding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Food pantries, CalFresh applications, and housing insecure students 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Establishment of Basic Needs Centers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Working with CCCCO to establish state-wide support in higher education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/>
              <a:buNone/>
            </a:pPr>
            <a:endParaRPr lang="en-US" sz="2000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914400" indent="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/>
              <a:buNone/>
            </a:pPr>
            <a:r>
              <a:rPr lang="en-US" sz="2500" b="1" i="1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We have to do it!</a:t>
            </a:r>
          </a:p>
        </p:txBody>
      </p:sp>
    </p:spTree>
    <p:extLst>
      <p:ext uri="{BB962C8B-B14F-4D97-AF65-F5344CB8AC3E}">
        <p14:creationId xmlns:p14="http://schemas.microsoft.com/office/powerpoint/2010/main" val="264759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Alignment with SMCCCD Board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22;g195a46a42bc_0_57">
            <a:extLst>
              <a:ext uri="{FF2B5EF4-FFF2-40B4-BE49-F238E27FC236}">
                <a16:creationId xmlns:a16="http://schemas.microsoft.com/office/drawing/2014/main" id="{A02D8514-C581-E470-38A9-50239CF6E2FF}"/>
              </a:ext>
            </a:extLst>
          </p:cNvPr>
          <p:cNvSpPr txBox="1">
            <a:spLocks/>
          </p:cNvSpPr>
          <p:nvPr/>
        </p:nvSpPr>
        <p:spPr>
          <a:xfrm>
            <a:off x="689050" y="1727499"/>
            <a:ext cx="9114090" cy="483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2900" lvl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600">
                <a:latin typeface="Avenir"/>
                <a:ea typeface="Avenir"/>
                <a:cs typeface="Avenir"/>
                <a:sym typeface="Avenir"/>
              </a:rPr>
              <a:t>District Strategic Plan</a:t>
            </a:r>
            <a:endParaRPr lang="en-US" sz="26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Measure the impact of new and existing College efforts to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increase success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 and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equity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for all students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. 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Close gaps that result in inequitable outcomes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.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Continually explore and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implement interventions that benefit all students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, with particular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emphasis on students with high potential and limited resources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Support the Colleges by providing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resources for teaching and support innovations 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that are designed to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increase student success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.</a:t>
            </a:r>
            <a:endParaRPr lang="en-US" dirty="0"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80900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4"/>
            <a:ext cx="11155680" cy="4417614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63603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Cañada’s EMP Alignment / Strategic Initiatives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2" name="Google Shape;132;g195a46a42bc_0_66">
            <a:extLst>
              <a:ext uri="{FF2B5EF4-FFF2-40B4-BE49-F238E27FC236}">
                <a16:creationId xmlns:a16="http://schemas.microsoft.com/office/drawing/2014/main" id="{8D76CBB8-646F-0EC7-1C40-4985A0775B21}"/>
              </a:ext>
            </a:extLst>
          </p:cNvPr>
          <p:cNvSpPr txBox="1">
            <a:spLocks/>
          </p:cNvSpPr>
          <p:nvPr/>
        </p:nvSpPr>
        <p:spPr>
          <a:xfrm>
            <a:off x="475901" y="1684279"/>
            <a:ext cx="11610082" cy="4630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None/>
            </a:pPr>
            <a:r>
              <a:rPr lang="en-US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Student Access, Success and Completion, Equity Minded &amp; Antiracist College Culture, Community Connections</a:t>
            </a:r>
            <a:endParaRPr lang="en-US" dirty="0">
              <a:latin typeface="Avenir"/>
              <a:ea typeface="Avenir"/>
              <a:cs typeface="Avenir"/>
              <a:sym typeface="Avenir"/>
            </a:endParaRPr>
          </a:p>
          <a:p>
            <a:pPr marL="4572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1.1 – Make registration easier -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MRE</a:t>
            </a:r>
          </a:p>
          <a:p>
            <a:pPr marL="4572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1.16 – Create a campus culture that supports transfer within 3 years -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Belonging</a:t>
            </a:r>
          </a:p>
          <a:p>
            <a:pPr marL="4572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1.17 – Include Financial Literacy in First Year Experience –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Financial stability</a:t>
            </a:r>
          </a:p>
          <a:p>
            <a:pPr marL="4572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1.18 – Increase the % of students who submit financial aid applications –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financial stability</a:t>
            </a:r>
          </a:p>
          <a:p>
            <a:pPr marL="4572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2.7 – Provide comprehensive orientation and on-boarding for all new staff - 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Equity / Antiracism</a:t>
            </a:r>
          </a:p>
          <a:p>
            <a:pPr marL="4572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2.11 – Develop a College Cultural Center –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Equity / Anti-racism</a:t>
            </a:r>
          </a:p>
          <a:p>
            <a:pPr marL="4572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3.1 – Transform how we share the story as an HIS and AANAPISI institution-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Share CAN offers</a:t>
            </a:r>
          </a:p>
          <a:p>
            <a:pPr marL="457200" lvl="2" indent="-2286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3.2 – Reach new community members </a:t>
            </a:r>
            <a:r>
              <a:rPr lang="en-US" sz="1600" dirty="0">
                <a:latin typeface="Avenir"/>
                <a:ea typeface="Avenir"/>
                <a:cs typeface="Avenir"/>
                <a:sym typeface="Avenir"/>
              </a:rPr>
              <a:t>(NFO, BH &amp; EPA), </a:t>
            </a: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esp. BIPOC Communities -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Share CAN Offers</a:t>
            </a:r>
          </a:p>
        </p:txBody>
      </p:sp>
    </p:spTree>
    <p:extLst>
      <p:ext uri="{BB962C8B-B14F-4D97-AF65-F5344CB8AC3E}">
        <p14:creationId xmlns:p14="http://schemas.microsoft.com/office/powerpoint/2010/main" val="34901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32607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Cañada’s EMP Alignment / Strategic Initiatives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2" name="Google Shape;132;g195a46a42bc_0_66">
            <a:extLst>
              <a:ext uri="{FF2B5EF4-FFF2-40B4-BE49-F238E27FC236}">
                <a16:creationId xmlns:a16="http://schemas.microsoft.com/office/drawing/2014/main" id="{2FC47E81-73F8-7ADC-4F9A-F024FB58EDC7}"/>
              </a:ext>
            </a:extLst>
          </p:cNvPr>
          <p:cNvSpPr txBox="1">
            <a:spLocks/>
          </p:cNvSpPr>
          <p:nvPr/>
        </p:nvSpPr>
        <p:spPr>
          <a:xfrm>
            <a:off x="475901" y="1684278"/>
            <a:ext cx="11379401" cy="495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lvl="1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Basic Needs Strategy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3.13 – Address food insecurities</a:t>
            </a:r>
          </a:p>
          <a:p>
            <a:pPr marL="1371600" lvl="3" indent="-2286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1600">
                <a:latin typeface="Avenir"/>
                <a:ea typeface="Avenir"/>
                <a:cs typeface="Avenir"/>
                <a:sym typeface="Avenir"/>
              </a:rPr>
              <a:t>Address food insecurities of our students and their families by collaborating with community partners (for example, </a:t>
            </a:r>
            <a:r>
              <a:rPr lang="en-US" sz="160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Food Pantry, Drive thru Food Distribution</a:t>
            </a:r>
            <a:r>
              <a:rPr lang="en-US" sz="1600">
                <a:latin typeface="Avenir"/>
                <a:ea typeface="Avenir"/>
                <a:cs typeface="Avenir"/>
                <a:sym typeface="Avenir"/>
              </a:rPr>
              <a:t>, and Community Markets)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3.14 – Increase access to housing resources</a:t>
            </a:r>
          </a:p>
          <a:p>
            <a:pPr marL="1371600" lvl="3" indent="-2286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1600">
                <a:latin typeface="Avenir"/>
                <a:ea typeface="Avenir"/>
                <a:cs typeface="Avenir"/>
                <a:sym typeface="Avenir"/>
              </a:rPr>
              <a:t>Increase access to housing resources for Cañada students by </a:t>
            </a:r>
            <a:r>
              <a:rPr lang="en-US" sz="160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collaborating with community partners</a:t>
            </a:r>
          </a:p>
          <a:p>
            <a:pPr marL="342900" indent="-228600">
              <a:lnSpc>
                <a:spcPct val="100000"/>
              </a:lnSpc>
              <a:spcBef>
                <a:spcPts val="3000"/>
              </a:spcBef>
              <a:buFont typeface="Avenir"/>
              <a:buChar char="•"/>
            </a:pPr>
            <a:r>
              <a:rPr lang="en-US" sz="2400">
                <a:latin typeface="Avenir"/>
                <a:ea typeface="Avenir"/>
                <a:cs typeface="Avenir"/>
                <a:sym typeface="Avenir"/>
              </a:rPr>
              <a:t>SMCCCD </a:t>
            </a:r>
            <a:r>
              <a:rPr lang="en-US" sz="240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Strategic Goals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Student access, success and completion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Equity minded and Antiracist College Culture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Community Connections</a:t>
            </a:r>
          </a:p>
          <a:p>
            <a:pPr marL="457200" lvl="1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endParaRPr lang="en-US" dirty="0"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1828100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Addressing Equity Gaps / Antiracism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32;g195a46a42bc_0_66">
            <a:extLst>
              <a:ext uri="{FF2B5EF4-FFF2-40B4-BE49-F238E27FC236}">
                <a16:creationId xmlns:a16="http://schemas.microsoft.com/office/drawing/2014/main" id="{1480BBDC-9200-E3CA-7F8F-7FDACCA2DCAC}"/>
              </a:ext>
            </a:extLst>
          </p:cNvPr>
          <p:cNvSpPr txBox="1">
            <a:spLocks/>
          </p:cNvSpPr>
          <p:nvPr/>
        </p:nvSpPr>
        <p:spPr>
          <a:xfrm>
            <a:off x="475900" y="1684279"/>
            <a:ext cx="10512397" cy="4630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29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</a:pPr>
            <a:r>
              <a:rPr lang="en-US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Increased Retention, Persistence and Success</a:t>
            </a:r>
            <a:endParaRPr lang="en-US" dirty="0">
              <a:latin typeface="Avenir"/>
              <a:ea typeface="Avenir"/>
              <a:cs typeface="Avenir"/>
              <a:sym typeface="Avenir"/>
            </a:endParaRP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2022 studies demonstrated up to a 21% increase in persistence</a:t>
            </a:r>
          </a:p>
          <a:p>
            <a:pPr marL="457200" lvl="1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Focused on serving disproportionately impacted students</a:t>
            </a:r>
          </a:p>
          <a:p>
            <a:pPr marL="1371600" lvl="3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EOPS, CalWORKs, TRIO, Puente, UMOJA, Food grant students, Undocumented students, EFC of zero students, </a:t>
            </a:r>
            <a:r>
              <a:rPr lang="en-US" sz="2000" dirty="0" err="1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etc</a:t>
            </a:r>
            <a:r>
              <a:rPr lang="en-US" sz="20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….</a:t>
            </a:r>
          </a:p>
          <a:p>
            <a:pPr marL="457200" lvl="1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7 out of 10 students supported by SparkPoint are Latinx or AANAPISI</a:t>
            </a:r>
          </a:p>
          <a:p>
            <a:pPr marL="457200" lvl="1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Supports students both in and out of crisis with financial stability</a:t>
            </a:r>
          </a:p>
          <a:p>
            <a:pPr marL="457200" lvl="1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Level out playing field, so </a:t>
            </a:r>
            <a:r>
              <a:rPr lang="en-US" b="1" dirty="0">
                <a:latin typeface="Avenir"/>
                <a:ea typeface="Avenir"/>
                <a:cs typeface="Avenir"/>
                <a:sym typeface="Avenir"/>
              </a:rPr>
              <a:t>EVERY</a:t>
            </a: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 student has access to higher ed!</a:t>
            </a:r>
          </a:p>
        </p:txBody>
      </p:sp>
    </p:spTree>
    <p:extLst>
      <p:ext uri="{BB962C8B-B14F-4D97-AF65-F5344CB8AC3E}">
        <p14:creationId xmlns:p14="http://schemas.microsoft.com/office/powerpoint/2010/main" val="142080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980</Words>
  <Application>Microsoft Macintosh PowerPoint</Application>
  <PresentationFormat>Widescreen</PresentationFormat>
  <Paragraphs>116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Avenir</vt:lpstr>
      <vt:lpstr>Avenir Book</vt:lpstr>
      <vt:lpstr>Calibri</vt:lpstr>
      <vt:lpstr>Franklin Gothic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Leiva, Adolfo</cp:lastModifiedBy>
  <cp:revision>22</cp:revision>
  <dcterms:created xsi:type="dcterms:W3CDTF">2015-08-26T22:52:00Z</dcterms:created>
  <dcterms:modified xsi:type="dcterms:W3CDTF">2023-11-15T00:51:23Z</dcterms:modified>
</cp:coreProperties>
</file>