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26" r:id="rId6"/>
    <p:sldId id="324" r:id="rId7"/>
    <p:sldId id="337" r:id="rId8"/>
    <p:sldId id="342" r:id="rId9"/>
    <p:sldId id="341" r:id="rId10"/>
    <p:sldId id="331" r:id="rId11"/>
    <p:sldId id="330" r:id="rId12"/>
    <p:sldId id="339" r:id="rId13"/>
    <p:sldId id="343" r:id="rId14"/>
    <p:sldId id="344" r:id="rId15"/>
    <p:sldId id="335" r:id="rId16"/>
    <p:sldId id="332" r:id="rId17"/>
    <p:sldId id="274"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FFFF99"/>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9EE84-E376-8455-54E4-3DFAA4A8E284}" v="7" dt="2023-11-14T20:21:59.218"/>
    <p1510:client id="{AD5353BF-0DA2-F7AF-2A3B-5D0D78340660}" v="170" dt="2023-11-14T20:27:36.416"/>
    <p1510:client id="{F7D66C9A-6237-319D-D0CD-70FC73CEC181}" v="330" dt="2023-11-14T20:12:19.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4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873150-E685-41D4-AAD2-DE29684AD18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ADD755F-73EC-4175-B056-0F095732B9A5}">
      <dgm:prSet phldrT="[Text]" phldr="0"/>
      <dgm:spPr/>
      <dgm:t>
        <a:bodyPr/>
        <a:lstStyle/>
        <a:p>
          <a:pPr rtl="0"/>
          <a:r>
            <a:rPr lang="en-US">
              <a:latin typeface="Calibri Light" panose="020F0302020204030204"/>
            </a:rPr>
            <a:t>Low Need</a:t>
          </a:r>
          <a:br>
            <a:rPr lang="en-US">
              <a:latin typeface="Calibri Light" panose="020F0302020204030204"/>
            </a:rPr>
          </a:br>
          <a:r>
            <a:rPr lang="en-US">
              <a:latin typeface="Calibri Light" panose="020F0302020204030204"/>
            </a:rPr>
            <a:t>(1 counseling contact per semester)</a:t>
          </a:r>
          <a:endParaRPr lang="en-US"/>
        </a:p>
      </dgm:t>
    </dgm:pt>
    <dgm:pt modelId="{0CD43E9D-F138-48F7-8269-269A866C1040}" type="parTrans" cxnId="{45A305C2-67C3-4DF6-A986-18A2D83EE245}">
      <dgm:prSet/>
      <dgm:spPr/>
      <dgm:t>
        <a:bodyPr/>
        <a:lstStyle/>
        <a:p>
          <a:endParaRPr lang="en-US"/>
        </a:p>
      </dgm:t>
    </dgm:pt>
    <dgm:pt modelId="{A6B21B6A-A009-4870-BDA2-702E31E0F773}" type="sibTrans" cxnId="{45A305C2-67C3-4DF6-A986-18A2D83EE245}">
      <dgm:prSet/>
      <dgm:spPr/>
      <dgm:t>
        <a:bodyPr/>
        <a:lstStyle/>
        <a:p>
          <a:endParaRPr lang="en-US"/>
        </a:p>
      </dgm:t>
    </dgm:pt>
    <dgm:pt modelId="{805FE815-6C20-426D-9F65-D312E3AC0753}">
      <dgm:prSet phldrT="[Text]" phldr="0"/>
      <dgm:spPr/>
      <dgm:t>
        <a:bodyPr/>
        <a:lstStyle/>
        <a:p>
          <a:pPr rtl="0"/>
          <a:r>
            <a:rPr lang="en-US">
              <a:latin typeface="Calibri Light" panose="020F0302020204030204"/>
            </a:rPr>
            <a:t>Medium Need</a:t>
          </a:r>
          <a:br>
            <a:rPr lang="en-US">
              <a:latin typeface="Calibri Light" panose="020F0302020204030204"/>
            </a:rPr>
          </a:br>
          <a:r>
            <a:rPr lang="en-US">
              <a:latin typeface="Calibri Light" panose="020F0302020204030204"/>
            </a:rPr>
            <a:t>(2 counseling contacts per semester)</a:t>
          </a:r>
          <a:endParaRPr lang="en-US"/>
        </a:p>
      </dgm:t>
    </dgm:pt>
    <dgm:pt modelId="{768D4F22-A9DE-4D22-9C04-EEB4CA8753A8}" type="parTrans" cxnId="{C7D060E2-8195-44D2-A73E-87384A487D84}">
      <dgm:prSet/>
      <dgm:spPr/>
      <dgm:t>
        <a:bodyPr/>
        <a:lstStyle/>
        <a:p>
          <a:endParaRPr lang="en-US"/>
        </a:p>
      </dgm:t>
    </dgm:pt>
    <dgm:pt modelId="{ACC1B268-482E-49F5-9EE6-542B4DD140F6}" type="sibTrans" cxnId="{C7D060E2-8195-44D2-A73E-87384A487D84}">
      <dgm:prSet/>
      <dgm:spPr/>
      <dgm:t>
        <a:bodyPr/>
        <a:lstStyle/>
        <a:p>
          <a:endParaRPr lang="en-US"/>
        </a:p>
      </dgm:t>
    </dgm:pt>
    <dgm:pt modelId="{722835C9-6EFA-40D5-A1C5-5B19482B980A}">
      <dgm:prSet phldrT="[Text]" phldr="0"/>
      <dgm:spPr/>
      <dgm:t>
        <a:bodyPr/>
        <a:lstStyle/>
        <a:p>
          <a:pPr rtl="0"/>
          <a:r>
            <a:rPr lang="en-US">
              <a:latin typeface="Calibri Light" panose="020F0302020204030204"/>
            </a:rPr>
            <a:t>High Need*</a:t>
          </a:r>
          <a:br>
            <a:rPr lang="en-US">
              <a:latin typeface="Calibri Light" panose="020F0302020204030204"/>
            </a:rPr>
          </a:br>
          <a:r>
            <a:rPr lang="en-US">
              <a:latin typeface="Calibri Light" panose="020F0302020204030204"/>
            </a:rPr>
            <a:t>(4 counseling contacts per semester)</a:t>
          </a:r>
          <a:endParaRPr lang="en-US"/>
        </a:p>
      </dgm:t>
    </dgm:pt>
    <dgm:pt modelId="{6FA33A92-1A23-4509-81A0-242BF37C7170}" type="parTrans" cxnId="{1B527168-374C-4D5F-BA2A-3498546DC3F0}">
      <dgm:prSet/>
      <dgm:spPr/>
      <dgm:t>
        <a:bodyPr/>
        <a:lstStyle/>
        <a:p>
          <a:endParaRPr lang="en-US"/>
        </a:p>
      </dgm:t>
    </dgm:pt>
    <dgm:pt modelId="{F9E042AC-A699-4892-AB04-B852CA88FE95}" type="sibTrans" cxnId="{1B527168-374C-4D5F-BA2A-3498546DC3F0}">
      <dgm:prSet/>
      <dgm:spPr/>
      <dgm:t>
        <a:bodyPr/>
        <a:lstStyle/>
        <a:p>
          <a:endParaRPr lang="en-US"/>
        </a:p>
      </dgm:t>
    </dgm:pt>
    <dgm:pt modelId="{ECA44E04-54C5-49EF-B4DA-418AF1D464B3}" type="pres">
      <dgm:prSet presAssocID="{9C873150-E685-41D4-AAD2-DE29684AD18D}" presName="diagram" presStyleCnt="0">
        <dgm:presLayoutVars>
          <dgm:dir/>
          <dgm:resizeHandles val="exact"/>
        </dgm:presLayoutVars>
      </dgm:prSet>
      <dgm:spPr/>
    </dgm:pt>
    <dgm:pt modelId="{277A3EC2-817B-4D9D-95E5-699017C98BD1}" type="pres">
      <dgm:prSet presAssocID="{6ADD755F-73EC-4175-B056-0F095732B9A5}" presName="node" presStyleLbl="node1" presStyleIdx="0" presStyleCnt="3">
        <dgm:presLayoutVars>
          <dgm:bulletEnabled val="1"/>
        </dgm:presLayoutVars>
      </dgm:prSet>
      <dgm:spPr/>
    </dgm:pt>
    <dgm:pt modelId="{24DFBB0B-4198-45EB-A829-1731F3F09FFA}" type="pres">
      <dgm:prSet presAssocID="{A6B21B6A-A009-4870-BDA2-702E31E0F773}" presName="sibTrans" presStyleCnt="0"/>
      <dgm:spPr/>
    </dgm:pt>
    <dgm:pt modelId="{6D8FDF39-A8D4-456B-8BAC-986C2605EF60}" type="pres">
      <dgm:prSet presAssocID="{805FE815-6C20-426D-9F65-D312E3AC0753}" presName="node" presStyleLbl="node1" presStyleIdx="1" presStyleCnt="3">
        <dgm:presLayoutVars>
          <dgm:bulletEnabled val="1"/>
        </dgm:presLayoutVars>
      </dgm:prSet>
      <dgm:spPr/>
    </dgm:pt>
    <dgm:pt modelId="{F835DF5D-0D1B-4774-B28D-57189C65E64F}" type="pres">
      <dgm:prSet presAssocID="{ACC1B268-482E-49F5-9EE6-542B4DD140F6}" presName="sibTrans" presStyleCnt="0"/>
      <dgm:spPr/>
    </dgm:pt>
    <dgm:pt modelId="{5909ABCF-B6E9-4F61-A505-55F198D40DBA}" type="pres">
      <dgm:prSet presAssocID="{722835C9-6EFA-40D5-A1C5-5B19482B980A}" presName="node" presStyleLbl="node1" presStyleIdx="2" presStyleCnt="3">
        <dgm:presLayoutVars>
          <dgm:bulletEnabled val="1"/>
        </dgm:presLayoutVars>
      </dgm:prSet>
      <dgm:spPr/>
    </dgm:pt>
  </dgm:ptLst>
  <dgm:cxnLst>
    <dgm:cxn modelId="{3AD04834-F8EE-488E-9980-F4B01DC93544}" type="presOf" srcId="{9C873150-E685-41D4-AAD2-DE29684AD18D}" destId="{ECA44E04-54C5-49EF-B4DA-418AF1D464B3}" srcOrd="0" destOrd="0" presId="urn:microsoft.com/office/officeart/2005/8/layout/default"/>
    <dgm:cxn modelId="{1B527168-374C-4D5F-BA2A-3498546DC3F0}" srcId="{9C873150-E685-41D4-AAD2-DE29684AD18D}" destId="{722835C9-6EFA-40D5-A1C5-5B19482B980A}" srcOrd="2" destOrd="0" parTransId="{6FA33A92-1A23-4509-81A0-242BF37C7170}" sibTransId="{F9E042AC-A699-4892-AB04-B852CA88FE95}"/>
    <dgm:cxn modelId="{1C257952-F1CD-47D1-B398-C75E444344F9}" type="presOf" srcId="{722835C9-6EFA-40D5-A1C5-5B19482B980A}" destId="{5909ABCF-B6E9-4F61-A505-55F198D40DBA}" srcOrd="0" destOrd="0" presId="urn:microsoft.com/office/officeart/2005/8/layout/default"/>
    <dgm:cxn modelId="{B314295A-CBA9-42D5-9931-40A03EDCE601}" type="presOf" srcId="{805FE815-6C20-426D-9F65-D312E3AC0753}" destId="{6D8FDF39-A8D4-456B-8BAC-986C2605EF60}" srcOrd="0" destOrd="0" presId="urn:microsoft.com/office/officeart/2005/8/layout/default"/>
    <dgm:cxn modelId="{ECE18D7A-3E4A-44B0-A2E1-2F59BF933F52}" type="presOf" srcId="{6ADD755F-73EC-4175-B056-0F095732B9A5}" destId="{277A3EC2-817B-4D9D-95E5-699017C98BD1}" srcOrd="0" destOrd="0" presId="urn:microsoft.com/office/officeart/2005/8/layout/default"/>
    <dgm:cxn modelId="{45A305C2-67C3-4DF6-A986-18A2D83EE245}" srcId="{9C873150-E685-41D4-AAD2-DE29684AD18D}" destId="{6ADD755F-73EC-4175-B056-0F095732B9A5}" srcOrd="0" destOrd="0" parTransId="{0CD43E9D-F138-48F7-8269-269A866C1040}" sibTransId="{A6B21B6A-A009-4870-BDA2-702E31E0F773}"/>
    <dgm:cxn modelId="{C7D060E2-8195-44D2-A73E-87384A487D84}" srcId="{9C873150-E685-41D4-AAD2-DE29684AD18D}" destId="{805FE815-6C20-426D-9F65-D312E3AC0753}" srcOrd="1" destOrd="0" parTransId="{768D4F22-A9DE-4D22-9C04-EEB4CA8753A8}" sibTransId="{ACC1B268-482E-49F5-9EE6-542B4DD140F6}"/>
    <dgm:cxn modelId="{ED145C58-A3CF-4573-9E59-06684DD03E5C}" type="presParOf" srcId="{ECA44E04-54C5-49EF-B4DA-418AF1D464B3}" destId="{277A3EC2-817B-4D9D-95E5-699017C98BD1}" srcOrd="0" destOrd="0" presId="urn:microsoft.com/office/officeart/2005/8/layout/default"/>
    <dgm:cxn modelId="{6737EF63-C27D-4A71-9722-7E811D58B74A}" type="presParOf" srcId="{ECA44E04-54C5-49EF-B4DA-418AF1D464B3}" destId="{24DFBB0B-4198-45EB-A829-1731F3F09FFA}" srcOrd="1" destOrd="0" presId="urn:microsoft.com/office/officeart/2005/8/layout/default"/>
    <dgm:cxn modelId="{482EA435-026E-4ACB-B9CF-18B03422324C}" type="presParOf" srcId="{ECA44E04-54C5-49EF-B4DA-418AF1D464B3}" destId="{6D8FDF39-A8D4-456B-8BAC-986C2605EF60}" srcOrd="2" destOrd="0" presId="urn:microsoft.com/office/officeart/2005/8/layout/default"/>
    <dgm:cxn modelId="{07D2046D-EEA0-4EF6-BA32-0639CDB8D5A5}" type="presParOf" srcId="{ECA44E04-54C5-49EF-B4DA-418AF1D464B3}" destId="{F835DF5D-0D1B-4774-B28D-57189C65E64F}" srcOrd="3" destOrd="0" presId="urn:microsoft.com/office/officeart/2005/8/layout/default"/>
    <dgm:cxn modelId="{B95E735B-5C2B-4C30-AD76-F4E1721CDA67}" type="presParOf" srcId="{ECA44E04-54C5-49EF-B4DA-418AF1D464B3}" destId="{5909ABCF-B6E9-4F61-A505-55F198D40DB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11FE7-6E8A-4DB6-8AD1-C4D11B2B22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D6064F-3DC6-426F-AE5A-C930B75E1538}">
      <dgm:prSet/>
      <dgm:spPr/>
      <dgm:t>
        <a:bodyPr/>
        <a:lstStyle/>
        <a:p>
          <a:pPr>
            <a:lnSpc>
              <a:spcPct val="100000"/>
            </a:lnSpc>
          </a:pPr>
          <a:r>
            <a:rPr lang="en-US"/>
            <a:t>Need based, student-centered approach</a:t>
          </a:r>
        </a:p>
      </dgm:t>
    </dgm:pt>
    <dgm:pt modelId="{CC00E095-3F40-4495-ADDA-A712A18A88C9}" type="parTrans" cxnId="{101D8A86-2574-4859-BAED-220FA1EE9A55}">
      <dgm:prSet/>
      <dgm:spPr/>
      <dgm:t>
        <a:bodyPr/>
        <a:lstStyle/>
        <a:p>
          <a:endParaRPr lang="en-US"/>
        </a:p>
      </dgm:t>
    </dgm:pt>
    <dgm:pt modelId="{7AF40B9C-08D1-4668-9D80-E75EE4298591}" type="sibTrans" cxnId="{101D8A86-2574-4859-BAED-220FA1EE9A55}">
      <dgm:prSet/>
      <dgm:spPr/>
      <dgm:t>
        <a:bodyPr/>
        <a:lstStyle/>
        <a:p>
          <a:endParaRPr lang="en-US"/>
        </a:p>
      </dgm:t>
    </dgm:pt>
    <dgm:pt modelId="{E8C72587-F704-4E6C-8422-21DDE88DDA9C}">
      <dgm:prSet/>
      <dgm:spPr/>
      <dgm:t>
        <a:bodyPr/>
        <a:lstStyle/>
        <a:p>
          <a:pPr>
            <a:lnSpc>
              <a:spcPct val="100000"/>
            </a:lnSpc>
          </a:pPr>
          <a:r>
            <a:rPr lang="en-US"/>
            <a:t>Data driven </a:t>
          </a:r>
        </a:p>
      </dgm:t>
    </dgm:pt>
    <dgm:pt modelId="{82BA11F2-EBC4-402C-8B48-3011EE028464}" type="parTrans" cxnId="{01F996E2-3AE1-4599-93D2-03AC2FCE9508}">
      <dgm:prSet/>
      <dgm:spPr/>
      <dgm:t>
        <a:bodyPr/>
        <a:lstStyle/>
        <a:p>
          <a:endParaRPr lang="en-US"/>
        </a:p>
      </dgm:t>
    </dgm:pt>
    <dgm:pt modelId="{96B2502F-5239-435B-B191-53E30D916D79}" type="sibTrans" cxnId="{01F996E2-3AE1-4599-93D2-03AC2FCE9508}">
      <dgm:prSet/>
      <dgm:spPr/>
      <dgm:t>
        <a:bodyPr/>
        <a:lstStyle/>
        <a:p>
          <a:endParaRPr lang="en-US"/>
        </a:p>
      </dgm:t>
    </dgm:pt>
    <dgm:pt modelId="{5C87339F-4102-4646-99F3-0A50F9523063}">
      <dgm:prSet/>
      <dgm:spPr/>
      <dgm:t>
        <a:bodyPr/>
        <a:lstStyle/>
        <a:p>
          <a:pPr>
            <a:lnSpc>
              <a:spcPct val="100000"/>
            </a:lnSpc>
          </a:pPr>
          <a:r>
            <a:rPr lang="en-US"/>
            <a:t>Emphasis on retention and engagement</a:t>
          </a:r>
        </a:p>
      </dgm:t>
    </dgm:pt>
    <dgm:pt modelId="{4C4CB3DC-AAE3-4390-9209-F3FD409E1E9E}" type="parTrans" cxnId="{A110677B-4AD1-4719-B303-CD9E69ED3854}">
      <dgm:prSet/>
      <dgm:spPr/>
      <dgm:t>
        <a:bodyPr/>
        <a:lstStyle/>
        <a:p>
          <a:endParaRPr lang="en-US"/>
        </a:p>
      </dgm:t>
    </dgm:pt>
    <dgm:pt modelId="{35CA227C-2E94-4307-80C7-A62515E5E46E}" type="sibTrans" cxnId="{A110677B-4AD1-4719-B303-CD9E69ED3854}">
      <dgm:prSet/>
      <dgm:spPr/>
      <dgm:t>
        <a:bodyPr/>
        <a:lstStyle/>
        <a:p>
          <a:endParaRPr lang="en-US"/>
        </a:p>
      </dgm:t>
    </dgm:pt>
    <dgm:pt modelId="{1A57A5F2-759A-4912-B711-3B6A6C11329E}">
      <dgm:prSet/>
      <dgm:spPr/>
      <dgm:t>
        <a:bodyPr/>
        <a:lstStyle/>
        <a:p>
          <a:pPr>
            <a:lnSpc>
              <a:spcPct val="100000"/>
            </a:lnSpc>
          </a:pPr>
          <a:r>
            <a:rPr lang="en-US"/>
            <a:t>Specific benchmarks (i.e career, transfer, financial, etc.) </a:t>
          </a:r>
        </a:p>
      </dgm:t>
    </dgm:pt>
    <dgm:pt modelId="{EC433002-B12D-4580-86BB-35DB39461B89}" type="parTrans" cxnId="{9D3805EE-16F0-4CE6-8510-AE354D0444B7}">
      <dgm:prSet/>
      <dgm:spPr/>
      <dgm:t>
        <a:bodyPr/>
        <a:lstStyle/>
        <a:p>
          <a:endParaRPr lang="en-US"/>
        </a:p>
      </dgm:t>
    </dgm:pt>
    <dgm:pt modelId="{579AA8B1-E5DC-465E-957B-2FCAFEAABDED}" type="sibTrans" cxnId="{9D3805EE-16F0-4CE6-8510-AE354D0444B7}">
      <dgm:prSet/>
      <dgm:spPr/>
      <dgm:t>
        <a:bodyPr/>
        <a:lstStyle/>
        <a:p>
          <a:endParaRPr lang="en-US"/>
        </a:p>
      </dgm:t>
    </dgm:pt>
    <dgm:pt modelId="{34F5786F-0629-4DA8-B458-1EC550584F4B}">
      <dgm:prSet/>
      <dgm:spPr/>
      <dgm:t>
        <a:bodyPr/>
        <a:lstStyle/>
        <a:p>
          <a:pPr>
            <a:lnSpc>
              <a:spcPct val="100000"/>
            </a:lnSpc>
          </a:pPr>
          <a:r>
            <a:rPr lang="en-US"/>
            <a:t>Culturally responsive programming</a:t>
          </a:r>
        </a:p>
      </dgm:t>
    </dgm:pt>
    <dgm:pt modelId="{62B91E0B-B980-4E3E-85B5-59026E68CC94}" type="parTrans" cxnId="{05CC07E4-C1FA-4805-82CE-734739068DB4}">
      <dgm:prSet/>
      <dgm:spPr/>
      <dgm:t>
        <a:bodyPr/>
        <a:lstStyle/>
        <a:p>
          <a:endParaRPr lang="en-US"/>
        </a:p>
      </dgm:t>
    </dgm:pt>
    <dgm:pt modelId="{5DB3C2CB-99D6-4851-BB85-FF8A496CB59A}" type="sibTrans" cxnId="{05CC07E4-C1FA-4805-82CE-734739068DB4}">
      <dgm:prSet/>
      <dgm:spPr/>
      <dgm:t>
        <a:bodyPr/>
        <a:lstStyle/>
        <a:p>
          <a:endParaRPr lang="en-US"/>
        </a:p>
      </dgm:t>
    </dgm:pt>
    <dgm:pt modelId="{99D20944-DE45-4B00-9FED-CD39E450759C}" type="pres">
      <dgm:prSet presAssocID="{3EB11FE7-6E8A-4DB6-8AD1-C4D11B2B2225}" presName="root" presStyleCnt="0">
        <dgm:presLayoutVars>
          <dgm:dir/>
          <dgm:resizeHandles val="exact"/>
        </dgm:presLayoutVars>
      </dgm:prSet>
      <dgm:spPr/>
    </dgm:pt>
    <dgm:pt modelId="{61D28B3F-CE24-4E5A-8263-868AED2BF994}" type="pres">
      <dgm:prSet presAssocID="{ABD6064F-3DC6-426F-AE5A-C930B75E1538}" presName="compNode" presStyleCnt="0"/>
      <dgm:spPr/>
    </dgm:pt>
    <dgm:pt modelId="{EB2AE0AA-59D9-4389-A6B7-A42E6CE37118}" type="pres">
      <dgm:prSet presAssocID="{ABD6064F-3DC6-426F-AE5A-C930B75E1538}" presName="bgRect" presStyleLbl="bgShp" presStyleIdx="0" presStyleCnt="5"/>
      <dgm:spPr/>
    </dgm:pt>
    <dgm:pt modelId="{66930F64-6FED-40DE-9349-6594DB7AAA23}" type="pres">
      <dgm:prSet presAssocID="{ABD6064F-3DC6-426F-AE5A-C930B75E153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69774EA0-999F-451D-95AE-8134FED78928}" type="pres">
      <dgm:prSet presAssocID="{ABD6064F-3DC6-426F-AE5A-C930B75E1538}" presName="spaceRect" presStyleCnt="0"/>
      <dgm:spPr/>
    </dgm:pt>
    <dgm:pt modelId="{48CF2F43-6472-4712-9A2F-B16898EF53EE}" type="pres">
      <dgm:prSet presAssocID="{ABD6064F-3DC6-426F-AE5A-C930B75E1538}" presName="parTx" presStyleLbl="revTx" presStyleIdx="0" presStyleCnt="5">
        <dgm:presLayoutVars>
          <dgm:chMax val="0"/>
          <dgm:chPref val="0"/>
        </dgm:presLayoutVars>
      </dgm:prSet>
      <dgm:spPr/>
    </dgm:pt>
    <dgm:pt modelId="{389D8D68-CE85-48E8-83F9-150C0C453313}" type="pres">
      <dgm:prSet presAssocID="{7AF40B9C-08D1-4668-9D80-E75EE4298591}" presName="sibTrans" presStyleCnt="0"/>
      <dgm:spPr/>
    </dgm:pt>
    <dgm:pt modelId="{42714E57-D9C8-40A3-A2CF-7E3428C02531}" type="pres">
      <dgm:prSet presAssocID="{E8C72587-F704-4E6C-8422-21DDE88DDA9C}" presName="compNode" presStyleCnt="0"/>
      <dgm:spPr/>
    </dgm:pt>
    <dgm:pt modelId="{E762B680-7EF4-4F4D-8599-2F3D5657AB9C}" type="pres">
      <dgm:prSet presAssocID="{E8C72587-F704-4E6C-8422-21DDE88DDA9C}" presName="bgRect" presStyleLbl="bgShp" presStyleIdx="1" presStyleCnt="5"/>
      <dgm:spPr/>
    </dgm:pt>
    <dgm:pt modelId="{A68D84DD-B6AF-4F41-A737-18E7E8474D8E}" type="pres">
      <dgm:prSet presAssocID="{E8C72587-F704-4E6C-8422-21DDE88DDA9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415361F4-4E39-46DE-867F-DD3997E1FF35}" type="pres">
      <dgm:prSet presAssocID="{E8C72587-F704-4E6C-8422-21DDE88DDA9C}" presName="spaceRect" presStyleCnt="0"/>
      <dgm:spPr/>
    </dgm:pt>
    <dgm:pt modelId="{B115AB6B-CA27-4024-9829-66431594C98B}" type="pres">
      <dgm:prSet presAssocID="{E8C72587-F704-4E6C-8422-21DDE88DDA9C}" presName="parTx" presStyleLbl="revTx" presStyleIdx="1" presStyleCnt="5">
        <dgm:presLayoutVars>
          <dgm:chMax val="0"/>
          <dgm:chPref val="0"/>
        </dgm:presLayoutVars>
      </dgm:prSet>
      <dgm:spPr/>
    </dgm:pt>
    <dgm:pt modelId="{A63E7F5D-2E59-42E6-8C4B-21F340FE86C3}" type="pres">
      <dgm:prSet presAssocID="{96B2502F-5239-435B-B191-53E30D916D79}" presName="sibTrans" presStyleCnt="0"/>
      <dgm:spPr/>
    </dgm:pt>
    <dgm:pt modelId="{75E5F56F-6E51-489C-8B81-ABBBAD0124D6}" type="pres">
      <dgm:prSet presAssocID="{5C87339F-4102-4646-99F3-0A50F9523063}" presName="compNode" presStyleCnt="0"/>
      <dgm:spPr/>
    </dgm:pt>
    <dgm:pt modelId="{8F93BDD1-B1ED-4829-BF44-F6D44DE36ADB}" type="pres">
      <dgm:prSet presAssocID="{5C87339F-4102-4646-99F3-0A50F9523063}" presName="bgRect" presStyleLbl="bgShp" presStyleIdx="2" presStyleCnt="5"/>
      <dgm:spPr/>
    </dgm:pt>
    <dgm:pt modelId="{1987E1FC-0147-4DE1-A831-9745C0846A88}" type="pres">
      <dgm:prSet presAssocID="{5C87339F-4102-4646-99F3-0A50F952306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87BBC175-9D93-48D5-B86F-F10843F204F2}" type="pres">
      <dgm:prSet presAssocID="{5C87339F-4102-4646-99F3-0A50F9523063}" presName="spaceRect" presStyleCnt="0"/>
      <dgm:spPr/>
    </dgm:pt>
    <dgm:pt modelId="{DE7078B9-4027-4633-8D8D-E9A76AE5DCAE}" type="pres">
      <dgm:prSet presAssocID="{5C87339F-4102-4646-99F3-0A50F9523063}" presName="parTx" presStyleLbl="revTx" presStyleIdx="2" presStyleCnt="5">
        <dgm:presLayoutVars>
          <dgm:chMax val="0"/>
          <dgm:chPref val="0"/>
        </dgm:presLayoutVars>
      </dgm:prSet>
      <dgm:spPr/>
    </dgm:pt>
    <dgm:pt modelId="{543F437F-A5B0-44C8-B4E2-177B01E3FF10}" type="pres">
      <dgm:prSet presAssocID="{35CA227C-2E94-4307-80C7-A62515E5E46E}" presName="sibTrans" presStyleCnt="0"/>
      <dgm:spPr/>
    </dgm:pt>
    <dgm:pt modelId="{76AD9A51-A483-46D2-A216-F7B8378F679B}" type="pres">
      <dgm:prSet presAssocID="{1A57A5F2-759A-4912-B711-3B6A6C11329E}" presName="compNode" presStyleCnt="0"/>
      <dgm:spPr/>
    </dgm:pt>
    <dgm:pt modelId="{D832CB43-039A-461D-BE34-027EFAFF962B}" type="pres">
      <dgm:prSet presAssocID="{1A57A5F2-759A-4912-B711-3B6A6C11329E}" presName="bgRect" presStyleLbl="bgShp" presStyleIdx="3" presStyleCnt="5"/>
      <dgm:spPr/>
    </dgm:pt>
    <dgm:pt modelId="{631CA59B-13BD-440F-8F33-ADCB9B0E39DA}" type="pres">
      <dgm:prSet presAssocID="{1A57A5F2-759A-4912-B711-3B6A6C11329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pward trend"/>
        </a:ext>
      </dgm:extLst>
    </dgm:pt>
    <dgm:pt modelId="{8E9EEFF8-EADB-4454-9C43-6B6F21D0AC88}" type="pres">
      <dgm:prSet presAssocID="{1A57A5F2-759A-4912-B711-3B6A6C11329E}" presName="spaceRect" presStyleCnt="0"/>
      <dgm:spPr/>
    </dgm:pt>
    <dgm:pt modelId="{09AC2CE9-CC90-44C7-AEAB-42613440764D}" type="pres">
      <dgm:prSet presAssocID="{1A57A5F2-759A-4912-B711-3B6A6C11329E}" presName="parTx" presStyleLbl="revTx" presStyleIdx="3" presStyleCnt="5">
        <dgm:presLayoutVars>
          <dgm:chMax val="0"/>
          <dgm:chPref val="0"/>
        </dgm:presLayoutVars>
      </dgm:prSet>
      <dgm:spPr/>
    </dgm:pt>
    <dgm:pt modelId="{210F347E-6E7D-4727-87AF-1AAA60AA885F}" type="pres">
      <dgm:prSet presAssocID="{579AA8B1-E5DC-465E-957B-2FCAFEAABDED}" presName="sibTrans" presStyleCnt="0"/>
      <dgm:spPr/>
    </dgm:pt>
    <dgm:pt modelId="{EDB8EAFC-12F0-496D-A4DA-FEBE60BF351B}" type="pres">
      <dgm:prSet presAssocID="{34F5786F-0629-4DA8-B458-1EC550584F4B}" presName="compNode" presStyleCnt="0"/>
      <dgm:spPr/>
    </dgm:pt>
    <dgm:pt modelId="{C8C71CD6-546F-46BF-A89C-7EA0DD9F9156}" type="pres">
      <dgm:prSet presAssocID="{34F5786F-0629-4DA8-B458-1EC550584F4B}" presName="bgRect" presStyleLbl="bgShp" presStyleIdx="4" presStyleCnt="5"/>
      <dgm:spPr/>
    </dgm:pt>
    <dgm:pt modelId="{DEF56B56-18CE-4DFB-A76A-DAB6448CD361}" type="pres">
      <dgm:prSet presAssocID="{34F5786F-0629-4DA8-B458-1EC550584F4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mputer"/>
        </a:ext>
      </dgm:extLst>
    </dgm:pt>
    <dgm:pt modelId="{175CF39E-014A-46E9-8D39-71D92AF3FDB7}" type="pres">
      <dgm:prSet presAssocID="{34F5786F-0629-4DA8-B458-1EC550584F4B}" presName="spaceRect" presStyleCnt="0"/>
      <dgm:spPr/>
    </dgm:pt>
    <dgm:pt modelId="{35BE7825-470E-459F-AD37-94F327B3652D}" type="pres">
      <dgm:prSet presAssocID="{34F5786F-0629-4DA8-B458-1EC550584F4B}" presName="parTx" presStyleLbl="revTx" presStyleIdx="4" presStyleCnt="5">
        <dgm:presLayoutVars>
          <dgm:chMax val="0"/>
          <dgm:chPref val="0"/>
        </dgm:presLayoutVars>
      </dgm:prSet>
      <dgm:spPr/>
    </dgm:pt>
  </dgm:ptLst>
  <dgm:cxnLst>
    <dgm:cxn modelId="{DD88A041-F225-4352-8F8A-7E0FBC5F5B24}" type="presOf" srcId="{1A57A5F2-759A-4912-B711-3B6A6C11329E}" destId="{09AC2CE9-CC90-44C7-AEAB-42613440764D}" srcOrd="0" destOrd="0" presId="urn:microsoft.com/office/officeart/2018/2/layout/IconVerticalSolidList"/>
    <dgm:cxn modelId="{A110677B-4AD1-4719-B303-CD9E69ED3854}" srcId="{3EB11FE7-6E8A-4DB6-8AD1-C4D11B2B2225}" destId="{5C87339F-4102-4646-99F3-0A50F9523063}" srcOrd="2" destOrd="0" parTransId="{4C4CB3DC-AAE3-4390-9209-F3FD409E1E9E}" sibTransId="{35CA227C-2E94-4307-80C7-A62515E5E46E}"/>
    <dgm:cxn modelId="{101D8A86-2574-4859-BAED-220FA1EE9A55}" srcId="{3EB11FE7-6E8A-4DB6-8AD1-C4D11B2B2225}" destId="{ABD6064F-3DC6-426F-AE5A-C930B75E1538}" srcOrd="0" destOrd="0" parTransId="{CC00E095-3F40-4495-ADDA-A712A18A88C9}" sibTransId="{7AF40B9C-08D1-4668-9D80-E75EE4298591}"/>
    <dgm:cxn modelId="{AFBEAF98-16F5-4BD8-B810-5CCB56E90895}" type="presOf" srcId="{ABD6064F-3DC6-426F-AE5A-C930B75E1538}" destId="{48CF2F43-6472-4712-9A2F-B16898EF53EE}" srcOrd="0" destOrd="0" presId="urn:microsoft.com/office/officeart/2018/2/layout/IconVerticalSolidList"/>
    <dgm:cxn modelId="{75E4BA9E-27E4-4671-B759-0D14973498D8}" type="presOf" srcId="{5C87339F-4102-4646-99F3-0A50F9523063}" destId="{DE7078B9-4027-4633-8D8D-E9A76AE5DCAE}" srcOrd="0" destOrd="0" presId="urn:microsoft.com/office/officeart/2018/2/layout/IconVerticalSolidList"/>
    <dgm:cxn modelId="{E143C5DC-2BF1-4E8A-BA19-CC2320FF7264}" type="presOf" srcId="{3EB11FE7-6E8A-4DB6-8AD1-C4D11B2B2225}" destId="{99D20944-DE45-4B00-9FED-CD39E450759C}" srcOrd="0" destOrd="0" presId="urn:microsoft.com/office/officeart/2018/2/layout/IconVerticalSolidList"/>
    <dgm:cxn modelId="{01F996E2-3AE1-4599-93D2-03AC2FCE9508}" srcId="{3EB11FE7-6E8A-4DB6-8AD1-C4D11B2B2225}" destId="{E8C72587-F704-4E6C-8422-21DDE88DDA9C}" srcOrd="1" destOrd="0" parTransId="{82BA11F2-EBC4-402C-8B48-3011EE028464}" sibTransId="{96B2502F-5239-435B-B191-53E30D916D79}"/>
    <dgm:cxn modelId="{05CC07E4-C1FA-4805-82CE-734739068DB4}" srcId="{3EB11FE7-6E8A-4DB6-8AD1-C4D11B2B2225}" destId="{34F5786F-0629-4DA8-B458-1EC550584F4B}" srcOrd="4" destOrd="0" parTransId="{62B91E0B-B980-4E3E-85B5-59026E68CC94}" sibTransId="{5DB3C2CB-99D6-4851-BB85-FF8A496CB59A}"/>
    <dgm:cxn modelId="{7B7DD8E7-D021-49EB-8F93-DC9DDF01A295}" type="presOf" srcId="{E8C72587-F704-4E6C-8422-21DDE88DDA9C}" destId="{B115AB6B-CA27-4024-9829-66431594C98B}" srcOrd="0" destOrd="0" presId="urn:microsoft.com/office/officeart/2018/2/layout/IconVerticalSolidList"/>
    <dgm:cxn modelId="{9D3805EE-16F0-4CE6-8510-AE354D0444B7}" srcId="{3EB11FE7-6E8A-4DB6-8AD1-C4D11B2B2225}" destId="{1A57A5F2-759A-4912-B711-3B6A6C11329E}" srcOrd="3" destOrd="0" parTransId="{EC433002-B12D-4580-86BB-35DB39461B89}" sibTransId="{579AA8B1-E5DC-465E-957B-2FCAFEAABDED}"/>
    <dgm:cxn modelId="{65F379F0-18EF-484A-88E2-3A88966C0667}" type="presOf" srcId="{34F5786F-0629-4DA8-B458-1EC550584F4B}" destId="{35BE7825-470E-459F-AD37-94F327B3652D}" srcOrd="0" destOrd="0" presId="urn:microsoft.com/office/officeart/2018/2/layout/IconVerticalSolidList"/>
    <dgm:cxn modelId="{5EC09001-BF0B-4C16-BFD0-1EBB815A2891}" type="presParOf" srcId="{99D20944-DE45-4B00-9FED-CD39E450759C}" destId="{61D28B3F-CE24-4E5A-8263-868AED2BF994}" srcOrd="0" destOrd="0" presId="urn:microsoft.com/office/officeart/2018/2/layout/IconVerticalSolidList"/>
    <dgm:cxn modelId="{BED29780-ADA6-490D-A1F6-DF853CDEAFA2}" type="presParOf" srcId="{61D28B3F-CE24-4E5A-8263-868AED2BF994}" destId="{EB2AE0AA-59D9-4389-A6B7-A42E6CE37118}" srcOrd="0" destOrd="0" presId="urn:microsoft.com/office/officeart/2018/2/layout/IconVerticalSolidList"/>
    <dgm:cxn modelId="{299420C8-4A6B-48AC-AA69-FD3BFCA6D0B8}" type="presParOf" srcId="{61D28B3F-CE24-4E5A-8263-868AED2BF994}" destId="{66930F64-6FED-40DE-9349-6594DB7AAA23}" srcOrd="1" destOrd="0" presId="urn:microsoft.com/office/officeart/2018/2/layout/IconVerticalSolidList"/>
    <dgm:cxn modelId="{28216E78-58A0-407B-AA5D-1A635F68F027}" type="presParOf" srcId="{61D28B3F-CE24-4E5A-8263-868AED2BF994}" destId="{69774EA0-999F-451D-95AE-8134FED78928}" srcOrd="2" destOrd="0" presId="urn:microsoft.com/office/officeart/2018/2/layout/IconVerticalSolidList"/>
    <dgm:cxn modelId="{74E64B7B-A956-42BA-B680-FA01220788C6}" type="presParOf" srcId="{61D28B3F-CE24-4E5A-8263-868AED2BF994}" destId="{48CF2F43-6472-4712-9A2F-B16898EF53EE}" srcOrd="3" destOrd="0" presId="urn:microsoft.com/office/officeart/2018/2/layout/IconVerticalSolidList"/>
    <dgm:cxn modelId="{EA7D448E-1EA2-46DB-BAD9-BD4CFBF92DC7}" type="presParOf" srcId="{99D20944-DE45-4B00-9FED-CD39E450759C}" destId="{389D8D68-CE85-48E8-83F9-150C0C453313}" srcOrd="1" destOrd="0" presId="urn:microsoft.com/office/officeart/2018/2/layout/IconVerticalSolidList"/>
    <dgm:cxn modelId="{B03C64A0-07AB-419E-A82F-854F5B57EAEB}" type="presParOf" srcId="{99D20944-DE45-4B00-9FED-CD39E450759C}" destId="{42714E57-D9C8-40A3-A2CF-7E3428C02531}" srcOrd="2" destOrd="0" presId="urn:microsoft.com/office/officeart/2018/2/layout/IconVerticalSolidList"/>
    <dgm:cxn modelId="{00BA698F-FB98-41AE-886E-C45F6FEA07D2}" type="presParOf" srcId="{42714E57-D9C8-40A3-A2CF-7E3428C02531}" destId="{E762B680-7EF4-4F4D-8599-2F3D5657AB9C}" srcOrd="0" destOrd="0" presId="urn:microsoft.com/office/officeart/2018/2/layout/IconVerticalSolidList"/>
    <dgm:cxn modelId="{B41553D0-6BDD-4495-A72D-0D133609ADA8}" type="presParOf" srcId="{42714E57-D9C8-40A3-A2CF-7E3428C02531}" destId="{A68D84DD-B6AF-4F41-A737-18E7E8474D8E}" srcOrd="1" destOrd="0" presId="urn:microsoft.com/office/officeart/2018/2/layout/IconVerticalSolidList"/>
    <dgm:cxn modelId="{EFA66C73-8A5F-46E3-BE6C-ABE11E8C7535}" type="presParOf" srcId="{42714E57-D9C8-40A3-A2CF-7E3428C02531}" destId="{415361F4-4E39-46DE-867F-DD3997E1FF35}" srcOrd="2" destOrd="0" presId="urn:microsoft.com/office/officeart/2018/2/layout/IconVerticalSolidList"/>
    <dgm:cxn modelId="{555E9688-D711-4396-9E65-C3FEF864F581}" type="presParOf" srcId="{42714E57-D9C8-40A3-A2CF-7E3428C02531}" destId="{B115AB6B-CA27-4024-9829-66431594C98B}" srcOrd="3" destOrd="0" presId="urn:microsoft.com/office/officeart/2018/2/layout/IconVerticalSolidList"/>
    <dgm:cxn modelId="{BFE577F2-63DB-4685-8176-A1AA5CDE0F6F}" type="presParOf" srcId="{99D20944-DE45-4B00-9FED-CD39E450759C}" destId="{A63E7F5D-2E59-42E6-8C4B-21F340FE86C3}" srcOrd="3" destOrd="0" presId="urn:microsoft.com/office/officeart/2018/2/layout/IconVerticalSolidList"/>
    <dgm:cxn modelId="{758357E7-7DE7-4808-A657-C031F144C65D}" type="presParOf" srcId="{99D20944-DE45-4B00-9FED-CD39E450759C}" destId="{75E5F56F-6E51-489C-8B81-ABBBAD0124D6}" srcOrd="4" destOrd="0" presId="urn:microsoft.com/office/officeart/2018/2/layout/IconVerticalSolidList"/>
    <dgm:cxn modelId="{1E5EA45B-C498-4AC6-AC6F-364FB14E5815}" type="presParOf" srcId="{75E5F56F-6E51-489C-8B81-ABBBAD0124D6}" destId="{8F93BDD1-B1ED-4829-BF44-F6D44DE36ADB}" srcOrd="0" destOrd="0" presId="urn:microsoft.com/office/officeart/2018/2/layout/IconVerticalSolidList"/>
    <dgm:cxn modelId="{0A54726F-7B0C-4BE1-8542-2EE038006D00}" type="presParOf" srcId="{75E5F56F-6E51-489C-8B81-ABBBAD0124D6}" destId="{1987E1FC-0147-4DE1-A831-9745C0846A88}" srcOrd="1" destOrd="0" presId="urn:microsoft.com/office/officeart/2018/2/layout/IconVerticalSolidList"/>
    <dgm:cxn modelId="{E3FCB754-7976-441F-8CBC-13F1516FA4E2}" type="presParOf" srcId="{75E5F56F-6E51-489C-8B81-ABBBAD0124D6}" destId="{87BBC175-9D93-48D5-B86F-F10843F204F2}" srcOrd="2" destOrd="0" presId="urn:microsoft.com/office/officeart/2018/2/layout/IconVerticalSolidList"/>
    <dgm:cxn modelId="{D6C7487D-DD74-4D3F-9D34-23B70A5A9BD5}" type="presParOf" srcId="{75E5F56F-6E51-489C-8B81-ABBBAD0124D6}" destId="{DE7078B9-4027-4633-8D8D-E9A76AE5DCAE}" srcOrd="3" destOrd="0" presId="urn:microsoft.com/office/officeart/2018/2/layout/IconVerticalSolidList"/>
    <dgm:cxn modelId="{0AC9EDE0-FA03-43F8-BCC6-2AC741C5E9C9}" type="presParOf" srcId="{99D20944-DE45-4B00-9FED-CD39E450759C}" destId="{543F437F-A5B0-44C8-B4E2-177B01E3FF10}" srcOrd="5" destOrd="0" presId="urn:microsoft.com/office/officeart/2018/2/layout/IconVerticalSolidList"/>
    <dgm:cxn modelId="{BAA86A7F-29CD-47AB-A899-B5E7DA961FB1}" type="presParOf" srcId="{99D20944-DE45-4B00-9FED-CD39E450759C}" destId="{76AD9A51-A483-46D2-A216-F7B8378F679B}" srcOrd="6" destOrd="0" presId="urn:microsoft.com/office/officeart/2018/2/layout/IconVerticalSolidList"/>
    <dgm:cxn modelId="{09600AC4-0CD7-4EA6-BE9E-EDE1051B20EC}" type="presParOf" srcId="{76AD9A51-A483-46D2-A216-F7B8378F679B}" destId="{D832CB43-039A-461D-BE34-027EFAFF962B}" srcOrd="0" destOrd="0" presId="urn:microsoft.com/office/officeart/2018/2/layout/IconVerticalSolidList"/>
    <dgm:cxn modelId="{7AB9CAAF-E03E-4BB1-9193-E6705CDD9FA4}" type="presParOf" srcId="{76AD9A51-A483-46D2-A216-F7B8378F679B}" destId="{631CA59B-13BD-440F-8F33-ADCB9B0E39DA}" srcOrd="1" destOrd="0" presId="urn:microsoft.com/office/officeart/2018/2/layout/IconVerticalSolidList"/>
    <dgm:cxn modelId="{61C5BB4A-3AB6-4905-9EF3-B211E0648363}" type="presParOf" srcId="{76AD9A51-A483-46D2-A216-F7B8378F679B}" destId="{8E9EEFF8-EADB-4454-9C43-6B6F21D0AC88}" srcOrd="2" destOrd="0" presId="urn:microsoft.com/office/officeart/2018/2/layout/IconVerticalSolidList"/>
    <dgm:cxn modelId="{4B52B258-917D-4C09-9301-5A34C7A01A21}" type="presParOf" srcId="{76AD9A51-A483-46D2-A216-F7B8378F679B}" destId="{09AC2CE9-CC90-44C7-AEAB-42613440764D}" srcOrd="3" destOrd="0" presId="urn:microsoft.com/office/officeart/2018/2/layout/IconVerticalSolidList"/>
    <dgm:cxn modelId="{CCFE979B-3E27-498E-B0BE-EAB6E3CC1470}" type="presParOf" srcId="{99D20944-DE45-4B00-9FED-CD39E450759C}" destId="{210F347E-6E7D-4727-87AF-1AAA60AA885F}" srcOrd="7" destOrd="0" presId="urn:microsoft.com/office/officeart/2018/2/layout/IconVerticalSolidList"/>
    <dgm:cxn modelId="{7F2CDBA3-F512-4D60-8159-1C00A9799789}" type="presParOf" srcId="{99D20944-DE45-4B00-9FED-CD39E450759C}" destId="{EDB8EAFC-12F0-496D-A4DA-FEBE60BF351B}" srcOrd="8" destOrd="0" presId="urn:microsoft.com/office/officeart/2018/2/layout/IconVerticalSolidList"/>
    <dgm:cxn modelId="{A1F4BBB7-FBE6-4320-87D2-72C173EB0033}" type="presParOf" srcId="{EDB8EAFC-12F0-496D-A4DA-FEBE60BF351B}" destId="{C8C71CD6-546F-46BF-A89C-7EA0DD9F9156}" srcOrd="0" destOrd="0" presId="urn:microsoft.com/office/officeart/2018/2/layout/IconVerticalSolidList"/>
    <dgm:cxn modelId="{8DB35864-12BD-4B89-B321-24117183EFB4}" type="presParOf" srcId="{EDB8EAFC-12F0-496D-A4DA-FEBE60BF351B}" destId="{DEF56B56-18CE-4DFB-A76A-DAB6448CD361}" srcOrd="1" destOrd="0" presId="urn:microsoft.com/office/officeart/2018/2/layout/IconVerticalSolidList"/>
    <dgm:cxn modelId="{5A6A32DF-11DA-40DA-BA09-D2AD37A7480B}" type="presParOf" srcId="{EDB8EAFC-12F0-496D-A4DA-FEBE60BF351B}" destId="{175CF39E-014A-46E9-8D39-71D92AF3FDB7}" srcOrd="2" destOrd="0" presId="urn:microsoft.com/office/officeart/2018/2/layout/IconVerticalSolidList"/>
    <dgm:cxn modelId="{6971482B-85C8-4ADB-A338-5129FE4EAB8C}" type="presParOf" srcId="{EDB8EAFC-12F0-496D-A4DA-FEBE60BF351B}" destId="{35BE7825-470E-459F-AD37-94F327B3652D}"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103858-9426-449F-A493-7838AA6B1C4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B2C83A6-ABF2-4E77-8A52-48E228C8CC9D}">
      <dgm:prSet/>
      <dgm:spPr/>
      <dgm:t>
        <a:bodyPr/>
        <a:lstStyle/>
        <a:p>
          <a:r>
            <a:rPr lang="en-US"/>
            <a:t>Increasing capacity to serve prospective PSP students </a:t>
          </a:r>
        </a:p>
      </dgm:t>
    </dgm:pt>
    <dgm:pt modelId="{18A2957D-1737-4F85-B38C-84560A528738}" type="parTrans" cxnId="{A5AADFE8-2533-4128-80A0-09A885F00B1C}">
      <dgm:prSet/>
      <dgm:spPr/>
      <dgm:t>
        <a:bodyPr/>
        <a:lstStyle/>
        <a:p>
          <a:endParaRPr lang="en-US"/>
        </a:p>
      </dgm:t>
    </dgm:pt>
    <dgm:pt modelId="{A2EFDF3B-39CD-4D54-A910-4D3B02D43790}" type="sibTrans" cxnId="{A5AADFE8-2533-4128-80A0-09A885F00B1C}">
      <dgm:prSet/>
      <dgm:spPr/>
      <dgm:t>
        <a:bodyPr/>
        <a:lstStyle/>
        <a:p>
          <a:endParaRPr lang="en-US"/>
        </a:p>
      </dgm:t>
    </dgm:pt>
    <dgm:pt modelId="{D1C34EB5-1FC9-4336-9A5E-A12FC2B18A26}">
      <dgm:prSet/>
      <dgm:spPr/>
      <dgm:t>
        <a:bodyPr/>
        <a:lstStyle/>
        <a:p>
          <a:r>
            <a:rPr lang="en-US"/>
            <a:t>Scale culturally relevant programming that center student’s lived experience and interests</a:t>
          </a:r>
        </a:p>
      </dgm:t>
    </dgm:pt>
    <dgm:pt modelId="{08BD8FBE-2F5D-43A8-9946-616B30F5F02C}" type="parTrans" cxnId="{4D2704CB-AB61-497C-BE2B-6CDFED8155E6}">
      <dgm:prSet/>
      <dgm:spPr/>
      <dgm:t>
        <a:bodyPr/>
        <a:lstStyle/>
        <a:p>
          <a:endParaRPr lang="en-US"/>
        </a:p>
      </dgm:t>
    </dgm:pt>
    <dgm:pt modelId="{5DBE5ACC-857E-4E62-8A16-D8814F6C6AD5}" type="sibTrans" cxnId="{4D2704CB-AB61-497C-BE2B-6CDFED8155E6}">
      <dgm:prSet/>
      <dgm:spPr/>
      <dgm:t>
        <a:bodyPr/>
        <a:lstStyle/>
        <a:p>
          <a:endParaRPr lang="en-US"/>
        </a:p>
      </dgm:t>
    </dgm:pt>
    <dgm:pt modelId="{4C168D74-2A9F-4ECE-9BEE-6EC5E484DE09}">
      <dgm:prSet/>
      <dgm:spPr/>
      <dgm:t>
        <a:bodyPr/>
        <a:lstStyle/>
        <a:p>
          <a:r>
            <a:rPr lang="en-US"/>
            <a:t>Aligned with the proposed district wide expansion of a 1,000 students by </a:t>
          </a:r>
          <a:r>
            <a:rPr lang="en-US">
              <a:latin typeface="Calibri Light" panose="020F0302020204030204"/>
            </a:rPr>
            <a:t>2024-2025</a:t>
          </a:r>
          <a:endParaRPr lang="en-US"/>
        </a:p>
      </dgm:t>
    </dgm:pt>
    <dgm:pt modelId="{A70AFB70-09DD-401F-9A5C-AA84B64FE025}" type="parTrans" cxnId="{2EF65BF4-64E4-41FE-A1F7-A85AB5AF4C68}">
      <dgm:prSet/>
      <dgm:spPr/>
      <dgm:t>
        <a:bodyPr/>
        <a:lstStyle/>
        <a:p>
          <a:endParaRPr lang="en-US"/>
        </a:p>
      </dgm:t>
    </dgm:pt>
    <dgm:pt modelId="{0513280E-A470-4F1D-AD76-0B09810080E3}" type="sibTrans" cxnId="{2EF65BF4-64E4-41FE-A1F7-A85AB5AF4C68}">
      <dgm:prSet/>
      <dgm:spPr/>
      <dgm:t>
        <a:bodyPr/>
        <a:lstStyle/>
        <a:p>
          <a:endParaRPr lang="en-US"/>
        </a:p>
      </dgm:t>
    </dgm:pt>
    <dgm:pt modelId="{6BCD3F26-7014-467B-9115-667657DB0DF2}">
      <dgm:prSet phldr="0"/>
      <dgm:spPr/>
      <dgm:t>
        <a:bodyPr/>
        <a:lstStyle/>
        <a:p>
          <a:pPr rtl="0"/>
          <a:r>
            <a:rPr lang="en-US" b="1">
              <a:latin typeface="Calibri Light" panose="020F0302020204030204"/>
            </a:rPr>
            <a:t>Support the longevity and sustainability of PSP to serve our continuing students</a:t>
          </a:r>
        </a:p>
      </dgm:t>
    </dgm:pt>
    <dgm:pt modelId="{BEA372FD-2D17-4C65-921E-513402AF036D}" type="parTrans" cxnId="{70992E6F-548B-41D1-89E2-BCF911F7A95C}">
      <dgm:prSet/>
      <dgm:spPr/>
    </dgm:pt>
    <dgm:pt modelId="{F2F57FCE-9B21-42EE-9361-22E323D036BA}" type="sibTrans" cxnId="{70992E6F-548B-41D1-89E2-BCF911F7A95C}">
      <dgm:prSet/>
      <dgm:spPr/>
    </dgm:pt>
    <dgm:pt modelId="{F73A6CC8-0F1D-4677-B60E-D3716E9E1031}">
      <dgm:prSet phldr="0"/>
      <dgm:spPr/>
      <dgm:t>
        <a:bodyPr/>
        <a:lstStyle/>
        <a:p>
          <a:pPr rtl="0"/>
          <a:r>
            <a:rPr lang="en-US"/>
            <a:t>Participate and contribute to the anti-racist and social justice initiatives on campus: CARES , Anti-racist committees, DREAM Center, </a:t>
          </a:r>
          <a:r>
            <a:rPr lang="en-US" err="1"/>
            <a:t>Sparkpoint</a:t>
          </a:r>
          <a:r>
            <a:rPr lang="en-US"/>
            <a:t>, etc. </a:t>
          </a:r>
        </a:p>
      </dgm:t>
    </dgm:pt>
    <dgm:pt modelId="{44B48929-7E2F-463C-9AEA-AF719CF873A5}" type="parTrans" cxnId="{224E6BA3-336E-46B2-9ED4-A4B73AEF4F1F}">
      <dgm:prSet/>
      <dgm:spPr/>
    </dgm:pt>
    <dgm:pt modelId="{85BCC17F-3AC2-4324-8D62-9DB932D1EBB1}" type="sibTrans" cxnId="{224E6BA3-336E-46B2-9ED4-A4B73AEF4F1F}">
      <dgm:prSet/>
      <dgm:spPr/>
    </dgm:pt>
    <dgm:pt modelId="{8D79169A-EB9E-4491-BFB8-1C67DABB884F}" type="pres">
      <dgm:prSet presAssocID="{77103858-9426-449F-A493-7838AA6B1C46}" presName="linear" presStyleCnt="0">
        <dgm:presLayoutVars>
          <dgm:animLvl val="lvl"/>
          <dgm:resizeHandles val="exact"/>
        </dgm:presLayoutVars>
      </dgm:prSet>
      <dgm:spPr/>
    </dgm:pt>
    <dgm:pt modelId="{579375DD-75D3-4A87-A440-73DB6DC35297}" type="pres">
      <dgm:prSet presAssocID="{EB2C83A6-ABF2-4E77-8A52-48E228C8CC9D}" presName="parentText" presStyleLbl="node1" presStyleIdx="0" presStyleCnt="5">
        <dgm:presLayoutVars>
          <dgm:chMax val="0"/>
          <dgm:bulletEnabled val="1"/>
        </dgm:presLayoutVars>
      </dgm:prSet>
      <dgm:spPr/>
    </dgm:pt>
    <dgm:pt modelId="{959FCD56-D88A-4429-BEB9-C4B9552E1217}" type="pres">
      <dgm:prSet presAssocID="{A2EFDF3B-39CD-4D54-A910-4D3B02D43790}" presName="spacer" presStyleCnt="0"/>
      <dgm:spPr/>
    </dgm:pt>
    <dgm:pt modelId="{7A318EAF-DC21-452B-BFB2-F4428F713C74}" type="pres">
      <dgm:prSet presAssocID="{D1C34EB5-1FC9-4336-9A5E-A12FC2B18A26}" presName="parentText" presStyleLbl="node1" presStyleIdx="1" presStyleCnt="5">
        <dgm:presLayoutVars>
          <dgm:chMax val="0"/>
          <dgm:bulletEnabled val="1"/>
        </dgm:presLayoutVars>
      </dgm:prSet>
      <dgm:spPr/>
    </dgm:pt>
    <dgm:pt modelId="{7F98FC47-7B8F-46B5-A7E6-EB2E24145F7F}" type="pres">
      <dgm:prSet presAssocID="{5DBE5ACC-857E-4E62-8A16-D8814F6C6AD5}" presName="spacer" presStyleCnt="0"/>
      <dgm:spPr/>
    </dgm:pt>
    <dgm:pt modelId="{4F698FAC-03EA-4571-A4B1-D16F78BDE456}" type="pres">
      <dgm:prSet presAssocID="{F73A6CC8-0F1D-4677-B60E-D3716E9E1031}" presName="parentText" presStyleLbl="node1" presStyleIdx="2" presStyleCnt="5">
        <dgm:presLayoutVars>
          <dgm:chMax val="0"/>
          <dgm:bulletEnabled val="1"/>
        </dgm:presLayoutVars>
      </dgm:prSet>
      <dgm:spPr/>
    </dgm:pt>
    <dgm:pt modelId="{F5A30B66-3A45-4954-B104-8E48B40BE604}" type="pres">
      <dgm:prSet presAssocID="{85BCC17F-3AC2-4324-8D62-9DB932D1EBB1}" presName="spacer" presStyleCnt="0"/>
      <dgm:spPr/>
    </dgm:pt>
    <dgm:pt modelId="{7A99AD11-316F-4995-8AC2-B1869027B1CB}" type="pres">
      <dgm:prSet presAssocID="{4C168D74-2A9F-4ECE-9BEE-6EC5E484DE09}" presName="parentText" presStyleLbl="node1" presStyleIdx="3" presStyleCnt="5">
        <dgm:presLayoutVars>
          <dgm:chMax val="0"/>
          <dgm:bulletEnabled val="1"/>
        </dgm:presLayoutVars>
      </dgm:prSet>
      <dgm:spPr/>
    </dgm:pt>
    <dgm:pt modelId="{B8320408-B022-4812-9281-3C96A538FE76}" type="pres">
      <dgm:prSet presAssocID="{0513280E-A470-4F1D-AD76-0B09810080E3}" presName="spacer" presStyleCnt="0"/>
      <dgm:spPr/>
    </dgm:pt>
    <dgm:pt modelId="{9B139BFE-1535-4C46-8973-40D2A83550BA}" type="pres">
      <dgm:prSet presAssocID="{6BCD3F26-7014-467B-9115-667657DB0DF2}" presName="parentText" presStyleLbl="node1" presStyleIdx="4" presStyleCnt="5">
        <dgm:presLayoutVars>
          <dgm:chMax val="0"/>
          <dgm:bulletEnabled val="1"/>
        </dgm:presLayoutVars>
      </dgm:prSet>
      <dgm:spPr/>
    </dgm:pt>
  </dgm:ptLst>
  <dgm:cxnLst>
    <dgm:cxn modelId="{E99CF213-20F7-4A50-8ABD-74F6059ADFC1}" type="presOf" srcId="{EB2C83A6-ABF2-4E77-8A52-48E228C8CC9D}" destId="{579375DD-75D3-4A87-A440-73DB6DC35297}" srcOrd="0" destOrd="0" presId="urn:microsoft.com/office/officeart/2005/8/layout/vList2"/>
    <dgm:cxn modelId="{CA7E4614-79E4-4472-B71C-916F9B109CC4}" type="presOf" srcId="{D1C34EB5-1FC9-4336-9A5E-A12FC2B18A26}" destId="{7A318EAF-DC21-452B-BFB2-F4428F713C74}" srcOrd="0" destOrd="0" presId="urn:microsoft.com/office/officeart/2005/8/layout/vList2"/>
    <dgm:cxn modelId="{666FD521-657F-49B8-937F-5544C06EF107}" type="presOf" srcId="{4C168D74-2A9F-4ECE-9BEE-6EC5E484DE09}" destId="{7A99AD11-316F-4995-8AC2-B1869027B1CB}" srcOrd="0" destOrd="0" presId="urn:microsoft.com/office/officeart/2005/8/layout/vList2"/>
    <dgm:cxn modelId="{0AACD05F-5B12-42D9-8C4B-2C80D677E61D}" type="presOf" srcId="{77103858-9426-449F-A493-7838AA6B1C46}" destId="{8D79169A-EB9E-4491-BFB8-1C67DABB884F}" srcOrd="0" destOrd="0" presId="urn:microsoft.com/office/officeart/2005/8/layout/vList2"/>
    <dgm:cxn modelId="{D2D9C468-3A0F-4C2B-91BA-5347781D0C6E}" type="presOf" srcId="{F73A6CC8-0F1D-4677-B60E-D3716E9E1031}" destId="{4F698FAC-03EA-4571-A4B1-D16F78BDE456}" srcOrd="0" destOrd="0" presId="urn:microsoft.com/office/officeart/2005/8/layout/vList2"/>
    <dgm:cxn modelId="{70992E6F-548B-41D1-89E2-BCF911F7A95C}" srcId="{77103858-9426-449F-A493-7838AA6B1C46}" destId="{6BCD3F26-7014-467B-9115-667657DB0DF2}" srcOrd="4" destOrd="0" parTransId="{BEA372FD-2D17-4C65-921E-513402AF036D}" sibTransId="{F2F57FCE-9B21-42EE-9361-22E323D036BA}"/>
    <dgm:cxn modelId="{224E6BA3-336E-46B2-9ED4-A4B73AEF4F1F}" srcId="{77103858-9426-449F-A493-7838AA6B1C46}" destId="{F73A6CC8-0F1D-4677-B60E-D3716E9E1031}" srcOrd="2" destOrd="0" parTransId="{44B48929-7E2F-463C-9AEA-AF719CF873A5}" sibTransId="{85BCC17F-3AC2-4324-8D62-9DB932D1EBB1}"/>
    <dgm:cxn modelId="{36CFC6BC-E164-40EA-B6D2-387A6E82A9FF}" type="presOf" srcId="{6BCD3F26-7014-467B-9115-667657DB0DF2}" destId="{9B139BFE-1535-4C46-8973-40D2A83550BA}" srcOrd="0" destOrd="0" presId="urn:microsoft.com/office/officeart/2005/8/layout/vList2"/>
    <dgm:cxn modelId="{4D2704CB-AB61-497C-BE2B-6CDFED8155E6}" srcId="{77103858-9426-449F-A493-7838AA6B1C46}" destId="{D1C34EB5-1FC9-4336-9A5E-A12FC2B18A26}" srcOrd="1" destOrd="0" parTransId="{08BD8FBE-2F5D-43A8-9946-616B30F5F02C}" sibTransId="{5DBE5ACC-857E-4E62-8A16-D8814F6C6AD5}"/>
    <dgm:cxn modelId="{A5AADFE8-2533-4128-80A0-09A885F00B1C}" srcId="{77103858-9426-449F-A493-7838AA6B1C46}" destId="{EB2C83A6-ABF2-4E77-8A52-48E228C8CC9D}" srcOrd="0" destOrd="0" parTransId="{18A2957D-1737-4F85-B38C-84560A528738}" sibTransId="{A2EFDF3B-39CD-4D54-A910-4D3B02D43790}"/>
    <dgm:cxn modelId="{2EF65BF4-64E4-41FE-A1F7-A85AB5AF4C68}" srcId="{77103858-9426-449F-A493-7838AA6B1C46}" destId="{4C168D74-2A9F-4ECE-9BEE-6EC5E484DE09}" srcOrd="3" destOrd="0" parTransId="{A70AFB70-09DD-401F-9A5C-AA84B64FE025}" sibTransId="{0513280E-A470-4F1D-AD76-0B09810080E3}"/>
    <dgm:cxn modelId="{A6FAB42D-5DB8-40E1-B2E7-D2E8FD7CAD2C}" type="presParOf" srcId="{8D79169A-EB9E-4491-BFB8-1C67DABB884F}" destId="{579375DD-75D3-4A87-A440-73DB6DC35297}" srcOrd="0" destOrd="0" presId="urn:microsoft.com/office/officeart/2005/8/layout/vList2"/>
    <dgm:cxn modelId="{057AF708-4DB4-4FEB-80E3-F40E18D5FBA2}" type="presParOf" srcId="{8D79169A-EB9E-4491-BFB8-1C67DABB884F}" destId="{959FCD56-D88A-4429-BEB9-C4B9552E1217}" srcOrd="1" destOrd="0" presId="urn:microsoft.com/office/officeart/2005/8/layout/vList2"/>
    <dgm:cxn modelId="{E7B1D873-3D45-4056-99DD-89271F251C8B}" type="presParOf" srcId="{8D79169A-EB9E-4491-BFB8-1C67DABB884F}" destId="{7A318EAF-DC21-452B-BFB2-F4428F713C74}" srcOrd="2" destOrd="0" presId="urn:microsoft.com/office/officeart/2005/8/layout/vList2"/>
    <dgm:cxn modelId="{B75F847E-CA36-430D-95B5-18A58C922FAF}" type="presParOf" srcId="{8D79169A-EB9E-4491-BFB8-1C67DABB884F}" destId="{7F98FC47-7B8F-46B5-A7E6-EB2E24145F7F}" srcOrd="3" destOrd="0" presId="urn:microsoft.com/office/officeart/2005/8/layout/vList2"/>
    <dgm:cxn modelId="{A4B9D6CB-B666-42A9-9204-E28E04A3BF0F}" type="presParOf" srcId="{8D79169A-EB9E-4491-BFB8-1C67DABB884F}" destId="{4F698FAC-03EA-4571-A4B1-D16F78BDE456}" srcOrd="4" destOrd="0" presId="urn:microsoft.com/office/officeart/2005/8/layout/vList2"/>
    <dgm:cxn modelId="{5766904A-2403-4509-A29C-8A1C977CB48E}" type="presParOf" srcId="{8D79169A-EB9E-4491-BFB8-1C67DABB884F}" destId="{F5A30B66-3A45-4954-B104-8E48B40BE604}" srcOrd="5" destOrd="0" presId="urn:microsoft.com/office/officeart/2005/8/layout/vList2"/>
    <dgm:cxn modelId="{035E6A03-6EAC-48E3-8986-DF4E023ED043}" type="presParOf" srcId="{8D79169A-EB9E-4491-BFB8-1C67DABB884F}" destId="{7A99AD11-316F-4995-8AC2-B1869027B1CB}" srcOrd="6" destOrd="0" presId="urn:microsoft.com/office/officeart/2005/8/layout/vList2"/>
    <dgm:cxn modelId="{C9EA6394-3A40-4941-93E8-D46828CD6959}" type="presParOf" srcId="{8D79169A-EB9E-4491-BFB8-1C67DABB884F}" destId="{B8320408-B022-4812-9281-3C96A538FE76}" srcOrd="7" destOrd="0" presId="urn:microsoft.com/office/officeart/2005/8/layout/vList2"/>
    <dgm:cxn modelId="{77BB7C62-625C-4947-9C3F-368229B04579}" type="presParOf" srcId="{8D79169A-EB9E-4491-BFB8-1C67DABB884F}" destId="{9B139BFE-1535-4C46-8973-40D2A83550B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A3EC2-817B-4D9D-95E5-699017C98BD1}">
      <dsp:nvSpPr>
        <dsp:cNvPr id="0" name=""/>
        <dsp:cNvSpPr/>
      </dsp:nvSpPr>
      <dsp:spPr>
        <a:xfrm>
          <a:off x="117993" y="1005"/>
          <a:ext cx="2257793" cy="13546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Low Need</a:t>
          </a:r>
          <a:br>
            <a:rPr lang="en-US" sz="2100" kern="1200">
              <a:latin typeface="Calibri Light" panose="020F0302020204030204"/>
            </a:rPr>
          </a:br>
          <a:r>
            <a:rPr lang="en-US" sz="2100" kern="1200">
              <a:latin typeface="Calibri Light" panose="020F0302020204030204"/>
            </a:rPr>
            <a:t>(1 counseling contact per semester)</a:t>
          </a:r>
          <a:endParaRPr lang="en-US" sz="2100" kern="1200"/>
        </a:p>
      </dsp:txBody>
      <dsp:txXfrm>
        <a:off x="117993" y="1005"/>
        <a:ext cx="2257793" cy="1354676"/>
      </dsp:txXfrm>
    </dsp:sp>
    <dsp:sp modelId="{6D8FDF39-A8D4-456B-8BAC-986C2605EF60}">
      <dsp:nvSpPr>
        <dsp:cNvPr id="0" name=""/>
        <dsp:cNvSpPr/>
      </dsp:nvSpPr>
      <dsp:spPr>
        <a:xfrm>
          <a:off x="2601566" y="1005"/>
          <a:ext cx="2257793" cy="1354676"/>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Medium Need</a:t>
          </a:r>
          <a:br>
            <a:rPr lang="en-US" sz="2100" kern="1200">
              <a:latin typeface="Calibri Light" panose="020F0302020204030204"/>
            </a:rPr>
          </a:br>
          <a:r>
            <a:rPr lang="en-US" sz="2100" kern="1200">
              <a:latin typeface="Calibri Light" panose="020F0302020204030204"/>
            </a:rPr>
            <a:t>(2 counseling contacts per semester)</a:t>
          </a:r>
          <a:endParaRPr lang="en-US" sz="2100" kern="1200"/>
        </a:p>
      </dsp:txBody>
      <dsp:txXfrm>
        <a:off x="2601566" y="1005"/>
        <a:ext cx="2257793" cy="1354676"/>
      </dsp:txXfrm>
    </dsp:sp>
    <dsp:sp modelId="{5909ABCF-B6E9-4F61-A505-55F198D40DBA}">
      <dsp:nvSpPr>
        <dsp:cNvPr id="0" name=""/>
        <dsp:cNvSpPr/>
      </dsp:nvSpPr>
      <dsp:spPr>
        <a:xfrm>
          <a:off x="1359780" y="1581461"/>
          <a:ext cx="2257793" cy="1354676"/>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High Need*</a:t>
          </a:r>
          <a:br>
            <a:rPr lang="en-US" sz="2100" kern="1200">
              <a:latin typeface="Calibri Light" panose="020F0302020204030204"/>
            </a:rPr>
          </a:br>
          <a:r>
            <a:rPr lang="en-US" sz="2100" kern="1200">
              <a:latin typeface="Calibri Light" panose="020F0302020204030204"/>
            </a:rPr>
            <a:t>(4 counseling contacts per semester)</a:t>
          </a:r>
          <a:endParaRPr lang="en-US" sz="2100" kern="1200"/>
        </a:p>
      </dsp:txBody>
      <dsp:txXfrm>
        <a:off x="1359780" y="1581461"/>
        <a:ext cx="2257793" cy="1354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AE0AA-59D9-4389-A6B7-A42E6CE37118}">
      <dsp:nvSpPr>
        <dsp:cNvPr id="0" name=""/>
        <dsp:cNvSpPr/>
      </dsp:nvSpPr>
      <dsp:spPr>
        <a:xfrm>
          <a:off x="0" y="3647"/>
          <a:ext cx="6379050" cy="7768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30F64-6FED-40DE-9349-6594DB7AAA23}">
      <dsp:nvSpPr>
        <dsp:cNvPr id="0" name=""/>
        <dsp:cNvSpPr/>
      </dsp:nvSpPr>
      <dsp:spPr>
        <a:xfrm>
          <a:off x="234985" y="178429"/>
          <a:ext cx="427246" cy="427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F2F43-6472-4712-9A2F-B16898EF53EE}">
      <dsp:nvSpPr>
        <dsp:cNvPr id="0" name=""/>
        <dsp:cNvSpPr/>
      </dsp:nvSpPr>
      <dsp:spPr>
        <a:xfrm>
          <a:off x="897218" y="3647"/>
          <a:ext cx="5481831" cy="77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13" tIns="82213" rIns="82213" bIns="82213" numCol="1" spcCol="1270" anchor="ctr" anchorCtr="0">
          <a:noAutofit/>
        </a:bodyPr>
        <a:lstStyle/>
        <a:p>
          <a:pPr marL="0" lvl="0" indent="0" algn="l" defTabSz="844550">
            <a:lnSpc>
              <a:spcPct val="100000"/>
            </a:lnSpc>
            <a:spcBef>
              <a:spcPct val="0"/>
            </a:spcBef>
            <a:spcAft>
              <a:spcPct val="35000"/>
            </a:spcAft>
            <a:buNone/>
          </a:pPr>
          <a:r>
            <a:rPr lang="en-US" sz="1900" kern="1200"/>
            <a:t>Need based, student-centered approach</a:t>
          </a:r>
        </a:p>
      </dsp:txBody>
      <dsp:txXfrm>
        <a:off x="897218" y="3647"/>
        <a:ext cx="5481831" cy="776812"/>
      </dsp:txXfrm>
    </dsp:sp>
    <dsp:sp modelId="{E762B680-7EF4-4F4D-8599-2F3D5657AB9C}">
      <dsp:nvSpPr>
        <dsp:cNvPr id="0" name=""/>
        <dsp:cNvSpPr/>
      </dsp:nvSpPr>
      <dsp:spPr>
        <a:xfrm>
          <a:off x="0" y="974662"/>
          <a:ext cx="6379050" cy="7768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D84DD-B6AF-4F41-A737-18E7E8474D8E}">
      <dsp:nvSpPr>
        <dsp:cNvPr id="0" name=""/>
        <dsp:cNvSpPr/>
      </dsp:nvSpPr>
      <dsp:spPr>
        <a:xfrm>
          <a:off x="234985" y="1149445"/>
          <a:ext cx="427246" cy="427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AB6B-CA27-4024-9829-66431594C98B}">
      <dsp:nvSpPr>
        <dsp:cNvPr id="0" name=""/>
        <dsp:cNvSpPr/>
      </dsp:nvSpPr>
      <dsp:spPr>
        <a:xfrm>
          <a:off x="897218" y="974662"/>
          <a:ext cx="5481831" cy="77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13" tIns="82213" rIns="82213" bIns="82213" numCol="1" spcCol="1270" anchor="ctr" anchorCtr="0">
          <a:noAutofit/>
        </a:bodyPr>
        <a:lstStyle/>
        <a:p>
          <a:pPr marL="0" lvl="0" indent="0" algn="l" defTabSz="844550">
            <a:lnSpc>
              <a:spcPct val="100000"/>
            </a:lnSpc>
            <a:spcBef>
              <a:spcPct val="0"/>
            </a:spcBef>
            <a:spcAft>
              <a:spcPct val="35000"/>
            </a:spcAft>
            <a:buNone/>
          </a:pPr>
          <a:r>
            <a:rPr lang="en-US" sz="1900" kern="1200"/>
            <a:t>Data driven </a:t>
          </a:r>
        </a:p>
      </dsp:txBody>
      <dsp:txXfrm>
        <a:off x="897218" y="974662"/>
        <a:ext cx="5481831" cy="776812"/>
      </dsp:txXfrm>
    </dsp:sp>
    <dsp:sp modelId="{8F93BDD1-B1ED-4829-BF44-F6D44DE36ADB}">
      <dsp:nvSpPr>
        <dsp:cNvPr id="0" name=""/>
        <dsp:cNvSpPr/>
      </dsp:nvSpPr>
      <dsp:spPr>
        <a:xfrm>
          <a:off x="0" y="1945678"/>
          <a:ext cx="6379050" cy="7768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7E1FC-0147-4DE1-A831-9745C0846A88}">
      <dsp:nvSpPr>
        <dsp:cNvPr id="0" name=""/>
        <dsp:cNvSpPr/>
      </dsp:nvSpPr>
      <dsp:spPr>
        <a:xfrm>
          <a:off x="234985" y="2120461"/>
          <a:ext cx="427246" cy="427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078B9-4027-4633-8D8D-E9A76AE5DCAE}">
      <dsp:nvSpPr>
        <dsp:cNvPr id="0" name=""/>
        <dsp:cNvSpPr/>
      </dsp:nvSpPr>
      <dsp:spPr>
        <a:xfrm>
          <a:off x="897218" y="1945678"/>
          <a:ext cx="5481831" cy="77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13" tIns="82213" rIns="82213" bIns="82213" numCol="1" spcCol="1270" anchor="ctr" anchorCtr="0">
          <a:noAutofit/>
        </a:bodyPr>
        <a:lstStyle/>
        <a:p>
          <a:pPr marL="0" lvl="0" indent="0" algn="l" defTabSz="844550">
            <a:lnSpc>
              <a:spcPct val="100000"/>
            </a:lnSpc>
            <a:spcBef>
              <a:spcPct val="0"/>
            </a:spcBef>
            <a:spcAft>
              <a:spcPct val="35000"/>
            </a:spcAft>
            <a:buNone/>
          </a:pPr>
          <a:r>
            <a:rPr lang="en-US" sz="1900" kern="1200"/>
            <a:t>Emphasis on retention and engagement</a:t>
          </a:r>
        </a:p>
      </dsp:txBody>
      <dsp:txXfrm>
        <a:off x="897218" y="1945678"/>
        <a:ext cx="5481831" cy="776812"/>
      </dsp:txXfrm>
    </dsp:sp>
    <dsp:sp modelId="{D832CB43-039A-461D-BE34-027EFAFF962B}">
      <dsp:nvSpPr>
        <dsp:cNvPr id="0" name=""/>
        <dsp:cNvSpPr/>
      </dsp:nvSpPr>
      <dsp:spPr>
        <a:xfrm>
          <a:off x="0" y="2916693"/>
          <a:ext cx="6379050" cy="7768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1CA59B-13BD-440F-8F33-ADCB9B0E39DA}">
      <dsp:nvSpPr>
        <dsp:cNvPr id="0" name=""/>
        <dsp:cNvSpPr/>
      </dsp:nvSpPr>
      <dsp:spPr>
        <a:xfrm>
          <a:off x="234985" y="3091476"/>
          <a:ext cx="427246" cy="4272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C2CE9-CC90-44C7-AEAB-42613440764D}">
      <dsp:nvSpPr>
        <dsp:cNvPr id="0" name=""/>
        <dsp:cNvSpPr/>
      </dsp:nvSpPr>
      <dsp:spPr>
        <a:xfrm>
          <a:off x="897218" y="2916693"/>
          <a:ext cx="5481831" cy="77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13" tIns="82213" rIns="82213" bIns="82213" numCol="1" spcCol="1270" anchor="ctr" anchorCtr="0">
          <a:noAutofit/>
        </a:bodyPr>
        <a:lstStyle/>
        <a:p>
          <a:pPr marL="0" lvl="0" indent="0" algn="l" defTabSz="844550">
            <a:lnSpc>
              <a:spcPct val="100000"/>
            </a:lnSpc>
            <a:spcBef>
              <a:spcPct val="0"/>
            </a:spcBef>
            <a:spcAft>
              <a:spcPct val="35000"/>
            </a:spcAft>
            <a:buNone/>
          </a:pPr>
          <a:r>
            <a:rPr lang="en-US" sz="1900" kern="1200"/>
            <a:t>Specific benchmarks (i.e career, transfer, financial, etc.) </a:t>
          </a:r>
        </a:p>
      </dsp:txBody>
      <dsp:txXfrm>
        <a:off x="897218" y="2916693"/>
        <a:ext cx="5481831" cy="776812"/>
      </dsp:txXfrm>
    </dsp:sp>
    <dsp:sp modelId="{C8C71CD6-546F-46BF-A89C-7EA0DD9F9156}">
      <dsp:nvSpPr>
        <dsp:cNvPr id="0" name=""/>
        <dsp:cNvSpPr/>
      </dsp:nvSpPr>
      <dsp:spPr>
        <a:xfrm>
          <a:off x="0" y="3887709"/>
          <a:ext cx="6379050" cy="7768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56B56-18CE-4DFB-A76A-DAB6448CD361}">
      <dsp:nvSpPr>
        <dsp:cNvPr id="0" name=""/>
        <dsp:cNvSpPr/>
      </dsp:nvSpPr>
      <dsp:spPr>
        <a:xfrm>
          <a:off x="234985" y="4062492"/>
          <a:ext cx="427246" cy="4272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E7825-470E-459F-AD37-94F327B3652D}">
      <dsp:nvSpPr>
        <dsp:cNvPr id="0" name=""/>
        <dsp:cNvSpPr/>
      </dsp:nvSpPr>
      <dsp:spPr>
        <a:xfrm>
          <a:off x="897218" y="3887709"/>
          <a:ext cx="5481831" cy="77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13" tIns="82213" rIns="82213" bIns="82213" numCol="1" spcCol="1270" anchor="ctr" anchorCtr="0">
          <a:noAutofit/>
        </a:bodyPr>
        <a:lstStyle/>
        <a:p>
          <a:pPr marL="0" lvl="0" indent="0" algn="l" defTabSz="844550">
            <a:lnSpc>
              <a:spcPct val="100000"/>
            </a:lnSpc>
            <a:spcBef>
              <a:spcPct val="0"/>
            </a:spcBef>
            <a:spcAft>
              <a:spcPct val="35000"/>
            </a:spcAft>
            <a:buNone/>
          </a:pPr>
          <a:r>
            <a:rPr lang="en-US" sz="1900" kern="1200"/>
            <a:t>Culturally responsive programming</a:t>
          </a:r>
        </a:p>
      </dsp:txBody>
      <dsp:txXfrm>
        <a:off x="897218" y="3887709"/>
        <a:ext cx="5481831" cy="776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375DD-75D3-4A87-A440-73DB6DC35297}">
      <dsp:nvSpPr>
        <dsp:cNvPr id="0" name=""/>
        <dsp:cNvSpPr/>
      </dsp:nvSpPr>
      <dsp:spPr>
        <a:xfrm>
          <a:off x="0" y="520026"/>
          <a:ext cx="7137315" cy="7150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Increasing capacity to serve prospective PSP students </a:t>
          </a:r>
        </a:p>
      </dsp:txBody>
      <dsp:txXfrm>
        <a:off x="34906" y="554932"/>
        <a:ext cx="7067503" cy="645240"/>
      </dsp:txXfrm>
    </dsp:sp>
    <dsp:sp modelId="{7A318EAF-DC21-452B-BFB2-F4428F713C74}">
      <dsp:nvSpPr>
        <dsp:cNvPr id="0" name=""/>
        <dsp:cNvSpPr/>
      </dsp:nvSpPr>
      <dsp:spPr>
        <a:xfrm>
          <a:off x="0" y="1286919"/>
          <a:ext cx="7137315" cy="715052"/>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Scale culturally relevant programming that center student’s lived experience and interests</a:t>
          </a:r>
        </a:p>
      </dsp:txBody>
      <dsp:txXfrm>
        <a:off x="34906" y="1321825"/>
        <a:ext cx="7067503" cy="645240"/>
      </dsp:txXfrm>
    </dsp:sp>
    <dsp:sp modelId="{4F698FAC-03EA-4571-A4B1-D16F78BDE456}">
      <dsp:nvSpPr>
        <dsp:cNvPr id="0" name=""/>
        <dsp:cNvSpPr/>
      </dsp:nvSpPr>
      <dsp:spPr>
        <a:xfrm>
          <a:off x="0" y="2053812"/>
          <a:ext cx="7137315" cy="715052"/>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Participate and contribute to the anti-racist and social justice initiatives on campus: CARES , Anti-racist committees, DREAM Center, </a:t>
          </a:r>
          <a:r>
            <a:rPr lang="en-US" sz="1800" kern="1200" err="1"/>
            <a:t>Sparkpoint</a:t>
          </a:r>
          <a:r>
            <a:rPr lang="en-US" sz="1800" kern="1200"/>
            <a:t>, etc. </a:t>
          </a:r>
        </a:p>
      </dsp:txBody>
      <dsp:txXfrm>
        <a:off x="34906" y="2088718"/>
        <a:ext cx="7067503" cy="645240"/>
      </dsp:txXfrm>
    </dsp:sp>
    <dsp:sp modelId="{7A99AD11-316F-4995-8AC2-B1869027B1CB}">
      <dsp:nvSpPr>
        <dsp:cNvPr id="0" name=""/>
        <dsp:cNvSpPr/>
      </dsp:nvSpPr>
      <dsp:spPr>
        <a:xfrm>
          <a:off x="0" y="2820704"/>
          <a:ext cx="7137315" cy="715052"/>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Aligned with the proposed district wide expansion of a 1,000 students by </a:t>
          </a:r>
          <a:r>
            <a:rPr lang="en-US" sz="1800" kern="1200">
              <a:latin typeface="Calibri Light" panose="020F0302020204030204"/>
            </a:rPr>
            <a:t>2024-2025</a:t>
          </a:r>
          <a:endParaRPr lang="en-US" sz="1800" kern="1200"/>
        </a:p>
      </dsp:txBody>
      <dsp:txXfrm>
        <a:off x="34906" y="2855610"/>
        <a:ext cx="7067503" cy="645240"/>
      </dsp:txXfrm>
    </dsp:sp>
    <dsp:sp modelId="{9B139BFE-1535-4C46-8973-40D2A83550BA}">
      <dsp:nvSpPr>
        <dsp:cNvPr id="0" name=""/>
        <dsp:cNvSpPr/>
      </dsp:nvSpPr>
      <dsp:spPr>
        <a:xfrm>
          <a:off x="0" y="3587597"/>
          <a:ext cx="7137315" cy="71505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latin typeface="Calibri Light" panose="020F0302020204030204"/>
            </a:rPr>
            <a:t>Support the longevity and sustainability of PSP to serve our continuing students</a:t>
          </a:r>
        </a:p>
      </dsp:txBody>
      <dsp:txXfrm>
        <a:off x="34906" y="3622503"/>
        <a:ext cx="7067503" cy="6452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11/14/2023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11/14/2023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2</a:t>
            </a:fld>
            <a:endParaRPr lang="en-US"/>
          </a:p>
        </p:txBody>
      </p:sp>
    </p:spTree>
    <p:extLst>
      <p:ext uri="{BB962C8B-B14F-4D97-AF65-F5344CB8AC3E}">
        <p14:creationId xmlns:p14="http://schemas.microsoft.com/office/powerpoint/2010/main" val="2477673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Ariela</a:t>
            </a:r>
          </a:p>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1B90EF27-1900-472B-B1D5-4FBEA200263F}" type="slidenum">
              <a:rPr lang="en-US" smtClean="0"/>
              <a:t>11</a:t>
            </a:fld>
            <a:endParaRPr lang="en-US"/>
          </a:p>
        </p:txBody>
      </p:sp>
    </p:spTree>
    <p:extLst>
      <p:ext uri="{BB962C8B-B14F-4D97-AF65-F5344CB8AC3E}">
        <p14:creationId xmlns:p14="http://schemas.microsoft.com/office/powerpoint/2010/main" val="196955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12</a:t>
            </a:fld>
            <a:endParaRPr lang="en-US"/>
          </a:p>
        </p:txBody>
      </p:sp>
    </p:spTree>
    <p:extLst>
      <p:ext uri="{BB962C8B-B14F-4D97-AF65-F5344CB8AC3E}">
        <p14:creationId xmlns:p14="http://schemas.microsoft.com/office/powerpoint/2010/main" val="718928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13</a:t>
            </a:fld>
            <a:endParaRPr lang="en-US"/>
          </a:p>
        </p:txBody>
      </p:sp>
    </p:spTree>
    <p:extLst>
      <p:ext uri="{BB962C8B-B14F-4D97-AF65-F5344CB8AC3E}">
        <p14:creationId xmlns:p14="http://schemas.microsoft.com/office/powerpoint/2010/main" val="125880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Ariela</a:t>
            </a:r>
          </a:p>
        </p:txBody>
      </p:sp>
      <p:sp>
        <p:nvSpPr>
          <p:cNvPr id="4" name="Slide Number Placeholder 3"/>
          <p:cNvSpPr>
            <a:spLocks noGrp="1"/>
          </p:cNvSpPr>
          <p:nvPr>
            <p:ph type="sldNum" sz="quarter" idx="5"/>
          </p:nvPr>
        </p:nvSpPr>
        <p:spPr/>
        <p:txBody>
          <a:bodyPr/>
          <a:lstStyle/>
          <a:p>
            <a:fld id="{1B90EF27-1900-472B-B1D5-4FBEA200263F}" type="slidenum">
              <a:rPr lang="en-US" smtClean="0"/>
              <a:t>3</a:t>
            </a:fld>
            <a:endParaRPr lang="en-US"/>
          </a:p>
        </p:txBody>
      </p:sp>
    </p:spTree>
    <p:extLst>
      <p:ext uri="{BB962C8B-B14F-4D97-AF65-F5344CB8AC3E}">
        <p14:creationId xmlns:p14="http://schemas.microsoft.com/office/powerpoint/2010/main" val="84154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Ariela</a:t>
            </a:r>
          </a:p>
        </p:txBody>
      </p:sp>
      <p:sp>
        <p:nvSpPr>
          <p:cNvPr id="4" name="Slide Number Placeholder 3"/>
          <p:cNvSpPr>
            <a:spLocks noGrp="1"/>
          </p:cNvSpPr>
          <p:nvPr>
            <p:ph type="sldNum" sz="quarter" idx="5"/>
          </p:nvPr>
        </p:nvSpPr>
        <p:spPr/>
        <p:txBody>
          <a:bodyPr/>
          <a:lstStyle/>
          <a:p>
            <a:fld id="{1B90EF27-1900-472B-B1D5-4FBEA200263F}" type="slidenum">
              <a:rPr lang="en-US" smtClean="0"/>
              <a:t>4</a:t>
            </a:fld>
            <a:endParaRPr lang="en-US"/>
          </a:p>
        </p:txBody>
      </p:sp>
    </p:spTree>
    <p:extLst>
      <p:ext uri="{BB962C8B-B14F-4D97-AF65-F5344CB8AC3E}">
        <p14:creationId xmlns:p14="http://schemas.microsoft.com/office/powerpoint/2010/main" val="48682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Ariela</a:t>
            </a:r>
          </a:p>
        </p:txBody>
      </p:sp>
      <p:sp>
        <p:nvSpPr>
          <p:cNvPr id="4" name="Slide Number Placeholder 3"/>
          <p:cNvSpPr>
            <a:spLocks noGrp="1"/>
          </p:cNvSpPr>
          <p:nvPr>
            <p:ph type="sldNum" sz="quarter" idx="5"/>
          </p:nvPr>
        </p:nvSpPr>
        <p:spPr/>
        <p:txBody>
          <a:bodyPr/>
          <a:lstStyle/>
          <a:p>
            <a:fld id="{1B90EF27-1900-472B-B1D5-4FBEA200263F}" type="slidenum">
              <a:rPr lang="en-US" smtClean="0"/>
              <a:t>5</a:t>
            </a:fld>
            <a:endParaRPr lang="en-US"/>
          </a:p>
        </p:txBody>
      </p:sp>
    </p:spTree>
    <p:extLst>
      <p:ext uri="{BB962C8B-B14F-4D97-AF65-F5344CB8AC3E}">
        <p14:creationId xmlns:p14="http://schemas.microsoft.com/office/powerpoint/2010/main" val="946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6</a:t>
            </a:fld>
            <a:endParaRPr lang="en-US"/>
          </a:p>
        </p:txBody>
      </p:sp>
    </p:spTree>
    <p:extLst>
      <p:ext uri="{BB962C8B-B14F-4D97-AF65-F5344CB8AC3E}">
        <p14:creationId xmlns:p14="http://schemas.microsoft.com/office/powerpoint/2010/main" val="326512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7</a:t>
            </a:fld>
            <a:endParaRPr lang="en-US"/>
          </a:p>
        </p:txBody>
      </p:sp>
    </p:spTree>
    <p:extLst>
      <p:ext uri="{BB962C8B-B14F-4D97-AF65-F5344CB8AC3E}">
        <p14:creationId xmlns:p14="http://schemas.microsoft.com/office/powerpoint/2010/main" val="2992779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8</a:t>
            </a:fld>
            <a:endParaRPr lang="en-US"/>
          </a:p>
        </p:txBody>
      </p:sp>
    </p:spTree>
    <p:extLst>
      <p:ext uri="{BB962C8B-B14F-4D97-AF65-F5344CB8AC3E}">
        <p14:creationId xmlns:p14="http://schemas.microsoft.com/office/powerpoint/2010/main" val="2518571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Ariela</a:t>
            </a:r>
          </a:p>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1B90EF27-1900-472B-B1D5-4FBEA200263F}" type="slidenum">
              <a:rPr lang="en-US" smtClean="0"/>
              <a:t>9</a:t>
            </a:fld>
            <a:endParaRPr lang="en-US"/>
          </a:p>
        </p:txBody>
      </p:sp>
    </p:spTree>
    <p:extLst>
      <p:ext uri="{BB962C8B-B14F-4D97-AF65-F5344CB8AC3E}">
        <p14:creationId xmlns:p14="http://schemas.microsoft.com/office/powerpoint/2010/main" val="3847341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Ariela</a:t>
            </a:r>
          </a:p>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1B90EF27-1900-472B-B1D5-4FBEA200263F}" type="slidenum">
              <a:rPr lang="en-US" smtClean="0"/>
              <a:t>10</a:t>
            </a:fld>
            <a:endParaRPr lang="en-US"/>
          </a:p>
        </p:txBody>
      </p:sp>
    </p:spTree>
    <p:extLst>
      <p:ext uri="{BB962C8B-B14F-4D97-AF65-F5344CB8AC3E}">
        <p14:creationId xmlns:p14="http://schemas.microsoft.com/office/powerpoint/2010/main" val="159024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11/14/2023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www.historylink.org/File/202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120" y="4129105"/>
            <a:ext cx="11428662" cy="769441"/>
          </a:xfrm>
          <a:prstGeom prst="rect">
            <a:avLst/>
          </a:prstGeom>
          <a:noFill/>
        </p:spPr>
        <p:txBody>
          <a:bodyPr wrap="square" lIns="91440" tIns="45720" rIns="91440" bIns="45720" rtlCol="0" anchor="t">
            <a:spAutoFit/>
          </a:bodyPr>
          <a:lstStyle/>
          <a:p>
            <a:r>
              <a:rPr lang="en-US" sz="3600" b="1" dirty="0">
                <a:latin typeface="Garamond"/>
              </a:rPr>
              <a:t>Position: </a:t>
            </a:r>
            <a:r>
              <a:rPr lang="en-US" sz="4400" b="1" dirty="0">
                <a:latin typeface="Garamond"/>
              </a:rPr>
              <a:t>Tenure Track Promise Counselor</a:t>
            </a:r>
            <a:endParaRPr lang="en-US" sz="4400" b="1" dirty="0">
              <a:latin typeface="Garamond" panose="02020404030301010803" pitchFamily="18" charset="0"/>
            </a:endParaRP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6">
            <a:extLst>
              <a:ext uri="{FF2B5EF4-FFF2-40B4-BE49-F238E27FC236}">
                <a16:creationId xmlns:a16="http://schemas.microsoft.com/office/drawing/2014/main" id="{4839DBB2-6311-461A-8BB6-3B89C2E07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989" y="340584"/>
            <a:ext cx="4428504" cy="1988962"/>
          </a:xfrm>
          <a:prstGeom prst="rect">
            <a:avLst/>
          </a:prstGeom>
        </p:spPr>
      </p:pic>
      <p:sp>
        <p:nvSpPr>
          <p:cNvPr id="8" name="TextBox 7">
            <a:extLst>
              <a:ext uri="{FF2B5EF4-FFF2-40B4-BE49-F238E27FC236}">
                <a16:creationId xmlns:a16="http://schemas.microsoft.com/office/drawing/2014/main" id="{CED26B12-0F61-4F71-BA2F-2AC9680C93C9}"/>
              </a:ext>
            </a:extLst>
          </p:cNvPr>
          <p:cNvSpPr txBox="1"/>
          <p:nvPr/>
        </p:nvSpPr>
        <p:spPr>
          <a:xfrm>
            <a:off x="690805" y="5542628"/>
            <a:ext cx="11252199" cy="584775"/>
          </a:xfrm>
          <a:prstGeom prst="rect">
            <a:avLst/>
          </a:prstGeom>
          <a:noFill/>
        </p:spPr>
        <p:txBody>
          <a:bodyPr wrap="square" lIns="91440" tIns="45720" rIns="91440" bIns="45720" rtlCol="0" anchor="t">
            <a:spAutoFit/>
          </a:bodyPr>
          <a:lstStyle/>
          <a:p>
            <a:r>
              <a:rPr lang="en-US" sz="3200" b="1">
                <a:solidFill>
                  <a:schemeClr val="accent6">
                    <a:lumMod val="50000"/>
                  </a:schemeClr>
                </a:solidFill>
                <a:latin typeface="Franklin Gothic Book"/>
              </a:rPr>
              <a:t>Requested by: Mayra Arellano</a:t>
            </a:r>
            <a:endParaRPr lang="en-US" sz="3200" b="1">
              <a:solidFill>
                <a:schemeClr val="accent6">
                  <a:lumMod val="50000"/>
                </a:schemeClr>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AB432A39-691F-4E1E-872A-4E05A021166B}"/>
              </a:ext>
            </a:extLst>
          </p:cNvPr>
          <p:cNvSpPr txBox="1"/>
          <p:nvPr/>
        </p:nvSpPr>
        <p:spPr>
          <a:xfrm>
            <a:off x="690805" y="2850743"/>
            <a:ext cx="11252199" cy="1200329"/>
          </a:xfrm>
          <a:prstGeom prst="rect">
            <a:avLst/>
          </a:prstGeom>
          <a:noFill/>
        </p:spPr>
        <p:txBody>
          <a:bodyPr wrap="square" lIns="91440" tIns="45720" rIns="91440" bIns="45720" rtlCol="0" anchor="t">
            <a:spAutoFit/>
          </a:bodyPr>
          <a:lstStyle/>
          <a:p>
            <a:pPr algn="ctr"/>
            <a:r>
              <a:rPr lang="en-US" sz="2400" b="1" spc="600">
                <a:solidFill>
                  <a:schemeClr val="tx1">
                    <a:lumMod val="65000"/>
                    <a:lumOff val="35000"/>
                  </a:schemeClr>
                </a:solidFill>
                <a:latin typeface="Franklin Gothic Book"/>
              </a:rPr>
              <a:t>Program Review</a:t>
            </a:r>
          </a:p>
          <a:p>
            <a:pPr algn="ctr"/>
            <a:r>
              <a:rPr lang="en-US" sz="2400" b="1" spc="600">
                <a:solidFill>
                  <a:schemeClr val="tx1">
                    <a:lumMod val="65000"/>
                    <a:lumOff val="35000"/>
                  </a:schemeClr>
                </a:solidFill>
                <a:latin typeface="Franklin Gothic Book"/>
              </a:rPr>
              <a:t>New Position Request Presentation </a:t>
            </a:r>
            <a:endParaRPr lang="en-US" sz="2400" b="1" spc="600">
              <a:solidFill>
                <a:schemeClr val="tx1">
                  <a:lumMod val="65000"/>
                  <a:lumOff val="35000"/>
                </a:schemeClr>
              </a:solidFill>
              <a:latin typeface="Franklin Gothic Book" panose="020B0503020102020204" pitchFamily="34" charset="0"/>
            </a:endParaRPr>
          </a:p>
          <a:p>
            <a:pPr algn="ctr"/>
            <a:endParaRPr lang="en-US" sz="2400" b="1" spc="60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98883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897485" y="378442"/>
            <a:ext cx="937952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 Connection to EMP Focus Areas</a:t>
            </a:r>
            <a:endParaRPr lang="en-US"/>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4" name="Content Placeholder 13">
            <a:extLst>
              <a:ext uri="{FF2B5EF4-FFF2-40B4-BE49-F238E27FC236}">
                <a16:creationId xmlns:a16="http://schemas.microsoft.com/office/drawing/2014/main" id="{4266E97A-99A6-11D0-3479-2564487398A4}"/>
              </a:ext>
            </a:extLst>
          </p:cNvPr>
          <p:cNvSpPr>
            <a:spLocks noGrp="1"/>
          </p:cNvSpPr>
          <p:nvPr>
            <p:ph idx="1"/>
          </p:nvPr>
        </p:nvSpPr>
        <p:spPr>
          <a:xfrm>
            <a:off x="368030" y="1525689"/>
            <a:ext cx="10515600" cy="4351338"/>
          </a:xfrm>
        </p:spPr>
        <p:txBody>
          <a:bodyPr vert="horz" lIns="91440" tIns="45720" rIns="91440" bIns="45720" rtlCol="0" anchor="t">
            <a:normAutofit/>
          </a:bodyPr>
          <a:lstStyle/>
          <a:p>
            <a:r>
              <a:rPr lang="en-US" b="1">
                <a:ea typeface="Calibri"/>
                <a:cs typeface="Calibri"/>
              </a:rPr>
              <a:t>Priority #2: Expand Programs and Opportunities </a:t>
            </a:r>
            <a:br>
              <a:rPr lang="en-US" b="1">
                <a:ea typeface="Calibri"/>
                <a:cs typeface="Calibri"/>
              </a:rPr>
            </a:br>
            <a:r>
              <a:rPr lang="en-US" b="1">
                <a:ea typeface="Calibri"/>
                <a:cs typeface="Calibri"/>
              </a:rPr>
              <a:t>(in NFO, BH, EPA w/emphasis on BIPOC communities)</a:t>
            </a:r>
            <a:endParaRPr lang="en-US">
              <a:ea typeface="Calibri"/>
              <a:cs typeface="Calibri"/>
            </a:endParaRPr>
          </a:p>
          <a:p>
            <a:pPr lvl="1"/>
            <a:r>
              <a:rPr lang="en-US" sz="2000" i="1">
                <a:ea typeface="Calibri"/>
                <a:cs typeface="Calibri"/>
              </a:rPr>
              <a:t>EMP 3.6: Triple the number of high school students on campus during the summer and on Saturdays during the academic year</a:t>
            </a:r>
            <a:endParaRPr lang="en-US" sz="2000" b="1" i="1">
              <a:ea typeface="Calibri"/>
              <a:cs typeface="Calibri"/>
            </a:endParaRPr>
          </a:p>
          <a:p>
            <a:r>
              <a:rPr lang="en-US">
                <a:ea typeface="Calibri"/>
                <a:cs typeface="Calibri"/>
              </a:rPr>
              <a:t>Continue to support our Outreach and Dual Enrollment Programs to share the benefits of being part of the PSC Program</a:t>
            </a:r>
          </a:p>
          <a:p>
            <a:r>
              <a:rPr lang="en-US">
                <a:ea typeface="Calibri"/>
                <a:cs typeface="Calibri"/>
              </a:rPr>
              <a:t>Continue collaborating with TRIO,EOPS, Umoja and Puente Programs.</a:t>
            </a:r>
            <a:endParaRPr lang="en-US"/>
          </a:p>
          <a:p>
            <a:r>
              <a:rPr lang="en-US">
                <a:ea typeface="Calibri"/>
                <a:cs typeface="Calibri"/>
              </a:rPr>
              <a:t> Continue to serve our highest-need students, including former foster youth, low-income, and first-generation students. </a:t>
            </a: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82740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897485" y="378442"/>
            <a:ext cx="937952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 Connection to EMP Focus Areas</a:t>
            </a:r>
            <a:endParaRPr lang="en-US"/>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4" name="Content Placeholder 13">
            <a:extLst>
              <a:ext uri="{FF2B5EF4-FFF2-40B4-BE49-F238E27FC236}">
                <a16:creationId xmlns:a16="http://schemas.microsoft.com/office/drawing/2014/main" id="{4266E97A-99A6-11D0-3479-2564487398A4}"/>
              </a:ext>
            </a:extLst>
          </p:cNvPr>
          <p:cNvSpPr>
            <a:spLocks noGrp="1"/>
          </p:cNvSpPr>
          <p:nvPr>
            <p:ph idx="1"/>
          </p:nvPr>
        </p:nvSpPr>
        <p:spPr>
          <a:xfrm>
            <a:off x="368030" y="1525689"/>
            <a:ext cx="11245174" cy="5137657"/>
          </a:xfrm>
        </p:spPr>
        <p:txBody>
          <a:bodyPr vert="horz" lIns="91440" tIns="45720" rIns="91440" bIns="45720" rtlCol="0" anchor="t">
            <a:normAutofit/>
          </a:bodyPr>
          <a:lstStyle/>
          <a:p>
            <a:pPr marL="0" indent="0">
              <a:buNone/>
            </a:pPr>
            <a:r>
              <a:rPr lang="en-US" sz="2400" b="1" dirty="0">
                <a:latin typeface="Times New Roman"/>
                <a:ea typeface="Calibri"/>
                <a:cs typeface="Times New Roman"/>
              </a:rPr>
              <a:t>Priority #3: Strengthen K-16 pathways and transfer</a:t>
            </a:r>
            <a:endParaRPr lang="en-US" sz="2400" dirty="0">
              <a:latin typeface="Times New Roman"/>
              <a:ea typeface="Calibri"/>
              <a:cs typeface="Times New Roman"/>
            </a:endParaRPr>
          </a:p>
          <a:p>
            <a:pPr lvl="1"/>
            <a:r>
              <a:rPr lang="en-US" dirty="0">
                <a:latin typeface="Times New Roman"/>
                <a:ea typeface="Calibri"/>
                <a:cs typeface="Times New Roman"/>
              </a:rPr>
              <a:t>Increase the percentage of first-time, transfer-seeking BIPOC students in completing transfer-level math and English classes</a:t>
            </a:r>
          </a:p>
          <a:p>
            <a:pPr lvl="1"/>
            <a:r>
              <a:rPr lang="en-US" dirty="0">
                <a:latin typeface="Times New Roman"/>
                <a:ea typeface="Calibri"/>
                <a:cs typeface="Times New Roman"/>
              </a:rPr>
              <a:t>Increase the percentage of BIPOC students transferring to a four-year institution</a:t>
            </a:r>
          </a:p>
          <a:p>
            <a:pPr lvl="1"/>
            <a:r>
              <a:rPr lang="en-US" dirty="0">
                <a:latin typeface="Times New Roman"/>
                <a:ea typeface="Calibri"/>
                <a:cs typeface="Times New Roman"/>
              </a:rPr>
              <a:t>Support our expansion of our Part-Time Program to increase the percentage of BIPOC students transferring to a four-year</a:t>
            </a:r>
          </a:p>
          <a:p>
            <a:pPr marL="0" indent="0">
              <a:buNone/>
            </a:pPr>
            <a:r>
              <a:rPr lang="en-US" sz="2400" b="1" dirty="0">
                <a:latin typeface="Times New Roman"/>
                <a:ea typeface="Calibri"/>
                <a:cs typeface="Calibri"/>
              </a:rPr>
              <a:t>Priority #4: Reimagine how we support students’ accessing career opportunities</a:t>
            </a:r>
            <a:endParaRPr lang="en-US" sz="2400" dirty="0">
              <a:latin typeface="Times New Roman"/>
              <a:ea typeface="Calibri"/>
              <a:cs typeface="Calibri"/>
            </a:endParaRPr>
          </a:p>
          <a:p>
            <a:pPr lvl="1"/>
            <a:r>
              <a:rPr lang="en-US" dirty="0">
                <a:latin typeface="Times New Roman"/>
                <a:ea typeface="Calibri"/>
                <a:cs typeface="Calibri"/>
              </a:rPr>
              <a:t>Facilitate career workshops to support students in creating a LinkedIn Profile, Resume and Cover Letter</a:t>
            </a:r>
          </a:p>
          <a:p>
            <a:pPr lvl="1"/>
            <a:r>
              <a:rPr lang="en-US" dirty="0">
                <a:latin typeface="Times New Roman"/>
                <a:ea typeface="Calibri"/>
                <a:cs typeface="Calibri"/>
              </a:rPr>
              <a:t>Teach our Cohort Career Classes: CRER 401(College Success), CRER 137 </a:t>
            </a:r>
            <a:r>
              <a:rPr lang="en-US" dirty="0">
                <a:latin typeface="Times New Roman"/>
                <a:ea typeface="Calibri"/>
                <a:cs typeface="Times New Roman"/>
              </a:rPr>
              <a:t>(Life and Career Planning) </a:t>
            </a:r>
            <a:r>
              <a:rPr lang="en-US" dirty="0">
                <a:latin typeface="Times New Roman"/>
                <a:ea typeface="Calibri"/>
                <a:cs typeface="Calibri"/>
              </a:rPr>
              <a:t>and CRER 110 (Transfer Essentials)</a:t>
            </a:r>
            <a:endParaRPr lang="en-US" dirty="0">
              <a:ea typeface="Calibri"/>
              <a:cs typeface="Calibri"/>
            </a:endParaRPr>
          </a:p>
          <a:p>
            <a:endParaRPr lang="en-US" sz="2400" dirty="0">
              <a:latin typeface="Times New Roman"/>
              <a:ea typeface="Calibri"/>
              <a:cs typeface="Calibri"/>
            </a:endParaRPr>
          </a:p>
          <a:p>
            <a:endParaRPr lang="en-US" sz="2000" i="1"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070369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vert="horz" lIns="91440" tIns="45720" rIns="91440" bIns="45720" rtlCol="0" anchor="t">
            <a:normAutofit/>
          </a:bodyPr>
          <a:lstStyle/>
          <a:p>
            <a:endParaRPr lang="en-US">
              <a:latin typeface="Calibri"/>
              <a:cs typeface="Calibri"/>
            </a:endParaRPr>
          </a:p>
          <a:p>
            <a:endParaRPr lang="en-US"/>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Student Testimonials</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2" name="TextBox 1">
            <a:extLst>
              <a:ext uri="{FF2B5EF4-FFF2-40B4-BE49-F238E27FC236}">
                <a16:creationId xmlns:a16="http://schemas.microsoft.com/office/drawing/2014/main" id="{59841B3D-6580-4A1F-90EA-6755B0FF2357}"/>
              </a:ext>
            </a:extLst>
          </p:cNvPr>
          <p:cNvSpPr txBox="1"/>
          <p:nvPr/>
        </p:nvSpPr>
        <p:spPr>
          <a:xfrm>
            <a:off x="1034716" y="2029326"/>
            <a:ext cx="98979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endParaRPr lang="en-US">
              <a:cs typeface="Arial"/>
            </a:endParaRPr>
          </a:p>
          <a:p>
            <a:endParaRPr lang="en-US">
              <a:latin typeface="Arial"/>
              <a:cs typeface="Arial"/>
            </a:endParaRPr>
          </a:p>
        </p:txBody>
      </p:sp>
      <p:pic>
        <p:nvPicPr>
          <p:cNvPr id="8" name="Picture 7" descr="A cartoon of a person with a book and speech bubbles&#10;&#10;Description automatically generated">
            <a:extLst>
              <a:ext uri="{FF2B5EF4-FFF2-40B4-BE49-F238E27FC236}">
                <a16:creationId xmlns:a16="http://schemas.microsoft.com/office/drawing/2014/main" id="{A0B95938-5810-38E1-5574-56743C645C15}"/>
              </a:ext>
            </a:extLst>
          </p:cNvPr>
          <p:cNvPicPr>
            <a:picLocks noChangeAspect="1"/>
          </p:cNvPicPr>
          <p:nvPr/>
        </p:nvPicPr>
        <p:blipFill>
          <a:blip r:embed="rId3"/>
          <a:stretch>
            <a:fillRect/>
          </a:stretch>
        </p:blipFill>
        <p:spPr>
          <a:xfrm>
            <a:off x="735660" y="921382"/>
            <a:ext cx="10137420" cy="5937161"/>
          </a:xfrm>
          <a:prstGeom prst="rect">
            <a:avLst/>
          </a:prstGeom>
        </p:spPr>
      </p:pic>
    </p:spTree>
    <p:extLst>
      <p:ext uri="{BB962C8B-B14F-4D97-AF65-F5344CB8AC3E}">
        <p14:creationId xmlns:p14="http://schemas.microsoft.com/office/powerpoint/2010/main" val="955801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42E82B-C293-4375-8C22-443394390EB9}"/>
              </a:ext>
            </a:extLst>
          </p:cNvPr>
          <p:cNvSpPr>
            <a:spLocks noGrp="1"/>
          </p:cNvSpPr>
          <p:nvPr>
            <p:ph type="title"/>
          </p:nvPr>
        </p:nvSpPr>
        <p:spPr>
          <a:xfrm>
            <a:off x="4965963" y="4280805"/>
            <a:ext cx="5381974" cy="634541"/>
          </a:xfrm>
        </p:spPr>
        <p:txBody>
          <a:bodyPr>
            <a:normAutofit fontScale="90000"/>
          </a:bodyPr>
          <a:lstStyle/>
          <a:p>
            <a:pPr marL="914400" lvl="2"/>
            <a:r>
              <a:rPr lang="en-US" sz="3200" dirty="0">
                <a:latin typeface="Times New Roman" panose="02020603050405020304" pitchFamily="18" charset="0"/>
                <a:ea typeface="+mj-lt"/>
                <a:cs typeface="Times New Roman" panose="02020603050405020304" pitchFamily="18" charset="0"/>
              </a:rPr>
              <a:t>$142,830 for 1 FT, Tenure </a:t>
            </a:r>
            <a:r>
              <a:rPr lang="en-US" sz="3200">
                <a:latin typeface="Times New Roman" panose="02020603050405020304" pitchFamily="18" charset="0"/>
                <a:ea typeface="+mj-lt"/>
                <a:cs typeface="Times New Roman" panose="02020603050405020304" pitchFamily="18" charset="0"/>
              </a:rPr>
              <a:t>Track Counselor</a:t>
            </a:r>
            <a:br>
              <a:rPr lang="en-US" sz="3200" dirty="0">
                <a:latin typeface="Times New Roman" panose="02020603050405020304" pitchFamily="18" charset="0"/>
                <a:ea typeface="+mj-lt"/>
                <a:cs typeface="Times New Roman" panose="02020603050405020304" pitchFamily="18" charset="0"/>
              </a:rPr>
            </a:br>
            <a:r>
              <a:rPr lang="en-US" sz="3200" dirty="0">
                <a:latin typeface="Times New Roman" panose="02020603050405020304" pitchFamily="18" charset="0"/>
                <a:ea typeface="+mj-lt"/>
                <a:cs typeface="Times New Roman" panose="02020603050405020304" pitchFamily="18" charset="0"/>
              </a:rPr>
              <a:t>100</a:t>
            </a:r>
            <a:r>
              <a:rPr lang="en-US" sz="3200" dirty="0">
                <a:solidFill>
                  <a:srgbClr val="000000"/>
                </a:solidFill>
                <a:latin typeface="Times New Roman" panose="02020603050405020304" pitchFamily="18" charset="0"/>
                <a:ea typeface="+mj-lt"/>
                <a:cs typeface="Times New Roman" panose="02020603050405020304" pitchFamily="18" charset="0"/>
              </a:rPr>
              <a:t>% Fund 1</a:t>
            </a:r>
            <a:br>
              <a:rPr lang="en-US" sz="3200" dirty="0">
                <a:latin typeface="Times New Roman" panose="02020603050405020304" pitchFamily="18" charset="0"/>
                <a:ea typeface="+mj-lt"/>
                <a:cs typeface="Times New Roman" panose="02020603050405020304" pitchFamily="18" charset="0"/>
              </a:rPr>
            </a:br>
            <a:br>
              <a:rPr lang="en-US" sz="3200" dirty="0">
                <a:latin typeface="Times New Roman" panose="02020603050405020304" pitchFamily="18" charset="0"/>
                <a:ea typeface="+mj-lt"/>
                <a:cs typeface="Times New Roman" panose="02020603050405020304" pitchFamily="18" charset="0"/>
              </a:rPr>
            </a:br>
            <a:br>
              <a:rPr lang="en-US" sz="3200" dirty="0">
                <a:latin typeface="Calibri Light"/>
                <a:ea typeface="+mj-lt"/>
                <a:cs typeface="Calibri Light"/>
              </a:rPr>
            </a:br>
            <a:br>
              <a:rPr lang="en-US" sz="3200" dirty="0">
                <a:latin typeface="+mj-lt"/>
                <a:ea typeface="+mj-lt"/>
                <a:cs typeface="+mj-lt"/>
              </a:rPr>
            </a:br>
            <a:r>
              <a:rPr lang="en-US" sz="3200" dirty="0">
                <a:latin typeface="+mj-lt"/>
                <a:ea typeface="+mj-lt"/>
                <a:cs typeface="+mj-lt"/>
              </a:rPr>
              <a:t> </a:t>
            </a:r>
            <a:br>
              <a:rPr lang="en-US" sz="3200" dirty="0">
                <a:latin typeface="+mj-lt"/>
                <a:ea typeface="+mj-lt"/>
                <a:cs typeface="+mj-lt"/>
              </a:rPr>
            </a:br>
            <a:endParaRPr lang="en-US" sz="3200" dirty="0">
              <a:solidFill>
                <a:srgbClr val="000000"/>
              </a:solidFill>
              <a:latin typeface="Calibri Light"/>
              <a:ea typeface="+mj-lt"/>
              <a:cs typeface="Calibri Light"/>
            </a:endParaRPr>
          </a:p>
          <a:p>
            <a:pPr marL="571500" indent="-571500">
              <a:buFont typeface="Arial" panose="020B0604020202020204" pitchFamily="34" charset="0"/>
              <a:buChar char="•"/>
            </a:pPr>
            <a:endParaRPr lang="en-US" dirty="0">
              <a:cs typeface="Calibri Light"/>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Requested Allocation</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10" name="Picture 10" descr="Icon&#10;&#10;Description automatically generated">
            <a:extLst>
              <a:ext uri="{FF2B5EF4-FFF2-40B4-BE49-F238E27FC236}">
                <a16:creationId xmlns:a16="http://schemas.microsoft.com/office/drawing/2014/main" id="{160D5DF6-BAC8-4CF5-BEA5-8ED3FB74AEDD}"/>
              </a:ext>
            </a:extLst>
          </p:cNvPr>
          <p:cNvPicPr>
            <a:picLocks noGrp="1" noChangeAspect="1"/>
          </p:cNvPicPr>
          <p:nvPr>
            <p:ph sz="half" idx="1"/>
          </p:nvPr>
        </p:nvPicPr>
        <p:blipFill>
          <a:blip r:embed="rId3"/>
          <a:stretch>
            <a:fillRect/>
          </a:stretch>
        </p:blipFill>
        <p:spPr>
          <a:xfrm>
            <a:off x="2011793" y="1831298"/>
            <a:ext cx="2832434" cy="2695575"/>
          </a:xfrm>
        </p:spPr>
      </p:pic>
    </p:spTree>
    <p:extLst>
      <p:ext uri="{BB962C8B-B14F-4D97-AF65-F5344CB8AC3E}">
        <p14:creationId xmlns:p14="http://schemas.microsoft.com/office/powerpoint/2010/main" val="1249902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5"/>
          <p:cNvPicPr preferRelativeResize="0"/>
          <p:nvPr/>
        </p:nvPicPr>
        <p:blipFill rotWithShape="1">
          <a:blip r:embed="rId3">
            <a:alphaModFix amt="62000"/>
          </a:blip>
          <a:srcRect/>
          <a:stretch/>
        </p:blipFill>
        <p:spPr>
          <a:xfrm>
            <a:off x="0" y="0"/>
            <a:ext cx="12192000" cy="6858000"/>
          </a:xfrm>
          <a:prstGeom prst="rect">
            <a:avLst/>
          </a:prstGeom>
          <a:noFill/>
          <a:ln>
            <a:noFill/>
          </a:ln>
        </p:spPr>
      </p:pic>
      <p:sp>
        <p:nvSpPr>
          <p:cNvPr id="267" name="Google Shape;267;p25"/>
          <p:cNvSpPr txBox="1">
            <a:spLocks noGrp="1"/>
          </p:cNvSpPr>
          <p:nvPr>
            <p:ph type="body" idx="4294967295"/>
          </p:nvPr>
        </p:nvSpPr>
        <p:spPr>
          <a:xfrm>
            <a:off x="40000" y="3054967"/>
            <a:ext cx="12112000" cy="4555200"/>
          </a:xfrm>
          <a:prstGeom prst="rect">
            <a:avLst/>
          </a:prstGeom>
          <a:noFill/>
          <a:ln>
            <a:noFill/>
          </a:ln>
        </p:spPr>
        <p:txBody>
          <a:bodyPr spcFirstLastPara="1" vert="horz" wrap="square" lIns="121900" tIns="121900" rIns="121900" bIns="121900" rtlCol="0" anchor="t" anchorCtr="0">
            <a:noAutofit/>
          </a:bodyPr>
          <a:lstStyle/>
          <a:p>
            <a:pPr marL="0" indent="0">
              <a:lnSpc>
                <a:spcPct val="115000"/>
              </a:lnSpc>
              <a:spcBef>
                <a:spcPts val="0"/>
              </a:spcBef>
              <a:buSzPts val="1800"/>
              <a:buNone/>
            </a:pPr>
            <a:endParaRPr/>
          </a:p>
          <a:p>
            <a:pPr marL="0" indent="0">
              <a:lnSpc>
                <a:spcPct val="100000"/>
              </a:lnSpc>
              <a:spcBef>
                <a:spcPts val="2133"/>
              </a:spcBef>
              <a:buSzPts val="1800"/>
              <a:buNone/>
            </a:pPr>
            <a:endParaRPr/>
          </a:p>
          <a:p>
            <a:pPr marL="0" indent="0" algn="ctr">
              <a:lnSpc>
                <a:spcPct val="100000"/>
              </a:lnSpc>
              <a:spcBef>
                <a:spcPts val="2133"/>
              </a:spcBef>
              <a:spcAft>
                <a:spcPts val="2133"/>
              </a:spcAft>
              <a:buSzPts val="1800"/>
              <a:buNone/>
            </a:pPr>
            <a:endParaRPr sz="4800" b="1">
              <a:solidFill>
                <a:schemeClr val="dk1"/>
              </a:solidFill>
              <a:latin typeface="Franklin Gothic"/>
              <a:ea typeface="Franklin Gothic"/>
              <a:cs typeface="Franklin Gothic"/>
              <a:sym typeface="Franklin Gothic"/>
            </a:endParaRPr>
          </a:p>
        </p:txBody>
      </p:sp>
      <p:pic>
        <p:nvPicPr>
          <p:cNvPr id="268" name="Google Shape;268;p25"/>
          <p:cNvPicPr preferRelativeResize="0"/>
          <p:nvPr/>
        </p:nvPicPr>
        <p:blipFill rotWithShape="1">
          <a:blip r:embed="rId4">
            <a:alphaModFix/>
          </a:blip>
          <a:srcRect/>
          <a:stretch/>
        </p:blipFill>
        <p:spPr>
          <a:xfrm>
            <a:off x="3165318" y="540034"/>
            <a:ext cx="5861364" cy="5861364"/>
          </a:xfrm>
          <a:prstGeom prst="rect">
            <a:avLst/>
          </a:prstGeom>
          <a:noFill/>
          <a:ln>
            <a:noFill/>
          </a:ln>
          <a:effectLst>
            <a:outerShdw blurRad="57150" dist="19050" dir="5400000" algn="bl" rotWithShape="0">
              <a:schemeClr val="lt1">
                <a:alpha val="49803"/>
              </a:scheme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04" y="1342421"/>
            <a:ext cx="11638547" cy="2438484"/>
          </a:xfrm>
        </p:spPr>
        <p:txBody>
          <a:bodyPr>
            <a:noAutofit/>
          </a:bodyPr>
          <a:lstStyle/>
          <a:p>
            <a:r>
              <a:rPr lang="en-US" sz="2400" dirty="0">
                <a:ea typeface="+mj-lt"/>
                <a:cs typeface="+mj-lt"/>
              </a:rPr>
              <a:t>San Mateo County Community College District's Promise Scholars Program (PSP) helps first time, full time students earn certificates and associates degrees within two to three years by providing comprehensive financial, counseling, and academic supports. Students receive dedicated academic counseling, personalized career development, tutoring, enrollment fee waivers, textbook assistance, and transportation assistance to support their enrollment, completion, and transfer/career goals.</a:t>
            </a:r>
            <a:endParaRPr lang="en-US" sz="2400" dirty="0">
              <a:cs typeface="Calibri Light"/>
            </a:endParaRPr>
          </a:p>
        </p:txBody>
      </p:sp>
      <p:sp>
        <p:nvSpPr>
          <p:cNvPr id="3" name="Content Placeholder 2"/>
          <p:cNvSpPr>
            <a:spLocks noGrp="1"/>
          </p:cNvSpPr>
          <p:nvPr>
            <p:ph idx="1"/>
          </p:nvPr>
        </p:nvSpPr>
        <p:spPr>
          <a:xfrm>
            <a:off x="348515" y="1173059"/>
            <a:ext cx="11230677" cy="5684940"/>
          </a:xfrm>
        </p:spPr>
        <p:txBody>
          <a:bodyPr vert="horz" lIns="91440" tIns="45720" rIns="91440" bIns="45720" rtlCol="0" anchor="t">
            <a:normAutofit/>
          </a:bodyPr>
          <a:lstStyle/>
          <a:p>
            <a:endParaRPr lang="en-US" dirty="0">
              <a:latin typeface="Calibri"/>
              <a:cs typeface="Calibri"/>
            </a:endParaRPr>
          </a:p>
          <a:p>
            <a:endParaRPr lang="en-US" dirty="0"/>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rPr>
              <a:t>Mission</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7">
            <a:extLst>
              <a:ext uri="{FF2B5EF4-FFF2-40B4-BE49-F238E27FC236}">
                <a16:creationId xmlns:a16="http://schemas.microsoft.com/office/drawing/2014/main" id="{00556693-3BBB-42BB-B1F4-23962F0F2E93}"/>
              </a:ext>
            </a:extLst>
          </p:cNvPr>
          <p:cNvPicPr>
            <a:picLocks noChangeAspect="1"/>
          </p:cNvPicPr>
          <p:nvPr/>
        </p:nvPicPr>
        <p:blipFill>
          <a:blip r:embed="rId3"/>
          <a:stretch>
            <a:fillRect/>
          </a:stretch>
        </p:blipFill>
        <p:spPr>
          <a:xfrm>
            <a:off x="3902243" y="2979820"/>
            <a:ext cx="4176962" cy="4156910"/>
          </a:xfrm>
          <a:prstGeom prst="rect">
            <a:avLst/>
          </a:prstGeom>
        </p:spPr>
      </p:pic>
    </p:spTree>
    <p:extLst>
      <p:ext uri="{BB962C8B-B14F-4D97-AF65-F5344CB8AC3E}">
        <p14:creationId xmlns:p14="http://schemas.microsoft.com/office/powerpoint/2010/main" val="282045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SMCCCD PSP Expansion </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TextBox 10">
            <a:extLst>
              <a:ext uri="{FF2B5EF4-FFF2-40B4-BE49-F238E27FC236}">
                <a16:creationId xmlns:a16="http://schemas.microsoft.com/office/drawing/2014/main" id="{5CEABA20-78D5-4D04-ACC1-727FC2DFCDD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B63ABCD6-D32E-865E-6E1F-8BC0D6EDD64C}"/>
              </a:ext>
            </a:extLst>
          </p:cNvPr>
          <p:cNvGraphicFramePr>
            <a:graphicFrameLocks noGrp="1"/>
          </p:cNvGraphicFramePr>
          <p:nvPr>
            <p:extLst>
              <p:ext uri="{D42A27DB-BD31-4B8C-83A1-F6EECF244321}">
                <p14:modId xmlns:p14="http://schemas.microsoft.com/office/powerpoint/2010/main" val="3391917103"/>
              </p:ext>
            </p:extLst>
          </p:nvPr>
        </p:nvGraphicFramePr>
        <p:xfrm>
          <a:off x="372893" y="1329446"/>
          <a:ext cx="11516376" cy="3939295"/>
        </p:xfrm>
        <a:graphic>
          <a:graphicData uri="http://schemas.openxmlformats.org/drawingml/2006/table">
            <a:tbl>
              <a:tblPr firstRow="1" bandRow="1">
                <a:tableStyleId>{5C22544A-7EE6-4342-B048-85BDC9FD1C3A}</a:tableStyleId>
              </a:tblPr>
              <a:tblGrid>
                <a:gridCol w="3416097">
                  <a:extLst>
                    <a:ext uri="{9D8B030D-6E8A-4147-A177-3AD203B41FA5}">
                      <a16:colId xmlns:a16="http://schemas.microsoft.com/office/drawing/2014/main" val="3263384164"/>
                    </a:ext>
                  </a:extLst>
                </a:gridCol>
                <a:gridCol w="1539826">
                  <a:extLst>
                    <a:ext uri="{9D8B030D-6E8A-4147-A177-3AD203B41FA5}">
                      <a16:colId xmlns:a16="http://schemas.microsoft.com/office/drawing/2014/main" val="2844469659"/>
                    </a:ext>
                  </a:extLst>
                </a:gridCol>
                <a:gridCol w="1125753">
                  <a:extLst>
                    <a:ext uri="{9D8B030D-6E8A-4147-A177-3AD203B41FA5}">
                      <a16:colId xmlns:a16="http://schemas.microsoft.com/office/drawing/2014/main" val="820331277"/>
                    </a:ext>
                  </a:extLst>
                </a:gridCol>
                <a:gridCol w="1358675">
                  <a:extLst>
                    <a:ext uri="{9D8B030D-6E8A-4147-A177-3AD203B41FA5}">
                      <a16:colId xmlns:a16="http://schemas.microsoft.com/office/drawing/2014/main" val="4209574720"/>
                    </a:ext>
                  </a:extLst>
                </a:gridCol>
                <a:gridCol w="1358675">
                  <a:extLst>
                    <a:ext uri="{9D8B030D-6E8A-4147-A177-3AD203B41FA5}">
                      <a16:colId xmlns:a16="http://schemas.microsoft.com/office/drawing/2014/main" val="1253152560"/>
                    </a:ext>
                  </a:extLst>
                </a:gridCol>
                <a:gridCol w="1358675">
                  <a:extLst>
                    <a:ext uri="{9D8B030D-6E8A-4147-A177-3AD203B41FA5}">
                      <a16:colId xmlns:a16="http://schemas.microsoft.com/office/drawing/2014/main" val="3246693266"/>
                    </a:ext>
                  </a:extLst>
                </a:gridCol>
                <a:gridCol w="1358675">
                  <a:extLst>
                    <a:ext uri="{9D8B030D-6E8A-4147-A177-3AD203B41FA5}">
                      <a16:colId xmlns:a16="http://schemas.microsoft.com/office/drawing/2014/main" val="3854902471"/>
                    </a:ext>
                  </a:extLst>
                </a:gridCol>
              </a:tblGrid>
              <a:tr h="1287399">
                <a:tc>
                  <a:txBody>
                    <a:bodyPr/>
                    <a:lstStyle/>
                    <a:p>
                      <a:pPr rtl="0" fontAlgn="base"/>
                      <a:r>
                        <a:rPr lang="en-US" sz="1800" b="1">
                          <a:solidFill>
                            <a:srgbClr val="FFFFFF"/>
                          </a:solidFill>
                          <a:effectLst/>
                          <a:latin typeface="Calibri" panose="020F0502020204030204" pitchFamily="34" charset="0"/>
                        </a:rPr>
                        <a:t>  </a:t>
                      </a:r>
                      <a:endParaRPr lang="en-US" b="1">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1">
                          <a:solidFill>
                            <a:srgbClr val="FFFFFF"/>
                          </a:solidFill>
                          <a:effectLst/>
                          <a:latin typeface="Calibri" panose="020F0502020204030204" pitchFamily="34" charset="0"/>
                        </a:rPr>
                        <a:t>2019-20  </a:t>
                      </a:r>
                      <a:endParaRPr lang="en-US" b="1">
                        <a:solidFill>
                          <a:srgbClr val="FFFFFF"/>
                        </a:solidFill>
                        <a:effectLst/>
                      </a:endParaRPr>
                    </a:p>
                    <a:p>
                      <a:pPr algn="r" rtl="0" fontAlgn="base"/>
                      <a:r>
                        <a:rPr lang="en-US" sz="1800" b="1">
                          <a:solidFill>
                            <a:srgbClr val="FFFFFF"/>
                          </a:solidFill>
                          <a:effectLst/>
                          <a:latin typeface="Calibri" panose="020F0502020204030204" pitchFamily="34" charset="0"/>
                        </a:rPr>
                        <a:t>(Actuals)  </a:t>
                      </a:r>
                      <a:endParaRPr lang="en-US" b="1">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1">
                          <a:solidFill>
                            <a:srgbClr val="FFFFFF"/>
                          </a:solidFill>
                          <a:effectLst/>
                          <a:latin typeface="Calibri" panose="020F0502020204030204" pitchFamily="34" charset="0"/>
                        </a:rPr>
                        <a:t>2020-21  </a:t>
                      </a:r>
                      <a:endParaRPr lang="en-US" b="1">
                        <a:solidFill>
                          <a:srgbClr val="FFFFFF"/>
                        </a:solidFill>
                        <a:effectLst/>
                      </a:endParaRPr>
                    </a:p>
                    <a:p>
                      <a:pPr algn="r" rtl="0" fontAlgn="base"/>
                      <a:r>
                        <a:rPr lang="en-US" sz="1800" b="1">
                          <a:solidFill>
                            <a:srgbClr val="FFFFFF"/>
                          </a:solidFill>
                          <a:effectLst/>
                          <a:latin typeface="Calibri" panose="020F0502020204030204" pitchFamily="34" charset="0"/>
                        </a:rPr>
                        <a:t>(Actuals)  </a:t>
                      </a:r>
                      <a:endParaRPr lang="en-US" b="1">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1">
                          <a:solidFill>
                            <a:srgbClr val="FFFFFF"/>
                          </a:solidFill>
                          <a:effectLst/>
                          <a:latin typeface="Calibri" panose="020F0502020204030204" pitchFamily="34" charset="0"/>
                        </a:rPr>
                        <a:t>2021-22  </a:t>
                      </a:r>
                      <a:endParaRPr lang="en-US" b="1">
                        <a:solidFill>
                          <a:srgbClr val="FFFFFF"/>
                        </a:solidFill>
                        <a:effectLst/>
                      </a:endParaRPr>
                    </a:p>
                    <a:p>
                      <a:pPr algn="r" rtl="0" fontAlgn="base"/>
                      <a:r>
                        <a:rPr lang="en-US" sz="1800" b="1">
                          <a:solidFill>
                            <a:srgbClr val="FFFFFF"/>
                          </a:solidFill>
                          <a:effectLst/>
                          <a:latin typeface="Calibri" panose="020F0502020204030204" pitchFamily="34" charset="0"/>
                        </a:rPr>
                        <a:t>(Actuals)  </a:t>
                      </a:r>
                      <a:endParaRPr lang="en-US" b="1">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1">
                          <a:solidFill>
                            <a:srgbClr val="FFFFFF"/>
                          </a:solidFill>
                          <a:effectLst/>
                          <a:latin typeface="Calibri" panose="020F0502020204030204" pitchFamily="34" charset="0"/>
                        </a:rPr>
                        <a:t>2022-23  </a:t>
                      </a:r>
                      <a:endParaRPr lang="en-US" b="1">
                        <a:solidFill>
                          <a:srgbClr val="FFFFFF"/>
                        </a:solidFill>
                        <a:effectLst/>
                      </a:endParaRPr>
                    </a:p>
                    <a:p>
                      <a:pPr algn="r" rtl="0" fontAlgn="base"/>
                      <a:r>
                        <a:rPr lang="en-US" sz="1800" b="1">
                          <a:solidFill>
                            <a:srgbClr val="FFFFFF"/>
                          </a:solidFill>
                          <a:effectLst/>
                          <a:latin typeface="Calibri" panose="020F0502020204030204" pitchFamily="34" charset="0"/>
                        </a:rPr>
                        <a:t>(Actuals)  </a:t>
                      </a:r>
                      <a:endParaRPr lang="en-US" b="1">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1">
                          <a:solidFill>
                            <a:srgbClr val="FFFFFF"/>
                          </a:solidFill>
                          <a:effectLst/>
                          <a:latin typeface="Calibri" panose="020F0502020204030204" pitchFamily="34" charset="0"/>
                        </a:rPr>
                        <a:t>2022-23  </a:t>
                      </a:r>
                      <a:endParaRPr lang="en-US" b="1">
                        <a:solidFill>
                          <a:srgbClr val="FFFFFF"/>
                        </a:solidFill>
                        <a:effectLst/>
                      </a:endParaRPr>
                    </a:p>
                    <a:p>
                      <a:pPr algn="r" rtl="0" fontAlgn="base"/>
                      <a:r>
                        <a:rPr lang="en-US" sz="1800" b="1">
                          <a:solidFill>
                            <a:srgbClr val="FFFFFF"/>
                          </a:solidFill>
                          <a:effectLst/>
                          <a:latin typeface="Calibri" panose="020F0502020204030204" pitchFamily="34" charset="0"/>
                        </a:rPr>
                        <a:t>(Actuals) </a:t>
                      </a:r>
                      <a:endParaRPr lang="en-US" b="1">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1">
                          <a:solidFill>
                            <a:srgbClr val="FFFFFF"/>
                          </a:solidFill>
                          <a:effectLst/>
                          <a:latin typeface="Calibri" panose="020F0502020204030204" pitchFamily="34" charset="0"/>
                        </a:rPr>
                        <a:t>2024-2025  </a:t>
                      </a:r>
                      <a:endParaRPr lang="en-US" b="1">
                        <a:solidFill>
                          <a:srgbClr val="FFFFFF"/>
                        </a:solidFill>
                        <a:effectLst/>
                      </a:endParaRPr>
                    </a:p>
                    <a:p>
                      <a:pPr algn="r" rtl="0" fontAlgn="base"/>
                      <a:r>
                        <a:rPr lang="en-US" sz="1800" b="1">
                          <a:solidFill>
                            <a:srgbClr val="FFFFFF"/>
                          </a:solidFill>
                          <a:effectLst/>
                          <a:latin typeface="Calibri" panose="020F0502020204030204" pitchFamily="34" charset="0"/>
                        </a:rPr>
                        <a:t>(Target)  </a:t>
                      </a:r>
                      <a:endParaRPr lang="en-US" b="1">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299650078"/>
                  </a:ext>
                </a:extLst>
              </a:tr>
              <a:tr h="662974">
                <a:tc>
                  <a:txBody>
                    <a:bodyPr/>
                    <a:lstStyle/>
                    <a:p>
                      <a:pPr rtl="0" fontAlgn="base"/>
                      <a:r>
                        <a:rPr lang="en-US" sz="1800" b="1">
                          <a:solidFill>
                            <a:srgbClr val="FFFFFF"/>
                          </a:solidFill>
                          <a:effectLst/>
                          <a:latin typeface="Calibri" panose="020F0502020204030204" pitchFamily="34" charset="0"/>
                        </a:rPr>
                        <a:t>Skyline College </a:t>
                      </a:r>
                      <a:endParaRPr lang="en-US" b="1">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a:effectLst/>
                          <a:latin typeface="Calibri" panose="020F0502020204030204" pitchFamily="34" charset="0"/>
                        </a:rPr>
                        <a:t>756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a:effectLst/>
                          <a:latin typeface="Calibri" panose="020F0502020204030204" pitchFamily="34" charset="0"/>
                        </a:rPr>
                        <a:t> 738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a:effectLst/>
                          <a:latin typeface="Calibri" panose="020F0502020204030204" pitchFamily="34" charset="0"/>
                        </a:rPr>
                        <a:t>642</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a:effectLst/>
                          <a:latin typeface="Calibri" panose="020F0502020204030204" pitchFamily="34" charset="0"/>
                        </a:rPr>
                        <a:t>754  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a:effectLst/>
                          <a:latin typeface="Calibri" panose="020F0502020204030204" pitchFamily="34" charset="0"/>
                        </a:rPr>
                        <a:t>1,018</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a:effectLst/>
                          <a:latin typeface="Calibri" panose="020F0502020204030204" pitchFamily="34" charset="0"/>
                        </a:rPr>
                        <a:t> 1,500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3702383043"/>
                  </a:ext>
                </a:extLst>
              </a:tr>
              <a:tr h="662974">
                <a:tc>
                  <a:txBody>
                    <a:bodyPr/>
                    <a:lstStyle/>
                    <a:p>
                      <a:pPr rtl="0" fontAlgn="base"/>
                      <a:r>
                        <a:rPr lang="en-US" sz="1800" b="1">
                          <a:solidFill>
                            <a:srgbClr val="FFFFFF"/>
                          </a:solidFill>
                          <a:effectLst/>
                          <a:latin typeface="Calibri" panose="020F0502020204030204" pitchFamily="34" charset="0"/>
                        </a:rPr>
                        <a:t>College of San Mateo </a:t>
                      </a:r>
                      <a:endParaRPr lang="en-US" b="1">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a:effectLst/>
                          <a:latin typeface="Calibri" panose="020F0502020204030204" pitchFamily="34" charset="0"/>
                        </a:rPr>
                        <a:t>737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a:effectLst/>
                          <a:latin typeface="Calibri" panose="020F0502020204030204" pitchFamily="34" charset="0"/>
                        </a:rPr>
                        <a:t> 692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a:effectLst/>
                          <a:latin typeface="Calibri" panose="020F0502020204030204" pitchFamily="34" charset="0"/>
                        </a:rPr>
                        <a:t>740</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a:effectLst/>
                          <a:latin typeface="Calibri" panose="020F0502020204030204" pitchFamily="34" charset="0"/>
                        </a:rPr>
                        <a:t>928  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a:effectLst/>
                          <a:latin typeface="Calibri" panose="020F0502020204030204" pitchFamily="34" charset="0"/>
                        </a:rPr>
                        <a:t>930</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a:effectLst/>
                          <a:latin typeface="Calibri" panose="020F0502020204030204" pitchFamily="34" charset="0"/>
                        </a:rPr>
                        <a:t> 1,500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2374215762"/>
                  </a:ext>
                </a:extLst>
              </a:tr>
              <a:tr h="662974">
                <a:tc>
                  <a:txBody>
                    <a:bodyPr/>
                    <a:lstStyle/>
                    <a:p>
                      <a:pPr rtl="0" fontAlgn="base"/>
                      <a:r>
                        <a:rPr lang="en-US" sz="1800" b="1">
                          <a:solidFill>
                            <a:srgbClr val="FFFFFF"/>
                          </a:solidFill>
                          <a:effectLst/>
                          <a:latin typeface="Calibri" panose="020F0502020204030204" pitchFamily="34" charset="0"/>
                        </a:rPr>
                        <a:t>Cañada College </a:t>
                      </a:r>
                      <a:endParaRPr lang="en-US" b="1">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a:effectLst/>
                          <a:latin typeface="Calibri" panose="020F0502020204030204" pitchFamily="34" charset="0"/>
                        </a:rPr>
                        <a:t>497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a:effectLst/>
                          <a:latin typeface="Calibri" panose="020F0502020204030204" pitchFamily="34" charset="0"/>
                        </a:rPr>
                        <a:t>464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a:effectLst/>
                          <a:latin typeface="Calibri" panose="020F0502020204030204" pitchFamily="34" charset="0"/>
                        </a:rPr>
                        <a:t>387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a:effectLst/>
                          <a:latin typeface="Calibri" panose="020F0502020204030204" pitchFamily="34" charset="0"/>
                        </a:rPr>
                        <a:t> 465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a:effectLst/>
                          <a:latin typeface="Calibri" panose="020F0502020204030204" pitchFamily="34" charset="0"/>
                        </a:rPr>
                        <a:t>617</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a:effectLst/>
                          <a:latin typeface="Calibri" panose="020F0502020204030204" pitchFamily="34" charset="0"/>
                        </a:rPr>
                        <a:t> 1,000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65754039"/>
                  </a:ext>
                </a:extLst>
              </a:tr>
              <a:tr h="662974">
                <a:tc>
                  <a:txBody>
                    <a:bodyPr/>
                    <a:lstStyle/>
                    <a:p>
                      <a:pPr rtl="0" fontAlgn="base"/>
                      <a:r>
                        <a:rPr lang="en-US" sz="1800" b="1">
                          <a:solidFill>
                            <a:srgbClr val="FFFFFF"/>
                          </a:solidFill>
                          <a:effectLst/>
                          <a:latin typeface="Calibri" panose="020F0502020204030204" pitchFamily="34" charset="0"/>
                        </a:rPr>
                        <a:t># SMCCCD Promise Students </a:t>
                      </a:r>
                      <a:endParaRPr lang="en-US" b="1">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a:effectLst/>
                          <a:latin typeface="Calibri" panose="020F0502020204030204" pitchFamily="34" charset="0"/>
                        </a:rPr>
                        <a:t> 1,986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a:effectLst/>
                          <a:latin typeface="Calibri" panose="020F0502020204030204" pitchFamily="34" charset="0"/>
                        </a:rPr>
                        <a:t> 1,876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a:effectLst/>
                          <a:latin typeface="Calibri" panose="020F0502020204030204" pitchFamily="34" charset="0"/>
                        </a:rPr>
                        <a:t> 1,769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a:effectLst/>
                          <a:latin typeface="Calibri" panose="020F0502020204030204" pitchFamily="34" charset="0"/>
                        </a:rPr>
                        <a:t>2,500</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a:effectLst/>
                          <a:latin typeface="Calibri" panose="020F0502020204030204" pitchFamily="34" charset="0"/>
                        </a:rPr>
                        <a:t>2,565</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a:effectLst/>
                          <a:latin typeface="Calibri" panose="020F0502020204030204" pitchFamily="34" charset="0"/>
                        </a:rPr>
                        <a:t> 4,000  </a:t>
                      </a:r>
                      <a:endParaRPr lang="en-US">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02677707"/>
                  </a:ext>
                </a:extLst>
              </a:tr>
            </a:tbl>
          </a:graphicData>
        </a:graphic>
      </p:graphicFrame>
    </p:spTree>
    <p:extLst>
      <p:ext uri="{BB962C8B-B14F-4D97-AF65-F5344CB8AC3E}">
        <p14:creationId xmlns:p14="http://schemas.microsoft.com/office/powerpoint/2010/main" val="257470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Caseload Management</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TextBox 10">
            <a:extLst>
              <a:ext uri="{FF2B5EF4-FFF2-40B4-BE49-F238E27FC236}">
                <a16:creationId xmlns:a16="http://schemas.microsoft.com/office/drawing/2014/main" id="{5CEABA20-78D5-4D04-ACC1-727FC2DFCDD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2" name="Picture 4" descr="Diagram&#10;&#10;Description automatically generated">
            <a:extLst>
              <a:ext uri="{FF2B5EF4-FFF2-40B4-BE49-F238E27FC236}">
                <a16:creationId xmlns:a16="http://schemas.microsoft.com/office/drawing/2014/main" id="{77D54AD1-7BE8-4849-A1E0-FE5BAF5EB1ED}"/>
              </a:ext>
            </a:extLst>
          </p:cNvPr>
          <p:cNvPicPr>
            <a:picLocks noGrp="1" noChangeAspect="1"/>
          </p:cNvPicPr>
          <p:nvPr>
            <p:ph idx="1"/>
          </p:nvPr>
        </p:nvPicPr>
        <p:blipFill>
          <a:blip r:embed="rId3"/>
          <a:stretch>
            <a:fillRect/>
          </a:stretch>
        </p:blipFill>
        <p:spPr>
          <a:xfrm>
            <a:off x="1771947" y="945542"/>
            <a:ext cx="8648106" cy="5769777"/>
          </a:xfrm>
        </p:spPr>
      </p:pic>
    </p:spTree>
    <p:extLst>
      <p:ext uri="{BB962C8B-B14F-4D97-AF65-F5344CB8AC3E}">
        <p14:creationId xmlns:p14="http://schemas.microsoft.com/office/powerpoint/2010/main" val="218518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chemeClr val="bg1"/>
                </a:solidFill>
                <a:effectLst>
                  <a:outerShdw blurRad="50800" dist="50800" dir="5400000" algn="ctr" rotWithShape="0">
                    <a:srgbClr val="000000">
                      <a:alpha val="43137"/>
                    </a:srgbClr>
                  </a:outerShdw>
                </a:effectLst>
                <a:latin typeface="Franklin Gothic Book"/>
              </a:rPr>
              <a:t>Caseload Management for Counselors </a:t>
            </a:r>
            <a:endParaRPr lang="en-US" sz="28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TextBox 10">
            <a:extLst>
              <a:ext uri="{FF2B5EF4-FFF2-40B4-BE49-F238E27FC236}">
                <a16:creationId xmlns:a16="http://schemas.microsoft.com/office/drawing/2014/main" id="{5CEABA20-78D5-4D04-ACC1-727FC2DFCDD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7" name="Diagram 7">
            <a:extLst>
              <a:ext uri="{FF2B5EF4-FFF2-40B4-BE49-F238E27FC236}">
                <a16:creationId xmlns:a16="http://schemas.microsoft.com/office/drawing/2014/main" id="{EB741E00-6FFF-4985-8C25-C35069E8861F}"/>
              </a:ext>
            </a:extLst>
          </p:cNvPr>
          <p:cNvGraphicFramePr>
            <a:graphicFrameLocks noGrp="1"/>
          </p:cNvGraphicFramePr>
          <p:nvPr>
            <p:ph idx="1"/>
            <p:extLst>
              <p:ext uri="{D42A27DB-BD31-4B8C-83A1-F6EECF244321}">
                <p14:modId xmlns:p14="http://schemas.microsoft.com/office/powerpoint/2010/main" val="595302494"/>
              </p:ext>
            </p:extLst>
          </p:nvPr>
        </p:nvGraphicFramePr>
        <p:xfrm>
          <a:off x="6947554" y="2101160"/>
          <a:ext cx="4977354" cy="2937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Google Shape;165;g2410402d091_0_15">
            <a:extLst>
              <a:ext uri="{FF2B5EF4-FFF2-40B4-BE49-F238E27FC236}">
                <a16:creationId xmlns:a16="http://schemas.microsoft.com/office/drawing/2014/main" id="{0BE63D5F-75DB-0E6F-6017-7CF82CCA6FA6}"/>
              </a:ext>
            </a:extLst>
          </p:cNvPr>
          <p:cNvGraphicFramePr/>
          <p:nvPr>
            <p:extLst>
              <p:ext uri="{D42A27DB-BD31-4B8C-83A1-F6EECF244321}">
                <p14:modId xmlns:p14="http://schemas.microsoft.com/office/powerpoint/2010/main" val="4060983558"/>
              </p:ext>
            </p:extLst>
          </p:nvPr>
        </p:nvGraphicFramePr>
        <p:xfrm>
          <a:off x="398821" y="1233010"/>
          <a:ext cx="6379050" cy="46681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883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3FCC-5DF5-4DD6-92B5-FBBD333F9353}"/>
              </a:ext>
            </a:extLst>
          </p:cNvPr>
          <p:cNvSpPr>
            <a:spLocks noGrp="1"/>
          </p:cNvSpPr>
          <p:nvPr>
            <p:ph type="title"/>
          </p:nvPr>
        </p:nvSpPr>
        <p:spPr>
          <a:xfrm>
            <a:off x="598116" y="812156"/>
            <a:ext cx="3867962" cy="1089130"/>
          </a:xfrm>
        </p:spPr>
        <p:txBody>
          <a:bodyPr>
            <a:normAutofit/>
          </a:bodyPr>
          <a:lstStyle/>
          <a:p>
            <a:pPr algn="ctr"/>
            <a:r>
              <a:rPr lang="en-US" sz="2800" b="1">
                <a:cs typeface="Calibri Light"/>
              </a:rPr>
              <a:t>Current Model:</a:t>
            </a:r>
            <a:r>
              <a:rPr lang="en-US" sz="2800">
                <a:cs typeface="Calibri Light"/>
              </a:rPr>
              <a:t> </a:t>
            </a:r>
            <a:br>
              <a:rPr lang="en-US" sz="2800">
                <a:cs typeface="Calibri Light"/>
              </a:rPr>
            </a:br>
            <a:r>
              <a:rPr lang="en-US" sz="2800">
                <a:cs typeface="Calibri Light"/>
              </a:rPr>
              <a:t>617 Promise Scholars</a:t>
            </a:r>
          </a:p>
        </p:txBody>
      </p:sp>
      <p:sp>
        <p:nvSpPr>
          <p:cNvPr id="3" name="Content Placeholder 2"/>
          <p:cNvSpPr>
            <a:spLocks noGrp="1"/>
          </p:cNvSpPr>
          <p:nvPr>
            <p:ph sz="half" idx="1"/>
          </p:nvPr>
        </p:nvSpPr>
        <p:spPr/>
        <p:txBody>
          <a:bodyPr vert="horz" lIns="91440" tIns="45720" rIns="91440" bIns="45720" rtlCol="0" anchor="t">
            <a:normAutofit/>
          </a:bodyPr>
          <a:lstStyle/>
          <a:p>
            <a:endParaRPr lang="en-US">
              <a:latin typeface="Calibri"/>
              <a:cs typeface="Calibri"/>
            </a:endParaRPr>
          </a:p>
          <a:p>
            <a:endParaRPr lang="en-US"/>
          </a:p>
        </p:txBody>
      </p:sp>
      <p:sp>
        <p:nvSpPr>
          <p:cNvPr id="4" name="Rectangle 3">
            <a:extLst>
              <a:ext uri="{FF2B5EF4-FFF2-40B4-BE49-F238E27FC236}">
                <a16:creationId xmlns:a16="http://schemas.microsoft.com/office/drawing/2014/main" id="{BF518A3A-ECE0-42A2-BD7B-43096BD7B6FA}"/>
              </a:ext>
            </a:extLst>
          </p:cNvPr>
          <p:cNvSpPr/>
          <p:nvPr/>
        </p:nvSpPr>
        <p:spPr>
          <a:xfrm>
            <a:off x="837222" y="40466"/>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341733" y="125183"/>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 Counseling Team Models</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76259" y="40466"/>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TextBox 10">
            <a:extLst>
              <a:ext uri="{FF2B5EF4-FFF2-40B4-BE49-F238E27FC236}">
                <a16:creationId xmlns:a16="http://schemas.microsoft.com/office/drawing/2014/main" id="{1900A77B-57D0-462F-95BF-4884037E8750}"/>
              </a:ext>
            </a:extLst>
          </p:cNvPr>
          <p:cNvSpPr txBox="1"/>
          <p:nvPr/>
        </p:nvSpPr>
        <p:spPr>
          <a:xfrm>
            <a:off x="7639369" y="948348"/>
            <a:ext cx="377902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Calibri Light"/>
                <a:cs typeface="Calibri Light"/>
              </a:rPr>
              <a:t>Proposed Model: </a:t>
            </a:r>
            <a:br>
              <a:rPr lang="en-US" sz="2800" b="1">
                <a:latin typeface="Calibri Light"/>
                <a:cs typeface="Calibri Light"/>
              </a:rPr>
            </a:br>
            <a:r>
              <a:rPr lang="en-US" sz="2800">
                <a:latin typeface="Calibri Light"/>
                <a:cs typeface="Calibri Light"/>
              </a:rPr>
              <a:t>700 Promise Scholars</a:t>
            </a:r>
            <a:endParaRPr lang="en-US"/>
          </a:p>
        </p:txBody>
      </p:sp>
      <p:sp>
        <p:nvSpPr>
          <p:cNvPr id="14" name="TextBox 13">
            <a:extLst>
              <a:ext uri="{FF2B5EF4-FFF2-40B4-BE49-F238E27FC236}">
                <a16:creationId xmlns:a16="http://schemas.microsoft.com/office/drawing/2014/main" id="{708F3025-1805-4C1D-B1C5-C0346A120B27}"/>
              </a:ext>
            </a:extLst>
          </p:cNvPr>
          <p:cNvSpPr txBox="1"/>
          <p:nvPr/>
        </p:nvSpPr>
        <p:spPr>
          <a:xfrm>
            <a:off x="3866417" y="5142168"/>
            <a:ext cx="4194188" cy="1429622"/>
          </a:xfrm>
          <a:prstGeom prst="rect">
            <a:avLst/>
          </a:prstGeom>
          <a:noFill/>
          <a:ln w="28575">
            <a:solidFill>
              <a:schemeClr val="tx1"/>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b="1">
                <a:cs typeface="Arial"/>
              </a:rPr>
              <a:t>FT</a:t>
            </a:r>
            <a:r>
              <a:rPr lang="en-US" sz="2000" b="1">
                <a:cs typeface="Calibri"/>
              </a:rPr>
              <a:t> ratio 1:150</a:t>
            </a:r>
            <a:br>
              <a:rPr lang="en-US" sz="2000" b="1">
                <a:cs typeface="Calibri"/>
              </a:rPr>
            </a:br>
            <a:r>
              <a:rPr lang="en-US" sz="2000" b="1">
                <a:cs typeface="Calibri"/>
              </a:rPr>
              <a:t>FT ratio with teaching 1:130</a:t>
            </a:r>
            <a:endParaRPr lang="en-US" b="1">
              <a:cs typeface="Calibri" panose="020F0502020204030204"/>
            </a:endParaRPr>
          </a:p>
          <a:p>
            <a:pPr algn="ctr">
              <a:lnSpc>
                <a:spcPct val="150000"/>
              </a:lnSpc>
            </a:pPr>
            <a:r>
              <a:rPr lang="en-US" sz="2000" b="1">
                <a:cs typeface="Calibri"/>
              </a:rPr>
              <a:t>Adjunct ratio</a:t>
            </a:r>
            <a:r>
              <a:rPr lang="en-US" b="1">
                <a:cs typeface="Arial"/>
              </a:rPr>
              <a:t> 1:80</a:t>
            </a:r>
          </a:p>
        </p:txBody>
      </p:sp>
      <p:sp>
        <p:nvSpPr>
          <p:cNvPr id="18" name="TextBox 17">
            <a:extLst>
              <a:ext uri="{FF2B5EF4-FFF2-40B4-BE49-F238E27FC236}">
                <a16:creationId xmlns:a16="http://schemas.microsoft.com/office/drawing/2014/main" id="{058CAEAE-A193-423F-9CD8-DBE71D5F0680}"/>
              </a:ext>
            </a:extLst>
          </p:cNvPr>
          <p:cNvSpPr txBox="1"/>
          <p:nvPr/>
        </p:nvSpPr>
        <p:spPr>
          <a:xfrm>
            <a:off x="1505801" y="3712188"/>
            <a:ext cx="9462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a:cs typeface="Calibri"/>
            </a:endParaRPr>
          </a:p>
        </p:txBody>
      </p:sp>
      <p:sp>
        <p:nvSpPr>
          <p:cNvPr id="25" name="TextBox 24">
            <a:extLst>
              <a:ext uri="{FF2B5EF4-FFF2-40B4-BE49-F238E27FC236}">
                <a16:creationId xmlns:a16="http://schemas.microsoft.com/office/drawing/2014/main" id="{E4CD0F36-6844-4B85-A509-752D99ABC987}"/>
              </a:ext>
            </a:extLst>
          </p:cNvPr>
          <p:cNvSpPr txBox="1"/>
          <p:nvPr/>
        </p:nvSpPr>
        <p:spPr>
          <a:xfrm>
            <a:off x="8381492" y="3769054"/>
            <a:ext cx="7642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a:cs typeface="Calibri"/>
            </a:endParaRPr>
          </a:p>
        </p:txBody>
      </p:sp>
      <p:sp>
        <p:nvSpPr>
          <p:cNvPr id="26" name="TextBox 25">
            <a:extLst>
              <a:ext uri="{FF2B5EF4-FFF2-40B4-BE49-F238E27FC236}">
                <a16:creationId xmlns:a16="http://schemas.microsoft.com/office/drawing/2014/main" id="{1FA2E814-8332-4196-B3B4-B89539377139}"/>
              </a:ext>
            </a:extLst>
          </p:cNvPr>
          <p:cNvSpPr txBox="1"/>
          <p:nvPr/>
        </p:nvSpPr>
        <p:spPr>
          <a:xfrm flipH="1">
            <a:off x="7569958" y="3769055"/>
            <a:ext cx="975814" cy="3807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a:cs typeface="Calibri"/>
            </a:endParaRPr>
          </a:p>
        </p:txBody>
      </p:sp>
      <p:pic>
        <p:nvPicPr>
          <p:cNvPr id="8" name="Picture 7">
            <a:extLst>
              <a:ext uri="{FF2B5EF4-FFF2-40B4-BE49-F238E27FC236}">
                <a16:creationId xmlns:a16="http://schemas.microsoft.com/office/drawing/2014/main" id="{5E73DA7F-8640-822F-51C0-64D87BE5ACB2}"/>
              </a:ext>
            </a:extLst>
          </p:cNvPr>
          <p:cNvPicPr>
            <a:picLocks noChangeAspect="1"/>
          </p:cNvPicPr>
          <p:nvPr/>
        </p:nvPicPr>
        <p:blipFill>
          <a:blip r:embed="rId3"/>
          <a:stretch>
            <a:fillRect/>
          </a:stretch>
        </p:blipFill>
        <p:spPr>
          <a:xfrm>
            <a:off x="541508" y="1855628"/>
            <a:ext cx="10703666" cy="3227808"/>
          </a:xfrm>
          <a:prstGeom prst="rect">
            <a:avLst/>
          </a:prstGeom>
        </p:spPr>
      </p:pic>
    </p:spTree>
    <p:extLst>
      <p:ext uri="{BB962C8B-B14F-4D97-AF65-F5344CB8AC3E}">
        <p14:creationId xmlns:p14="http://schemas.microsoft.com/office/powerpoint/2010/main" val="3307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425" y="4503208"/>
            <a:ext cx="2740958" cy="1536172"/>
          </a:xfrm>
        </p:spPr>
        <p:txBody>
          <a:bodyPr vert="horz" lIns="91440" tIns="45720" rIns="91440" bIns="45720" rtlCol="0" anchor="t">
            <a:normAutofit lnSpcReduction="10000"/>
          </a:bodyPr>
          <a:lstStyle/>
          <a:p>
            <a:r>
              <a:rPr lang="en-US" sz="1800" b="1" i="0" u="none" strike="noStrike">
                <a:solidFill>
                  <a:srgbClr val="000000"/>
                </a:solidFill>
                <a:latin typeface="Calibri"/>
              </a:rPr>
              <a:t>5 Full-time Tenure Track Counselors</a:t>
            </a:r>
            <a:r>
              <a:rPr lang="en-US" sz="1800" b="1">
                <a:solidFill>
                  <a:srgbClr val="000000"/>
                </a:solidFill>
                <a:latin typeface="Calibri"/>
              </a:rPr>
              <a:t> </a:t>
            </a:r>
            <a:endParaRPr lang="en-US" sz="1800">
              <a:solidFill>
                <a:srgbClr val="000000"/>
              </a:solidFill>
              <a:latin typeface="Calibri"/>
            </a:endParaRPr>
          </a:p>
          <a:p>
            <a:r>
              <a:rPr lang="en-US" sz="1800" b="0" i="0" u="none" strike="noStrike">
                <a:solidFill>
                  <a:srgbClr val="000000"/>
                </a:solidFill>
                <a:latin typeface="Calibri"/>
              </a:rPr>
              <a:t>1 Shared EOPS/Promise Counselor</a:t>
            </a:r>
            <a:endParaRPr lang="en-US" sz="1800">
              <a:solidFill>
                <a:srgbClr val="000000"/>
              </a:solidFill>
              <a:latin typeface="Calibri"/>
            </a:endParaRPr>
          </a:p>
          <a:p>
            <a:r>
              <a:rPr lang="en-US" sz="1800">
                <a:solidFill>
                  <a:srgbClr val="000000"/>
                </a:solidFill>
                <a:latin typeface="Calibri"/>
              </a:rPr>
              <a:t>1</a:t>
            </a:r>
            <a:r>
              <a:rPr lang="en-US" sz="1800" b="0" i="0" u="none" strike="noStrike">
                <a:solidFill>
                  <a:srgbClr val="000000"/>
                </a:solidFill>
                <a:latin typeface="Calibri"/>
              </a:rPr>
              <a:t> Adjunct​</a:t>
            </a:r>
            <a:r>
              <a:rPr lang="en-US" sz="1800">
                <a:solidFill>
                  <a:srgbClr val="000000"/>
                </a:solidFill>
                <a:latin typeface="Calibri"/>
              </a:rPr>
              <a:t> Counselors</a:t>
            </a:r>
            <a:endParaRPr lang="en-US" sz="1800">
              <a:cs typeface="Calibri"/>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77149" y="249209"/>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chemeClr val="bg1"/>
                </a:solidFill>
                <a:effectLst>
                  <a:outerShdw blurRad="50800" dist="50800" dir="5400000" algn="ctr" rotWithShape="0">
                    <a:srgbClr val="000000">
                      <a:alpha val="43137"/>
                    </a:srgbClr>
                  </a:outerShdw>
                </a:effectLst>
                <a:latin typeface="Franklin Gothic Book"/>
              </a:rPr>
              <a:t>Current Counseling Models at Sister Colleges</a:t>
            </a:r>
            <a:endParaRPr lang="en-US" sz="28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74807" y="249277"/>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2" name="Picture 7" descr="Logo, company name&#10;&#10;Description automatically generated">
            <a:extLst>
              <a:ext uri="{FF2B5EF4-FFF2-40B4-BE49-F238E27FC236}">
                <a16:creationId xmlns:a16="http://schemas.microsoft.com/office/drawing/2014/main" id="{745A749B-281C-44BE-95DF-4DDB9F2B4B87}"/>
              </a:ext>
            </a:extLst>
          </p:cNvPr>
          <p:cNvPicPr>
            <a:picLocks noChangeAspect="1"/>
          </p:cNvPicPr>
          <p:nvPr/>
        </p:nvPicPr>
        <p:blipFill>
          <a:blip r:embed="rId3"/>
          <a:stretch>
            <a:fillRect/>
          </a:stretch>
        </p:blipFill>
        <p:spPr>
          <a:xfrm>
            <a:off x="464054" y="2393393"/>
            <a:ext cx="2810335" cy="1534469"/>
          </a:xfrm>
          <a:prstGeom prst="rect">
            <a:avLst/>
          </a:prstGeom>
        </p:spPr>
      </p:pic>
      <p:pic>
        <p:nvPicPr>
          <p:cNvPr id="37" name="Picture 37" descr="Shape&#10;&#10;Description automatically generated">
            <a:extLst>
              <a:ext uri="{FF2B5EF4-FFF2-40B4-BE49-F238E27FC236}">
                <a16:creationId xmlns:a16="http://schemas.microsoft.com/office/drawing/2014/main" id="{A5E083A0-8F74-4B87-99AA-E99E53179A72}"/>
              </a:ext>
            </a:extLst>
          </p:cNvPr>
          <p:cNvPicPr>
            <a:picLocks noGrp="1" noChangeAspect="1"/>
          </p:cNvPicPr>
          <p:nvPr>
            <p:ph sz="half" idx="2"/>
          </p:nvPr>
        </p:nvPicPr>
        <p:blipFill>
          <a:blip r:embed="rId4"/>
          <a:stretch>
            <a:fillRect/>
          </a:stretch>
        </p:blipFill>
        <p:spPr>
          <a:xfrm>
            <a:off x="5000925" y="2305973"/>
            <a:ext cx="1783822" cy="1792030"/>
          </a:xfrm>
        </p:spPr>
      </p:pic>
      <p:sp>
        <p:nvSpPr>
          <p:cNvPr id="36" name="TextBox 35">
            <a:extLst>
              <a:ext uri="{FF2B5EF4-FFF2-40B4-BE49-F238E27FC236}">
                <a16:creationId xmlns:a16="http://schemas.microsoft.com/office/drawing/2014/main" id="{78163883-B8C7-4D35-934C-C63EBD15DF1F}"/>
              </a:ext>
            </a:extLst>
          </p:cNvPr>
          <p:cNvSpPr txBox="1"/>
          <p:nvPr/>
        </p:nvSpPr>
        <p:spPr>
          <a:xfrm>
            <a:off x="374807" y="4388419"/>
            <a:ext cx="371642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b="1">
                <a:cs typeface="Calibri" panose="020F0502020204030204"/>
              </a:rPr>
              <a:t>3 Full-Time Tenure Track Counselors</a:t>
            </a:r>
            <a:endParaRPr lang="en-US" b="1">
              <a:ea typeface="Calibri"/>
              <a:cs typeface="Calibri" panose="020F0502020204030204"/>
            </a:endParaRPr>
          </a:p>
          <a:p>
            <a:pPr>
              <a:buChar char="•"/>
            </a:pPr>
            <a:r>
              <a:rPr lang="en-US" b="1">
                <a:cs typeface="Arial"/>
              </a:rPr>
              <a:t>2 Non – Tenure Full Time Counselors (In the process of requesting Tenure</a:t>
            </a:r>
            <a:r>
              <a:rPr lang="en-US">
                <a:cs typeface="Arial"/>
              </a:rPr>
              <a:t> </a:t>
            </a:r>
            <a:r>
              <a:rPr lang="en-US" b="1">
                <a:cs typeface="Arial"/>
              </a:rPr>
              <a:t>Track counselors)</a:t>
            </a:r>
            <a:endParaRPr lang="en-US" b="1">
              <a:cs typeface="Calibri"/>
            </a:endParaRPr>
          </a:p>
          <a:p>
            <a:pPr>
              <a:buChar char="•"/>
            </a:pPr>
            <a:r>
              <a:rPr lang="en-US">
                <a:cs typeface="Arial"/>
              </a:rPr>
              <a:t> 2 Shared EOPS/Promise</a:t>
            </a:r>
          </a:p>
          <a:p>
            <a:pPr>
              <a:buChar char="•"/>
            </a:pPr>
            <a:r>
              <a:rPr lang="en-US">
                <a:cs typeface="Arial"/>
              </a:rPr>
              <a:t>1 Shared Puente</a:t>
            </a:r>
          </a:p>
          <a:p>
            <a:pPr>
              <a:buChar char="•"/>
            </a:pPr>
            <a:r>
              <a:rPr lang="en-US">
                <a:cs typeface="Arial"/>
              </a:rPr>
              <a:t>2 Shared TRI)</a:t>
            </a:r>
          </a:p>
          <a:p>
            <a:pPr>
              <a:buChar char="•"/>
            </a:pPr>
            <a:r>
              <a:rPr lang="en-US">
                <a:cs typeface="Arial"/>
              </a:rPr>
              <a:t>1 Adjunct Counselors​</a:t>
            </a:r>
            <a:endParaRPr lang="en-US"/>
          </a:p>
          <a:p>
            <a:pPr>
              <a:buChar char="•"/>
            </a:pPr>
            <a:endParaRPr lang="en-US">
              <a:cs typeface="Arial"/>
            </a:endParaRPr>
          </a:p>
          <a:p>
            <a:endParaRPr lang="en-US">
              <a:solidFill>
                <a:srgbClr val="444444"/>
              </a:solidFill>
              <a:latin typeface="Arial"/>
              <a:cs typeface="Arial"/>
            </a:endParaRPr>
          </a:p>
        </p:txBody>
      </p:sp>
      <p:pic>
        <p:nvPicPr>
          <p:cNvPr id="38" name="Picture 38" descr="A picture containing logo&#10;&#10;Description automatically generated">
            <a:extLst>
              <a:ext uri="{FF2B5EF4-FFF2-40B4-BE49-F238E27FC236}">
                <a16:creationId xmlns:a16="http://schemas.microsoft.com/office/drawing/2014/main" id="{D2B2EF62-F2FE-4F1A-B644-D2198035CA5B}"/>
              </a:ext>
            </a:extLst>
          </p:cNvPr>
          <p:cNvPicPr>
            <a:picLocks noChangeAspect="1"/>
          </p:cNvPicPr>
          <p:nvPr/>
        </p:nvPicPr>
        <p:blipFill>
          <a:blip r:embed="rId5"/>
          <a:stretch>
            <a:fillRect/>
          </a:stretch>
        </p:blipFill>
        <p:spPr>
          <a:xfrm>
            <a:off x="7962899" y="2306852"/>
            <a:ext cx="3854450" cy="1704549"/>
          </a:xfrm>
          <a:prstGeom prst="rect">
            <a:avLst/>
          </a:prstGeom>
        </p:spPr>
      </p:pic>
      <p:sp>
        <p:nvSpPr>
          <p:cNvPr id="39" name="TextBox 38">
            <a:extLst>
              <a:ext uri="{FF2B5EF4-FFF2-40B4-BE49-F238E27FC236}">
                <a16:creationId xmlns:a16="http://schemas.microsoft.com/office/drawing/2014/main" id="{1E4D1C0D-A927-4AFF-B873-6664F34D0A19}"/>
              </a:ext>
            </a:extLst>
          </p:cNvPr>
          <p:cNvSpPr txBox="1"/>
          <p:nvPr/>
        </p:nvSpPr>
        <p:spPr>
          <a:xfrm>
            <a:off x="8439150" y="4449234"/>
            <a:ext cx="279343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b="1">
                <a:cs typeface="Arial"/>
              </a:rPr>
              <a:t> 2 Full – Time Tenure Track Counselors</a:t>
            </a:r>
            <a:endParaRPr lang="en-US" b="1"/>
          </a:p>
          <a:p>
            <a:pPr>
              <a:buChar char="•"/>
            </a:pPr>
            <a:r>
              <a:rPr lang="en-US">
                <a:cs typeface="Arial"/>
              </a:rPr>
              <a:t>4 Adjunct Counselors​</a:t>
            </a:r>
          </a:p>
          <a:p>
            <a:pPr>
              <a:buChar char="•"/>
            </a:pPr>
            <a:r>
              <a:rPr lang="en-US">
                <a:cs typeface="Arial"/>
              </a:rPr>
              <a:t>2 Shared EOPS/Promise</a:t>
            </a:r>
          </a:p>
          <a:p>
            <a:endParaRPr lang="en-US">
              <a:latin typeface="Arial"/>
              <a:cs typeface="Arial"/>
            </a:endParaRPr>
          </a:p>
        </p:txBody>
      </p:sp>
    </p:spTree>
    <p:extLst>
      <p:ext uri="{BB962C8B-B14F-4D97-AF65-F5344CB8AC3E}">
        <p14:creationId xmlns:p14="http://schemas.microsoft.com/office/powerpoint/2010/main" val="363068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vert="horz" lIns="91440" tIns="45720" rIns="91440" bIns="45720" rtlCol="0" anchor="t">
            <a:normAutofit/>
          </a:bodyPr>
          <a:lstStyle/>
          <a:p>
            <a:endParaRPr lang="en-US">
              <a:latin typeface="Calibri"/>
              <a:cs typeface="Calibri"/>
            </a:endParaRPr>
          </a:p>
          <a:p>
            <a:endParaRPr lang="en-US"/>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Goals for FT Tenure Track Counselors</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2" name="TextBox 1">
            <a:extLst>
              <a:ext uri="{FF2B5EF4-FFF2-40B4-BE49-F238E27FC236}">
                <a16:creationId xmlns:a16="http://schemas.microsoft.com/office/drawing/2014/main" id="{59841B3D-6580-4A1F-90EA-6755B0FF2357}"/>
              </a:ext>
            </a:extLst>
          </p:cNvPr>
          <p:cNvSpPr txBox="1"/>
          <p:nvPr/>
        </p:nvSpPr>
        <p:spPr>
          <a:xfrm>
            <a:off x="370737" y="1323082"/>
            <a:ext cx="1145441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endParaRPr lang="en-US" dirty="0">
              <a:cs typeface="Arial"/>
            </a:endParaRPr>
          </a:p>
          <a:p>
            <a:pPr lvl="2">
              <a:buChar char="•"/>
            </a:pPr>
            <a:r>
              <a:rPr lang="en-US" b="1" dirty="0">
                <a:cs typeface="Arial"/>
              </a:rPr>
              <a:t>Increase caseloads</a:t>
            </a:r>
            <a:r>
              <a:rPr lang="en-US" dirty="0">
                <a:cs typeface="Arial"/>
              </a:rPr>
              <a:t> per FT counselor </a:t>
            </a:r>
          </a:p>
          <a:p>
            <a:pPr lvl="2">
              <a:buChar char="•"/>
            </a:pPr>
            <a:r>
              <a:rPr lang="en-US" b="1" dirty="0">
                <a:cs typeface="Arial"/>
              </a:rPr>
              <a:t>Offer more cohort classes</a:t>
            </a:r>
            <a:r>
              <a:rPr lang="en-US" dirty="0">
                <a:cs typeface="Arial"/>
              </a:rPr>
              <a:t> </a:t>
            </a:r>
            <a:r>
              <a:rPr lang="en-US" dirty="0" err="1">
                <a:cs typeface="Arial"/>
              </a:rPr>
              <a:t>ie</a:t>
            </a:r>
            <a:r>
              <a:rPr lang="en-US" dirty="0">
                <a:cs typeface="Arial"/>
              </a:rPr>
              <a:t>: CRER 137 , CRER 110</a:t>
            </a:r>
            <a:endParaRPr lang="en-US" dirty="0">
              <a:cs typeface="Calibri"/>
            </a:endParaRPr>
          </a:p>
          <a:p>
            <a:pPr lvl="2">
              <a:buChar char="•"/>
            </a:pPr>
            <a:r>
              <a:rPr lang="en-US" b="1" dirty="0">
                <a:cs typeface="Arial"/>
              </a:rPr>
              <a:t>Continue ongoing community building</a:t>
            </a:r>
            <a:r>
              <a:rPr lang="en-US" dirty="0">
                <a:cs typeface="Arial"/>
              </a:rPr>
              <a:t>: Boys and Girls Club, North Fair Oaks, feeder high schools ​</a:t>
            </a:r>
          </a:p>
          <a:p>
            <a:pPr lvl="2">
              <a:buChar char="•"/>
            </a:pPr>
            <a:r>
              <a:rPr lang="en-US" dirty="0">
                <a:cs typeface="Arial"/>
              </a:rPr>
              <a:t>Increase </a:t>
            </a:r>
            <a:r>
              <a:rPr lang="en-US" b="1" dirty="0">
                <a:cs typeface="Arial"/>
              </a:rPr>
              <a:t>Summer bridge PSP program</a:t>
            </a:r>
            <a:r>
              <a:rPr lang="en-US" dirty="0">
                <a:cs typeface="Arial"/>
              </a:rPr>
              <a:t> </a:t>
            </a:r>
            <a:r>
              <a:rPr lang="en-US" dirty="0" err="1">
                <a:cs typeface="Arial"/>
              </a:rPr>
              <a:t>ie</a:t>
            </a:r>
            <a:r>
              <a:rPr lang="en-US" dirty="0">
                <a:cs typeface="Arial"/>
              </a:rPr>
              <a:t>: CRER 401​</a:t>
            </a:r>
          </a:p>
          <a:p>
            <a:pPr lvl="2">
              <a:buChar char="•"/>
            </a:pPr>
            <a:r>
              <a:rPr lang="en-US" dirty="0">
                <a:cs typeface="Arial"/>
              </a:rPr>
              <a:t>Offer more workshops/group counseling sessions​</a:t>
            </a:r>
          </a:p>
          <a:p>
            <a:pPr lvl="3">
              <a:buChar char="•"/>
            </a:pPr>
            <a:r>
              <a:rPr lang="en-US" dirty="0">
                <a:cs typeface="Arial"/>
              </a:rPr>
              <a:t>probation students, DRC students, transfer students, minoritized students </a:t>
            </a:r>
          </a:p>
          <a:p>
            <a:pPr lvl="2">
              <a:buChar char="•"/>
            </a:pPr>
            <a:r>
              <a:rPr lang="en-US" b="1" dirty="0">
                <a:cs typeface="Arial"/>
              </a:rPr>
              <a:t>Expand on collaborative efforts on campus </a:t>
            </a:r>
            <a:r>
              <a:rPr lang="en-US" b="1" dirty="0" err="1">
                <a:cs typeface="Arial"/>
              </a:rPr>
              <a:t>ie</a:t>
            </a:r>
            <a:r>
              <a:rPr lang="en-US" dirty="0">
                <a:cs typeface="Arial"/>
              </a:rPr>
              <a:t>:  Umoja, Transfer Center, ESO Adelante, STEM, Puente, EOPS, </a:t>
            </a:r>
            <a:r>
              <a:rPr lang="en-US" dirty="0" err="1">
                <a:cs typeface="Arial"/>
              </a:rPr>
              <a:t>etc</a:t>
            </a:r>
            <a:endParaRPr lang="en-US" dirty="0">
              <a:cs typeface="Arial"/>
            </a:endParaRPr>
          </a:p>
          <a:p>
            <a:pPr lvl="2">
              <a:buChar char="•"/>
            </a:pPr>
            <a:r>
              <a:rPr lang="en-US" b="1" dirty="0">
                <a:cs typeface="Arial"/>
              </a:rPr>
              <a:t>Representation in meetings to share best practices</a:t>
            </a:r>
          </a:p>
          <a:p>
            <a:pPr lvl="3">
              <a:buChar char="•"/>
            </a:pPr>
            <a:r>
              <a:rPr lang="en-US" dirty="0">
                <a:cs typeface="Arial"/>
              </a:rPr>
              <a:t>More availability to attend team meetings, GC meetings, Districtwide PSP meetings, and  partnership CUNY ASAP meetings </a:t>
            </a:r>
          </a:p>
          <a:p>
            <a:pPr lvl="2">
              <a:buChar char="•"/>
            </a:pPr>
            <a:r>
              <a:rPr lang="en-US" b="1" dirty="0">
                <a:cs typeface="Arial"/>
              </a:rPr>
              <a:t>Onboarding support for adjunct counselors</a:t>
            </a:r>
            <a:r>
              <a:rPr lang="en-US" dirty="0">
                <a:cs typeface="Arial"/>
              </a:rPr>
              <a:t>- check-ins, training, counselor meetings​</a:t>
            </a:r>
          </a:p>
          <a:p>
            <a:pPr lvl="2">
              <a:buChar char="•"/>
            </a:pPr>
            <a:r>
              <a:rPr lang="en-US" b="1" dirty="0">
                <a:cs typeface="Arial"/>
              </a:rPr>
              <a:t>Consistency</a:t>
            </a:r>
          </a:p>
          <a:p>
            <a:pPr lvl="3">
              <a:buChar char="•"/>
            </a:pPr>
            <a:r>
              <a:rPr lang="en-US" dirty="0">
                <a:cs typeface="Arial"/>
              </a:rPr>
              <a:t>Build rapport, relationship building to meet the needs of our students for 3 years</a:t>
            </a:r>
            <a:endParaRPr lang="en-US" dirty="0">
              <a:cs typeface="Calibri" panose="020F0502020204030204"/>
            </a:endParaRPr>
          </a:p>
          <a:p>
            <a:endParaRPr lang="en-US" dirty="0">
              <a:latin typeface="Arial"/>
              <a:cs typeface="Arial"/>
            </a:endParaRPr>
          </a:p>
        </p:txBody>
      </p:sp>
    </p:spTree>
    <p:extLst>
      <p:ext uri="{BB962C8B-B14F-4D97-AF65-F5344CB8AC3E}">
        <p14:creationId xmlns:p14="http://schemas.microsoft.com/office/powerpoint/2010/main" val="241311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979D9ACC-C0F5-412C-B436-DD589C5A4C97}"/>
              </a:ext>
            </a:extLst>
          </p:cNvPr>
          <p:cNvGraphicFramePr>
            <a:graphicFrameLocks noGrp="1"/>
          </p:cNvGraphicFramePr>
          <p:nvPr>
            <p:ph idx="1"/>
            <p:extLst>
              <p:ext uri="{D42A27DB-BD31-4B8C-83A1-F6EECF244321}">
                <p14:modId xmlns:p14="http://schemas.microsoft.com/office/powerpoint/2010/main" val="758825502"/>
              </p:ext>
            </p:extLst>
          </p:nvPr>
        </p:nvGraphicFramePr>
        <p:xfrm>
          <a:off x="362463" y="1489003"/>
          <a:ext cx="7137315" cy="4822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897485" y="378442"/>
            <a:ext cx="937952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 How does this resource request support closing the equity gap?</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2" name="Picture 6" descr="Diagram&#10;&#10;Description automatically generated">
            <a:extLst>
              <a:ext uri="{FF2B5EF4-FFF2-40B4-BE49-F238E27FC236}">
                <a16:creationId xmlns:a16="http://schemas.microsoft.com/office/drawing/2014/main" id="{1908A18C-801B-4B9B-B470-C94D22C8A21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772401" y="1773598"/>
            <a:ext cx="4071549" cy="4124291"/>
          </a:xfrm>
          <a:prstGeom prst="rect">
            <a:avLst/>
          </a:prstGeom>
        </p:spPr>
      </p:pic>
    </p:spTree>
    <p:extLst>
      <p:ext uri="{BB962C8B-B14F-4D97-AF65-F5344CB8AC3E}">
        <p14:creationId xmlns:p14="http://schemas.microsoft.com/office/powerpoint/2010/main" val="86784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fa627ba-48fc-4970-93d9-7b5b8540065c">
      <UserInfo>
        <DisplayName>Barrales-Ramirez, Lorraine</DisplayName>
        <AccountId>59</AccountId>
        <AccountType/>
      </UserInfo>
      <UserInfo>
        <DisplayName>Villalpando, Ariela</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BD38011A45A8428CED66700BCC9B54" ma:contentTypeVersion="12" ma:contentTypeDescription="Create a new document." ma:contentTypeScope="" ma:versionID="bb9e39b5bfcc07c95aced4e45e5d772f">
  <xsd:schema xmlns:xsd="http://www.w3.org/2001/XMLSchema" xmlns:xs="http://www.w3.org/2001/XMLSchema" xmlns:p="http://schemas.microsoft.com/office/2006/metadata/properties" xmlns:ns2="19b84c2a-8374-412e-8917-91dc40c34366" xmlns:ns3="4fa627ba-48fc-4970-93d9-7b5b8540065c" targetNamespace="http://schemas.microsoft.com/office/2006/metadata/properties" ma:root="true" ma:fieldsID="1fa33705c1a344bf083d86e523c6bfe6" ns2:_="" ns3:_="">
    <xsd:import namespace="19b84c2a-8374-412e-8917-91dc40c34366"/>
    <xsd:import namespace="4fa627ba-48fc-4970-93d9-7b5b854006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84c2a-8374-412e-8917-91dc40c34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627ba-48fc-4970-93d9-7b5b8540065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AF11E-4C8F-46A5-BA0A-B8FEFFC25CF1}">
  <ds:schemaRefs>
    <ds:schemaRef ds:uri="4fa627ba-48fc-4970-93d9-7b5b8540065c"/>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19b84c2a-8374-412e-8917-91dc40c34366"/>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79A8300-276E-4320-9B6B-E5FB4CDB9818}">
  <ds:schemaRefs>
    <ds:schemaRef ds:uri="http://schemas.microsoft.com/sharepoint/v3/contenttype/forms"/>
  </ds:schemaRefs>
</ds:datastoreItem>
</file>

<file path=customXml/itemProps3.xml><?xml version="1.0" encoding="utf-8"?>
<ds:datastoreItem xmlns:ds="http://schemas.openxmlformats.org/officeDocument/2006/customXml" ds:itemID="{F85175B2-7302-493F-A404-A2390DFC97E1}">
  <ds:schemaRefs>
    <ds:schemaRef ds:uri="19b84c2a-8374-412e-8917-91dc40c34366"/>
    <ds:schemaRef ds:uri="4fa627ba-48fc-4970-93d9-7b5b854006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830</Words>
  <Application>Microsoft Office PowerPoint</Application>
  <PresentationFormat>Widescreen</PresentationFormat>
  <Paragraphs>140</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Franklin Gothic</vt:lpstr>
      <vt:lpstr>Franklin Gothic Book</vt:lpstr>
      <vt:lpstr>Garamond</vt:lpstr>
      <vt:lpstr>Times New Roman</vt:lpstr>
      <vt:lpstr>Office Theme</vt:lpstr>
      <vt:lpstr>PowerPoint Presentation</vt:lpstr>
      <vt:lpstr>San Mateo County Community College District's Promise Scholars Program (PSP) helps first time, full time students earn certificates and associates degrees within two to three years by providing comprehensive financial, counseling, and academic supports. Students receive dedicated academic counseling, personalized career development, tutoring, enrollment fee waivers, textbook assistance, and transportation assistance to support their enrollment, completion, and transfer/career goals.</vt:lpstr>
      <vt:lpstr>PowerPoint Presentation</vt:lpstr>
      <vt:lpstr>PowerPoint Presentation</vt:lpstr>
      <vt:lpstr>PowerPoint Presentation</vt:lpstr>
      <vt:lpstr>Current Model:  617 Promise Scholars</vt:lpstr>
      <vt:lpstr>PowerPoint Presentation</vt:lpstr>
      <vt:lpstr>PowerPoint Presentation</vt:lpstr>
      <vt:lpstr>PowerPoint Presentation</vt:lpstr>
      <vt:lpstr>PowerPoint Presentation</vt:lpstr>
      <vt:lpstr>PowerPoint Presentation</vt:lpstr>
      <vt:lpstr>PowerPoint Presentation</vt:lpstr>
      <vt:lpstr>$142,830 for 1 FT, Tenure Track Counselor 100% Fund 1       </vt:lpstr>
      <vt:lpstr>PowerPoint Presentation</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Mayra Arellano</dc:creator>
  <cp:lastModifiedBy>Mayra</cp:lastModifiedBy>
  <cp:revision>3</cp:revision>
  <cp:lastPrinted>2016-06-13T15:20:29Z</cp:lastPrinted>
  <dcterms:created xsi:type="dcterms:W3CDTF">2015-08-26T22:52:00Z</dcterms:created>
  <dcterms:modified xsi:type="dcterms:W3CDTF">2023-11-14T21:12:42Z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0x01010028BD38011A45A8428CED66700BCC9B54</vt:lpwstr>
  </property>
</Properties>
</file>