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6" r:id="rId5"/>
    <p:sldId id="320" r:id="rId6"/>
    <p:sldId id="319" r:id="rId7"/>
    <p:sldId id="333" r:id="rId8"/>
    <p:sldId id="325" r:id="rId9"/>
    <p:sldId id="324"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33"/>
    <a:srgbClr val="FFFF99"/>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03" autoAdjust="0"/>
    <p:restoredTop sz="94660"/>
  </p:normalViewPr>
  <p:slideViewPr>
    <p:cSldViewPr snapToGrid="0">
      <p:cViewPr varScale="1">
        <p:scale>
          <a:sx n="81" d="100"/>
          <a:sy n="81" d="100"/>
        </p:scale>
        <p:origin x="25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912C5E-5ECA-4B7C-8FF5-B46AC71EF330}" type="datetimeFigureOut">
              <a:rPr lang="en-US" smtClean="0"/>
              <a:t>11/9/2023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50ECB3-A3F7-4337-9F98-DFD14FAD1FE3}" type="slidenum">
              <a:rPr lang="en-US" smtClean="0"/>
              <a:t>‹#›</a:t>
            </a:fld>
            <a:endParaRPr lang="en-US"/>
          </a:p>
        </p:txBody>
      </p:sp>
    </p:spTree>
    <p:extLst>
      <p:ext uri="{BB962C8B-B14F-4D97-AF65-F5344CB8AC3E}">
        <p14:creationId xmlns:p14="http://schemas.microsoft.com/office/powerpoint/2010/main" val="465772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EC6874-87D3-4708-86B1-114C1FEE74C4}" type="datetimeFigureOut">
              <a:rPr lang="en-US" smtClean="0"/>
              <a:t>11/9/2023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0EF27-1900-472B-B1D5-4FBEA200263F}" type="slidenum">
              <a:rPr lang="en-US" smtClean="0"/>
              <a:t>‹#›</a:t>
            </a:fld>
            <a:endParaRPr lang="en-US"/>
          </a:p>
        </p:txBody>
      </p:sp>
    </p:spTree>
    <p:extLst>
      <p:ext uri="{BB962C8B-B14F-4D97-AF65-F5344CB8AC3E}">
        <p14:creationId xmlns:p14="http://schemas.microsoft.com/office/powerpoint/2010/main" val="387925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341C4-3268-4241-9C56-054F2F7015E6}"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7772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2097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1177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6293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341C4-3268-4241-9C56-054F2F7015E6}"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9251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341C4-3268-4241-9C56-054F2F7015E6}"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37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341C4-3268-4241-9C56-054F2F7015E6}" type="datetimeFigureOut">
              <a:rPr lang="en-US" smtClean="0"/>
              <a:t>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21338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341C4-3268-4241-9C56-054F2F7015E6}" type="datetimeFigureOut">
              <a:rPr lang="en-US" smtClean="0"/>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6711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41C4-3268-4241-9C56-054F2F7015E6}" type="datetimeFigureOut">
              <a:rPr lang="en-US" smtClean="0"/>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3183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1602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52832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341C4-3268-4241-9C56-054F2F7015E6}" type="datetimeFigureOut">
              <a:rPr lang="en-US" smtClean="0"/>
              <a:t>11/9/2023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E41E-F334-4083-80DF-E3288B8CA3FD}" type="slidenum">
              <a:rPr lang="en-US" smtClean="0"/>
              <a:t>‹#›</a:t>
            </a:fld>
            <a:endParaRPr lang="en-US"/>
          </a:p>
        </p:txBody>
      </p:sp>
    </p:spTree>
    <p:extLst>
      <p:ext uri="{BB962C8B-B14F-4D97-AF65-F5344CB8AC3E}">
        <p14:creationId xmlns:p14="http://schemas.microsoft.com/office/powerpoint/2010/main" val="395732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ccco.edu/About-Us/Chancellors-Office/Divisions/Educational-Services-and-Support/What-we-do/Curriculum-and-Instruction-Unit/Mathematics-Engineering-Science-Achieve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leginfo.legislature.ca.gov/faces/billTextClient.xhtml?bill_id=202320240SB44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bertellottil@smccd.edu" TargetMode="External"/><Relationship Id="rId2" Type="http://schemas.openxmlformats.org/officeDocument/2006/relationships/hyperlink" Target="mailto:engelk@smccd.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352" y="4602347"/>
            <a:ext cx="11252199" cy="953613"/>
          </a:xfrm>
          <a:prstGeom prst="rect">
            <a:avLst/>
          </a:prstGeom>
          <a:noFill/>
        </p:spPr>
        <p:txBody>
          <a:bodyPr wrap="square" rtlCol="0">
            <a:spAutoFit/>
          </a:bodyPr>
          <a:lstStyle/>
          <a:p>
            <a:r>
              <a:rPr lang="en-US" sz="5500" b="1" dirty="0">
                <a:latin typeface="Calibri" panose="020F0502020204030204" pitchFamily="34" charset="0"/>
                <a:cs typeface="Calibri" panose="020F0502020204030204" pitchFamily="34" charset="0"/>
              </a:rPr>
              <a:t>Position: Director of MESA</a:t>
            </a:r>
          </a:p>
        </p:txBody>
      </p:sp>
      <p:sp>
        <p:nvSpPr>
          <p:cNvPr id="5" name="Rectangle 4">
            <a:extLst>
              <a:ext uri="{FF2B5EF4-FFF2-40B4-BE49-F238E27FC236}">
                <a16:creationId xmlns:a16="http://schemas.microsoft.com/office/drawing/2014/main" id="{7CFA1314-8F33-4955-BE2C-917B786340CE}"/>
              </a:ext>
            </a:extLst>
          </p:cNvPr>
          <p:cNvSpPr/>
          <p:nvPr/>
        </p:nvSpPr>
        <p:spPr>
          <a:xfrm rot="5400000">
            <a:off x="-3086129" y="3081031"/>
            <a:ext cx="6863099"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 name="Rectangle 8">
            <a:extLst>
              <a:ext uri="{FF2B5EF4-FFF2-40B4-BE49-F238E27FC236}">
                <a16:creationId xmlns:a16="http://schemas.microsoft.com/office/drawing/2014/main" id="{E427F1B6-B5E8-443C-B43C-D19FEB5E0FCE}"/>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8626" y="539379"/>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6989" y="340584"/>
            <a:ext cx="4428504" cy="1988962"/>
          </a:xfrm>
          <a:prstGeom prst="rect">
            <a:avLst/>
          </a:prstGeom>
        </p:spPr>
      </p:pic>
      <p:sp>
        <p:nvSpPr>
          <p:cNvPr id="8" name="TextBox 7">
            <a:extLst>
              <a:ext uri="{FF2B5EF4-FFF2-40B4-BE49-F238E27FC236}">
                <a16:creationId xmlns:a16="http://schemas.microsoft.com/office/drawing/2014/main" id="{CED26B12-0F61-4F71-BA2F-2AC9680C93C9}"/>
              </a:ext>
            </a:extLst>
          </p:cNvPr>
          <p:cNvSpPr txBox="1"/>
          <p:nvPr/>
        </p:nvSpPr>
        <p:spPr>
          <a:xfrm>
            <a:off x="796352" y="5574641"/>
            <a:ext cx="11252199" cy="630942"/>
          </a:xfrm>
          <a:prstGeom prst="rect">
            <a:avLst/>
          </a:prstGeom>
          <a:noFill/>
        </p:spPr>
        <p:txBody>
          <a:bodyPr wrap="square" rtlCol="0">
            <a:spAutoFit/>
          </a:bodyPr>
          <a:lstStyle/>
          <a:p>
            <a:r>
              <a:rPr lang="en-US" sz="3500" b="1" dirty="0">
                <a:solidFill>
                  <a:schemeClr val="accent6">
                    <a:lumMod val="50000"/>
                  </a:schemeClr>
                </a:solidFill>
                <a:latin typeface="Calibri" panose="020F0502020204030204" pitchFamily="34" charset="0"/>
                <a:cs typeface="Calibri" panose="020F0502020204030204" pitchFamily="34" charset="0"/>
              </a:rPr>
              <a:t>Requested by: Academic Support &amp; Learning Tech.</a:t>
            </a:r>
          </a:p>
        </p:txBody>
      </p:sp>
      <p:sp>
        <p:nvSpPr>
          <p:cNvPr id="10" name="TextBox 9">
            <a:extLst>
              <a:ext uri="{FF2B5EF4-FFF2-40B4-BE49-F238E27FC236}">
                <a16:creationId xmlns:a16="http://schemas.microsoft.com/office/drawing/2014/main" id="{AB432A39-691F-4E1E-872A-4E05A021166B}"/>
              </a:ext>
            </a:extLst>
          </p:cNvPr>
          <p:cNvSpPr txBox="1"/>
          <p:nvPr/>
        </p:nvSpPr>
        <p:spPr>
          <a:xfrm>
            <a:off x="690805" y="2850743"/>
            <a:ext cx="11252199" cy="1200329"/>
          </a:xfrm>
          <a:prstGeom prst="rect">
            <a:avLst/>
          </a:prstGeom>
          <a:noFill/>
        </p:spPr>
        <p:txBody>
          <a:bodyPr wrap="square" rtlCol="0">
            <a:spAutoFit/>
          </a:bodyPr>
          <a:lstStyle/>
          <a:p>
            <a:pPr algn="ctr"/>
            <a:r>
              <a:rPr lang="en-US" sz="2400" b="1" spc="600" dirty="0">
                <a:solidFill>
                  <a:schemeClr val="tx1">
                    <a:lumMod val="65000"/>
                    <a:lumOff val="35000"/>
                  </a:schemeClr>
                </a:solidFill>
                <a:latin typeface="Calibri" panose="020F0502020204030204" pitchFamily="34" charset="0"/>
                <a:cs typeface="Calibri" panose="020F0502020204030204" pitchFamily="34" charset="0"/>
              </a:rPr>
              <a:t>Program Review</a:t>
            </a:r>
          </a:p>
          <a:p>
            <a:pPr algn="ctr"/>
            <a:r>
              <a:rPr lang="en-US" sz="2400" b="1" spc="600" dirty="0">
                <a:solidFill>
                  <a:schemeClr val="tx1">
                    <a:lumMod val="65000"/>
                    <a:lumOff val="35000"/>
                  </a:schemeClr>
                </a:solidFill>
                <a:latin typeface="Calibri" panose="020F0502020204030204" pitchFamily="34" charset="0"/>
                <a:cs typeface="Calibri" panose="020F0502020204030204" pitchFamily="34" charset="0"/>
              </a:rPr>
              <a:t>New Position Request Presentation </a:t>
            </a:r>
          </a:p>
          <a:p>
            <a:pPr algn="ctr"/>
            <a:r>
              <a:rPr lang="en-US" sz="2400" b="1" spc="600" dirty="0">
                <a:solidFill>
                  <a:schemeClr val="tx1">
                    <a:lumMod val="65000"/>
                    <a:lumOff val="35000"/>
                  </a:schemeClr>
                </a:solidFill>
                <a:latin typeface="Calibri" panose="020F0502020204030204" pitchFamily="34" charset="0"/>
                <a:cs typeface="Calibri" panose="020F0502020204030204" pitchFamily="34" charset="0"/>
              </a:rPr>
              <a:t>TEMPLATE</a:t>
            </a:r>
          </a:p>
        </p:txBody>
      </p:sp>
    </p:spTree>
    <p:extLst>
      <p:ext uri="{BB962C8B-B14F-4D97-AF65-F5344CB8AC3E}">
        <p14:creationId xmlns:p14="http://schemas.microsoft.com/office/powerpoint/2010/main" val="198883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20" y="851132"/>
            <a:ext cx="10515600" cy="1325563"/>
          </a:xfrm>
        </p:spPr>
        <p:txBody>
          <a:bodyPr>
            <a:normAutofit/>
          </a:bodyPr>
          <a:lstStyle/>
          <a:p>
            <a:r>
              <a:rPr lang="en-US" sz="2900" b="1" dirty="0">
                <a:latin typeface="Calibri" panose="020F0502020204030204" pitchFamily="34" charset="0"/>
                <a:cs typeface="Calibri" panose="020F0502020204030204" pitchFamily="34" charset="0"/>
              </a:rPr>
              <a:t>MESA Director</a:t>
            </a:r>
          </a:p>
        </p:txBody>
      </p:sp>
      <p:sp>
        <p:nvSpPr>
          <p:cNvPr id="3" name="Content Placeholder 2"/>
          <p:cNvSpPr>
            <a:spLocks noGrp="1"/>
          </p:cNvSpPr>
          <p:nvPr>
            <p:ph idx="1"/>
          </p:nvPr>
        </p:nvSpPr>
        <p:spPr>
          <a:xfrm>
            <a:off x="539015" y="2035322"/>
            <a:ext cx="11040177" cy="4822677"/>
          </a:xfrm>
        </p:spPr>
        <p:txBody>
          <a:bodyPr>
            <a:normAutofit/>
          </a:bodyPr>
          <a:lstStyle/>
          <a:p>
            <a:r>
              <a:rPr lang="en-US" dirty="0"/>
              <a:t>The term of this grant is from July 24, 2023 through July 31, 2027. </a:t>
            </a:r>
          </a:p>
          <a:p>
            <a:r>
              <a:rPr lang="en-US" dirty="0"/>
              <a:t>$280,000 per year and can cover cost of Director position</a:t>
            </a:r>
          </a:p>
          <a:p>
            <a:pPr marL="0" indent="0">
              <a:buNone/>
            </a:pPr>
            <a:endParaRPr lang="en-US" dirty="0"/>
          </a:p>
          <a:p>
            <a:endParaRPr lang="en-US" dirty="0"/>
          </a:p>
          <a:p>
            <a:endParaRPr lang="en-US" dirty="0"/>
          </a:p>
          <a:p>
            <a:endParaRPr lang="en-US" dirty="0"/>
          </a:p>
          <a:p>
            <a:pPr marL="0" indent="0">
              <a:buNone/>
            </a:pPr>
            <a:r>
              <a:rPr lang="en-US" sz="1400" i="1" dirty="0"/>
              <a:t>Student Enrollment &amp; Demographics dashboard, PRIE</a:t>
            </a:r>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Context</a:t>
            </a: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graphicFrame>
        <p:nvGraphicFramePr>
          <p:cNvPr id="7" name="Table 6">
            <a:extLst>
              <a:ext uri="{FF2B5EF4-FFF2-40B4-BE49-F238E27FC236}">
                <a16:creationId xmlns:a16="http://schemas.microsoft.com/office/drawing/2014/main" id="{6EB28368-CC76-41B4-9B44-7DFAEF4398CD}"/>
              </a:ext>
            </a:extLst>
          </p:cNvPr>
          <p:cNvGraphicFramePr>
            <a:graphicFrameLocks noGrp="1"/>
          </p:cNvGraphicFramePr>
          <p:nvPr>
            <p:extLst>
              <p:ext uri="{D42A27DB-BD31-4B8C-83A1-F6EECF244321}">
                <p14:modId xmlns:p14="http://schemas.microsoft.com/office/powerpoint/2010/main" val="1873965490"/>
              </p:ext>
            </p:extLst>
          </p:nvPr>
        </p:nvGraphicFramePr>
        <p:xfrm>
          <a:off x="612808" y="3292560"/>
          <a:ext cx="10178718" cy="1656080"/>
        </p:xfrm>
        <a:graphic>
          <a:graphicData uri="http://schemas.openxmlformats.org/drawingml/2006/table">
            <a:tbl>
              <a:tblPr firstRow="1" bandRow="1">
                <a:tableStyleId>{5C22544A-7EE6-4342-B048-85BDC9FD1C3A}</a:tableStyleId>
              </a:tblPr>
              <a:tblGrid>
                <a:gridCol w="1546358">
                  <a:extLst>
                    <a:ext uri="{9D8B030D-6E8A-4147-A177-3AD203B41FA5}">
                      <a16:colId xmlns:a16="http://schemas.microsoft.com/office/drawing/2014/main" val="981295824"/>
                    </a:ext>
                  </a:extLst>
                </a:gridCol>
                <a:gridCol w="736270">
                  <a:extLst>
                    <a:ext uri="{9D8B030D-6E8A-4147-A177-3AD203B41FA5}">
                      <a16:colId xmlns:a16="http://schemas.microsoft.com/office/drawing/2014/main" val="347533712"/>
                    </a:ext>
                  </a:extLst>
                </a:gridCol>
                <a:gridCol w="1054910">
                  <a:extLst>
                    <a:ext uri="{9D8B030D-6E8A-4147-A177-3AD203B41FA5}">
                      <a16:colId xmlns:a16="http://schemas.microsoft.com/office/drawing/2014/main" val="3808417220"/>
                    </a:ext>
                  </a:extLst>
                </a:gridCol>
                <a:gridCol w="1112513">
                  <a:extLst>
                    <a:ext uri="{9D8B030D-6E8A-4147-A177-3AD203B41FA5}">
                      <a16:colId xmlns:a16="http://schemas.microsoft.com/office/drawing/2014/main" val="3275869326"/>
                    </a:ext>
                  </a:extLst>
                </a:gridCol>
                <a:gridCol w="1112513">
                  <a:extLst>
                    <a:ext uri="{9D8B030D-6E8A-4147-A177-3AD203B41FA5}">
                      <a16:colId xmlns:a16="http://schemas.microsoft.com/office/drawing/2014/main" val="2294525570"/>
                    </a:ext>
                  </a:extLst>
                </a:gridCol>
                <a:gridCol w="1112513">
                  <a:extLst>
                    <a:ext uri="{9D8B030D-6E8A-4147-A177-3AD203B41FA5}">
                      <a16:colId xmlns:a16="http://schemas.microsoft.com/office/drawing/2014/main" val="2056779670"/>
                    </a:ext>
                  </a:extLst>
                </a:gridCol>
                <a:gridCol w="1112513">
                  <a:extLst>
                    <a:ext uri="{9D8B030D-6E8A-4147-A177-3AD203B41FA5}">
                      <a16:colId xmlns:a16="http://schemas.microsoft.com/office/drawing/2014/main" val="1941466227"/>
                    </a:ext>
                  </a:extLst>
                </a:gridCol>
                <a:gridCol w="1209995">
                  <a:extLst>
                    <a:ext uri="{9D8B030D-6E8A-4147-A177-3AD203B41FA5}">
                      <a16:colId xmlns:a16="http://schemas.microsoft.com/office/drawing/2014/main" val="3539933363"/>
                    </a:ext>
                  </a:extLst>
                </a:gridCol>
                <a:gridCol w="1181133">
                  <a:extLst>
                    <a:ext uri="{9D8B030D-6E8A-4147-A177-3AD203B41FA5}">
                      <a16:colId xmlns:a16="http://schemas.microsoft.com/office/drawing/2014/main" val="2225486628"/>
                    </a:ext>
                  </a:extLst>
                </a:gridCol>
              </a:tblGrid>
              <a:tr h="370840">
                <a:tc>
                  <a:txBody>
                    <a:bodyPr/>
                    <a:lstStyle/>
                    <a:p>
                      <a:r>
                        <a:rPr lang="en-US" dirty="0"/>
                        <a:t>Student Enrollment &amp; Demographics</a:t>
                      </a:r>
                    </a:p>
                  </a:txBody>
                  <a:tcPr/>
                </a:tc>
                <a:tc>
                  <a:txBody>
                    <a:bodyPr/>
                    <a:lstStyle/>
                    <a:p>
                      <a:r>
                        <a:rPr lang="en-US" dirty="0"/>
                        <a:t>Asian</a:t>
                      </a:r>
                    </a:p>
                  </a:txBody>
                  <a:tcPr/>
                </a:tc>
                <a:tc>
                  <a:txBody>
                    <a:bodyPr/>
                    <a:lstStyle/>
                    <a:p>
                      <a:r>
                        <a:rPr lang="en-US" dirty="0"/>
                        <a:t>Black Non-Hispanic</a:t>
                      </a:r>
                    </a:p>
                  </a:txBody>
                  <a:tcPr/>
                </a:tc>
                <a:tc>
                  <a:txBody>
                    <a:bodyPr/>
                    <a:lstStyle/>
                    <a:p>
                      <a:r>
                        <a:rPr lang="en-US" dirty="0"/>
                        <a:t>Filipino</a:t>
                      </a:r>
                    </a:p>
                  </a:txBody>
                  <a:tcPr/>
                </a:tc>
                <a:tc>
                  <a:txBody>
                    <a:bodyPr/>
                    <a:lstStyle/>
                    <a:p>
                      <a:r>
                        <a:rPr lang="en-US" dirty="0"/>
                        <a:t>Hispanic</a:t>
                      </a:r>
                    </a:p>
                  </a:txBody>
                  <a:tcPr/>
                </a:tc>
                <a:tc>
                  <a:txBody>
                    <a:bodyPr/>
                    <a:lstStyle/>
                    <a:p>
                      <a:r>
                        <a:rPr lang="en-US" dirty="0"/>
                        <a:t>Multi-races</a:t>
                      </a:r>
                    </a:p>
                  </a:txBody>
                  <a:tcPr/>
                </a:tc>
                <a:tc>
                  <a:txBody>
                    <a:bodyPr/>
                    <a:lstStyle/>
                    <a:p>
                      <a:r>
                        <a:rPr lang="en-US" dirty="0"/>
                        <a:t>Pacific Islander</a:t>
                      </a:r>
                    </a:p>
                  </a:txBody>
                  <a:tcPr/>
                </a:tc>
                <a:tc>
                  <a:txBody>
                    <a:bodyPr/>
                    <a:lstStyle/>
                    <a:p>
                      <a:r>
                        <a:rPr lang="en-US" dirty="0"/>
                        <a:t>Unknown</a:t>
                      </a:r>
                    </a:p>
                  </a:txBody>
                  <a:tcPr/>
                </a:tc>
                <a:tc>
                  <a:txBody>
                    <a:bodyPr/>
                    <a:lstStyle/>
                    <a:p>
                      <a:r>
                        <a:rPr lang="en-US" dirty="0"/>
                        <a:t>White Non-Hispanic</a:t>
                      </a:r>
                    </a:p>
                  </a:txBody>
                  <a:tcPr/>
                </a:tc>
                <a:extLst>
                  <a:ext uri="{0D108BD9-81ED-4DB2-BD59-A6C34878D82A}">
                    <a16:rowId xmlns:a16="http://schemas.microsoft.com/office/drawing/2014/main" val="3761121039"/>
                  </a:ext>
                </a:extLst>
              </a:tr>
              <a:tr h="370840">
                <a:tc>
                  <a:txBody>
                    <a:bodyPr/>
                    <a:lstStyle/>
                    <a:p>
                      <a:r>
                        <a:rPr lang="en-US" dirty="0"/>
                        <a:t>Headcount</a:t>
                      </a:r>
                    </a:p>
                  </a:txBody>
                  <a:tcPr/>
                </a:tc>
                <a:tc>
                  <a:txBody>
                    <a:bodyPr/>
                    <a:lstStyle/>
                    <a:p>
                      <a:r>
                        <a:rPr lang="en-US" dirty="0"/>
                        <a:t>740</a:t>
                      </a:r>
                    </a:p>
                  </a:txBody>
                  <a:tcPr/>
                </a:tc>
                <a:tc>
                  <a:txBody>
                    <a:bodyPr/>
                    <a:lstStyle/>
                    <a:p>
                      <a:r>
                        <a:rPr lang="en-US" dirty="0"/>
                        <a:t>109</a:t>
                      </a:r>
                    </a:p>
                  </a:txBody>
                  <a:tcPr/>
                </a:tc>
                <a:tc>
                  <a:txBody>
                    <a:bodyPr/>
                    <a:lstStyle/>
                    <a:p>
                      <a:r>
                        <a:rPr lang="en-US" dirty="0"/>
                        <a:t>273</a:t>
                      </a:r>
                    </a:p>
                  </a:txBody>
                  <a:tcPr/>
                </a:tc>
                <a:tc>
                  <a:txBody>
                    <a:bodyPr/>
                    <a:lstStyle/>
                    <a:p>
                      <a:r>
                        <a:rPr lang="en-US" dirty="0"/>
                        <a:t>1563</a:t>
                      </a:r>
                    </a:p>
                  </a:txBody>
                  <a:tcPr/>
                </a:tc>
                <a:tc>
                  <a:txBody>
                    <a:bodyPr/>
                    <a:lstStyle/>
                    <a:p>
                      <a:r>
                        <a:rPr lang="en-US" dirty="0"/>
                        <a:t>315</a:t>
                      </a:r>
                    </a:p>
                  </a:txBody>
                  <a:tcPr/>
                </a:tc>
                <a:tc>
                  <a:txBody>
                    <a:bodyPr/>
                    <a:lstStyle/>
                    <a:p>
                      <a:r>
                        <a:rPr lang="en-US" dirty="0"/>
                        <a:t>70</a:t>
                      </a:r>
                    </a:p>
                  </a:txBody>
                  <a:tcPr/>
                </a:tc>
                <a:tc>
                  <a:txBody>
                    <a:bodyPr/>
                    <a:lstStyle/>
                    <a:p>
                      <a:r>
                        <a:rPr lang="en-US" dirty="0"/>
                        <a:t>136</a:t>
                      </a:r>
                    </a:p>
                  </a:txBody>
                  <a:tcPr/>
                </a:tc>
                <a:tc>
                  <a:txBody>
                    <a:bodyPr/>
                    <a:lstStyle/>
                    <a:p>
                      <a:r>
                        <a:rPr lang="en-US" dirty="0"/>
                        <a:t>885</a:t>
                      </a:r>
                    </a:p>
                  </a:txBody>
                  <a:tcPr/>
                </a:tc>
                <a:extLst>
                  <a:ext uri="{0D108BD9-81ED-4DB2-BD59-A6C34878D82A}">
                    <a16:rowId xmlns:a16="http://schemas.microsoft.com/office/drawing/2014/main" val="3740234235"/>
                  </a:ext>
                </a:extLst>
              </a:tr>
              <a:tr h="370840">
                <a:tc>
                  <a:txBody>
                    <a:bodyPr/>
                    <a:lstStyle/>
                    <a:p>
                      <a:r>
                        <a:rPr lang="en-US" dirty="0"/>
                        <a:t>Success Rate</a:t>
                      </a:r>
                    </a:p>
                  </a:txBody>
                  <a:tcPr/>
                </a:tc>
                <a:tc>
                  <a:txBody>
                    <a:bodyPr/>
                    <a:lstStyle/>
                    <a:p>
                      <a:r>
                        <a:rPr lang="en-US" dirty="0"/>
                        <a:t>84.7</a:t>
                      </a:r>
                    </a:p>
                  </a:txBody>
                  <a:tcPr/>
                </a:tc>
                <a:tc>
                  <a:txBody>
                    <a:bodyPr/>
                    <a:lstStyle/>
                    <a:p>
                      <a:r>
                        <a:rPr lang="en-US" dirty="0"/>
                        <a:t>62.2</a:t>
                      </a:r>
                    </a:p>
                  </a:txBody>
                  <a:tcPr/>
                </a:tc>
                <a:tc>
                  <a:txBody>
                    <a:bodyPr/>
                    <a:lstStyle/>
                    <a:p>
                      <a:r>
                        <a:rPr lang="en-US" dirty="0"/>
                        <a:t>73.9</a:t>
                      </a:r>
                    </a:p>
                  </a:txBody>
                  <a:tcPr/>
                </a:tc>
                <a:tc>
                  <a:txBody>
                    <a:bodyPr/>
                    <a:lstStyle/>
                    <a:p>
                      <a:r>
                        <a:rPr lang="en-US" dirty="0"/>
                        <a:t>62.4</a:t>
                      </a:r>
                    </a:p>
                  </a:txBody>
                  <a:tcPr/>
                </a:tc>
                <a:tc>
                  <a:txBody>
                    <a:bodyPr/>
                    <a:lstStyle/>
                    <a:p>
                      <a:r>
                        <a:rPr lang="en-US" dirty="0"/>
                        <a:t>75.1</a:t>
                      </a:r>
                    </a:p>
                  </a:txBody>
                  <a:tcPr/>
                </a:tc>
                <a:tc>
                  <a:txBody>
                    <a:bodyPr/>
                    <a:lstStyle/>
                    <a:p>
                      <a:r>
                        <a:rPr lang="en-US" dirty="0"/>
                        <a:t>57.9</a:t>
                      </a:r>
                    </a:p>
                  </a:txBody>
                  <a:tcPr/>
                </a:tc>
                <a:tc>
                  <a:txBody>
                    <a:bodyPr/>
                    <a:lstStyle/>
                    <a:p>
                      <a:r>
                        <a:rPr lang="en-US" dirty="0"/>
                        <a:t>73.5</a:t>
                      </a:r>
                    </a:p>
                  </a:txBody>
                  <a:tcPr/>
                </a:tc>
                <a:tc>
                  <a:txBody>
                    <a:bodyPr/>
                    <a:lstStyle/>
                    <a:p>
                      <a:r>
                        <a:rPr lang="en-US" dirty="0"/>
                        <a:t>78.7</a:t>
                      </a:r>
                    </a:p>
                  </a:txBody>
                  <a:tcPr/>
                </a:tc>
                <a:extLst>
                  <a:ext uri="{0D108BD9-81ED-4DB2-BD59-A6C34878D82A}">
                    <a16:rowId xmlns:a16="http://schemas.microsoft.com/office/drawing/2014/main" val="212137908"/>
                  </a:ext>
                </a:extLst>
              </a:tr>
            </a:tbl>
          </a:graphicData>
        </a:graphic>
      </p:graphicFrame>
    </p:spTree>
    <p:extLst>
      <p:ext uri="{BB962C8B-B14F-4D97-AF65-F5344CB8AC3E}">
        <p14:creationId xmlns:p14="http://schemas.microsoft.com/office/powerpoint/2010/main" val="160058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852" y="808419"/>
            <a:ext cx="10986948" cy="1325563"/>
          </a:xfrm>
        </p:spPr>
        <p:txBody>
          <a:bodyPr>
            <a:normAutofit/>
          </a:bodyPr>
          <a:lstStyle/>
          <a:p>
            <a:r>
              <a:rPr lang="en-US" sz="2900" b="1" dirty="0">
                <a:latin typeface="Calibri" panose="020F0502020204030204" pitchFamily="34" charset="0"/>
                <a:cs typeface="Calibri" panose="020F0502020204030204" pitchFamily="34" charset="0"/>
              </a:rPr>
              <a:t>MESA Director</a:t>
            </a:r>
          </a:p>
        </p:txBody>
      </p:sp>
      <p:sp>
        <p:nvSpPr>
          <p:cNvPr id="3" name="Content Placeholder 2"/>
          <p:cNvSpPr>
            <a:spLocks noGrp="1"/>
          </p:cNvSpPr>
          <p:nvPr>
            <p:ph idx="1"/>
          </p:nvPr>
        </p:nvSpPr>
        <p:spPr>
          <a:xfrm>
            <a:off x="518160" y="2022943"/>
            <a:ext cx="11155680" cy="4835057"/>
          </a:xfrm>
        </p:spPr>
        <p:txBody>
          <a:bodyPr>
            <a:normAutofit/>
          </a:bodyPr>
          <a:lstStyle/>
          <a:p>
            <a:r>
              <a:rPr lang="en-US" dirty="0">
                <a:hlinkClick r:id="rId2"/>
              </a:rPr>
              <a:t>This is a 12-month full-time position </a:t>
            </a:r>
            <a:endParaRPr lang="en-US" dirty="0"/>
          </a:p>
          <a:p>
            <a:r>
              <a:rPr lang="en-US" dirty="0"/>
              <a:t>State award funds may be used for the salary of the full-time MESA Program Director</a:t>
            </a:r>
          </a:p>
          <a:p>
            <a:r>
              <a:rPr lang="en-US" dirty="0"/>
              <a:t>Grantee will provide the required MESA Program Director with no other responsibilities outside of directing the MESA Program</a:t>
            </a:r>
          </a:p>
          <a:p>
            <a:r>
              <a:rPr lang="en-US" dirty="0"/>
              <a:t>Categorical funding for MESA programs be used to establish, expand, and develop MESA programs and services for the purpose of enhancing California’s STEM workforce while aiding in reducing equity and achievement gaps.</a:t>
            </a:r>
            <a:endParaRPr lang="en-US" dirty="0">
              <a:latin typeface="Franklin Gothic Book" panose="020B0503020102020204" pitchFamily="34" charset="0"/>
            </a:endParaRPr>
          </a:p>
          <a:p>
            <a:endParaRPr lang="en-US" dirty="0">
              <a:latin typeface="Franklin Gothic Book" panose="020B0503020102020204" pitchFamily="34" charset="0"/>
            </a:endParaRPr>
          </a:p>
          <a:p>
            <a:endParaRPr lang="en-US" dirty="0"/>
          </a:p>
          <a:p>
            <a:endParaRPr lang="en-US" dirty="0"/>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Mandates &amp; Initiatives</a:t>
            </a: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Tree>
    <p:extLst>
      <p:ext uri="{BB962C8B-B14F-4D97-AF65-F5344CB8AC3E}">
        <p14:creationId xmlns:p14="http://schemas.microsoft.com/office/powerpoint/2010/main" val="49262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20" y="851132"/>
            <a:ext cx="10515600" cy="1325563"/>
          </a:xfrm>
        </p:spPr>
        <p:txBody>
          <a:bodyPr>
            <a:normAutofit/>
          </a:bodyPr>
          <a:lstStyle/>
          <a:p>
            <a:r>
              <a:rPr lang="en-US" sz="2900" b="1" dirty="0">
                <a:latin typeface="Calibri" panose="020F0502020204030204" pitchFamily="34" charset="0"/>
                <a:cs typeface="Calibri" panose="020F0502020204030204" pitchFamily="34" charset="0"/>
              </a:rPr>
              <a:t>MESA Director</a:t>
            </a:r>
          </a:p>
        </p:txBody>
      </p:sp>
      <p:sp>
        <p:nvSpPr>
          <p:cNvPr id="3" name="Content Placeholder 2"/>
          <p:cNvSpPr>
            <a:spLocks noGrp="1"/>
          </p:cNvSpPr>
          <p:nvPr>
            <p:ph idx="1"/>
          </p:nvPr>
        </p:nvSpPr>
        <p:spPr>
          <a:xfrm>
            <a:off x="539015" y="2035322"/>
            <a:ext cx="11040177" cy="4822677"/>
          </a:xfrm>
        </p:spPr>
        <p:txBody>
          <a:bodyPr>
            <a:normAutofit/>
          </a:bodyPr>
          <a:lstStyle/>
          <a:p>
            <a:pPr marL="0" indent="0">
              <a:buNone/>
            </a:pPr>
            <a:r>
              <a:rPr lang="en-US" b="1" dirty="0"/>
              <a:t>EMP Objectives 3.8</a:t>
            </a:r>
          </a:p>
          <a:p>
            <a:pPr marL="457200" lvl="1" indent="0">
              <a:buNone/>
            </a:pPr>
            <a:r>
              <a:rPr lang="en-US" dirty="0"/>
              <a:t>Strengthen transfer support services to increase transfers</a:t>
            </a:r>
          </a:p>
          <a:p>
            <a:pPr marL="0" indent="0">
              <a:buNone/>
            </a:pPr>
            <a:r>
              <a:rPr lang="en-US" b="1" dirty="0"/>
              <a:t>EMP Objectives 4.8</a:t>
            </a:r>
          </a:p>
          <a:p>
            <a:pPr marL="457200" lvl="1" indent="0">
              <a:buNone/>
            </a:pPr>
            <a:r>
              <a:rPr lang="en-US" dirty="0"/>
              <a:t>Increase student access to tutoring and other academic support</a:t>
            </a:r>
          </a:p>
          <a:p>
            <a:pPr marL="0" indent="0">
              <a:buNone/>
            </a:pPr>
            <a:r>
              <a:rPr lang="en-US" b="1" dirty="0"/>
              <a:t>AB 1705</a:t>
            </a:r>
          </a:p>
          <a:p>
            <a:pPr marL="457200" lvl="1" indent="0">
              <a:buNone/>
            </a:pPr>
            <a:r>
              <a:rPr lang="en-US" dirty="0"/>
              <a:t>Maximize the probability that a student will enter and </a:t>
            </a:r>
            <a:r>
              <a:rPr lang="en-US" b="1" dirty="0"/>
              <a:t>complete</a:t>
            </a:r>
            <a:r>
              <a:rPr lang="en-US" dirty="0"/>
              <a:t> transfer-level coursework in English and </a:t>
            </a:r>
            <a:r>
              <a:rPr lang="en-US" b="1" dirty="0"/>
              <a:t>math</a:t>
            </a:r>
            <a:r>
              <a:rPr lang="en-US" dirty="0"/>
              <a:t> within a one year timeframe</a:t>
            </a:r>
          </a:p>
          <a:p>
            <a:pPr marL="0" indent="0">
              <a:buNone/>
            </a:pPr>
            <a:r>
              <a:rPr lang="en-US" dirty="0">
                <a:latin typeface="Franklin Gothic Book" panose="020B0503020102020204" pitchFamily="34" charset="0"/>
                <a:hlinkClick r:id="rId2"/>
              </a:rPr>
              <a:t>SB 444 </a:t>
            </a:r>
            <a:endParaRPr lang="en-US" dirty="0">
              <a:latin typeface="Franklin Gothic Book" panose="020B0503020102020204" pitchFamily="34" charset="0"/>
            </a:endParaRPr>
          </a:p>
          <a:p>
            <a:pPr marL="457200" lvl="1" indent="0">
              <a:buNone/>
            </a:pPr>
            <a:r>
              <a:rPr lang="en-US" dirty="0">
                <a:latin typeface="Franklin Gothic Book" panose="020B0503020102020204" pitchFamily="34" charset="0"/>
              </a:rPr>
              <a:t>To add to Division 7 of Title 3 of the Education Code, relating to community colleges </a:t>
            </a:r>
            <a:r>
              <a:rPr lang="en-US" dirty="0"/>
              <a:t>to encourage establishing and implementing MESA programs</a:t>
            </a:r>
          </a:p>
          <a:p>
            <a:pPr marL="457200" lvl="1" indent="0">
              <a:buNone/>
            </a:pPr>
            <a:endParaRPr lang="en-US" dirty="0"/>
          </a:p>
          <a:p>
            <a:pPr marL="0" indent="0">
              <a:buNone/>
            </a:pPr>
            <a:endParaRPr lang="en-US" dirty="0"/>
          </a:p>
          <a:p>
            <a:pPr marL="0" indent="0">
              <a:buNone/>
            </a:pPr>
            <a:endParaRPr lang="en-US" dirty="0"/>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Mandates &amp; Initiatives</a:t>
            </a: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Tree>
    <p:extLst>
      <p:ext uri="{BB962C8B-B14F-4D97-AF65-F5344CB8AC3E}">
        <p14:creationId xmlns:p14="http://schemas.microsoft.com/office/powerpoint/2010/main" val="3278980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20" y="851132"/>
            <a:ext cx="10515600" cy="1325563"/>
          </a:xfrm>
        </p:spPr>
        <p:txBody>
          <a:bodyPr>
            <a:normAutofit/>
          </a:bodyPr>
          <a:lstStyle/>
          <a:p>
            <a:r>
              <a:rPr lang="en-US" sz="2900" b="1" dirty="0">
                <a:latin typeface="Calibri" panose="020F0502020204030204" pitchFamily="34" charset="0"/>
                <a:cs typeface="Calibri" panose="020F0502020204030204" pitchFamily="34" charset="0"/>
              </a:rPr>
              <a:t>MESA Director</a:t>
            </a:r>
          </a:p>
        </p:txBody>
      </p:sp>
      <p:sp>
        <p:nvSpPr>
          <p:cNvPr id="3" name="Content Placeholder 2"/>
          <p:cNvSpPr>
            <a:spLocks noGrp="1"/>
          </p:cNvSpPr>
          <p:nvPr>
            <p:ph idx="1"/>
          </p:nvPr>
        </p:nvSpPr>
        <p:spPr>
          <a:xfrm>
            <a:off x="539015" y="2035322"/>
            <a:ext cx="11040177" cy="4822677"/>
          </a:xfrm>
        </p:spPr>
        <p:txBody>
          <a:bodyPr>
            <a:normAutofit/>
          </a:bodyPr>
          <a:lstStyle/>
          <a:p>
            <a:r>
              <a:rPr lang="en-US" dirty="0"/>
              <a:t>Increase the number of economically and educationally disadvantaged students pursuing degrees in mathematics, engineering, science, and technology who are eligible to transfer to a four-year institution. </a:t>
            </a:r>
          </a:p>
          <a:p>
            <a:r>
              <a:rPr lang="en-US" dirty="0"/>
              <a:t>Improve the academic performance of MESA students.</a:t>
            </a:r>
          </a:p>
          <a:p>
            <a:r>
              <a:rPr lang="en-US" dirty="0"/>
              <a:t>Improve strategies to increase the rate at which MESA students are deemed transfer ready in calculus-based science, technology, engineering, and mathematics (STEM) majors. </a:t>
            </a:r>
          </a:p>
          <a:p>
            <a:r>
              <a:rPr lang="en-US" dirty="0"/>
              <a:t>Improve efficient processes and practices and utilize existing college transfer centers to garner greater MESA student transfers to four-year institutions.</a:t>
            </a:r>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Metrics</a:t>
            </a: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Tree>
    <p:extLst>
      <p:ext uri="{BB962C8B-B14F-4D97-AF65-F5344CB8AC3E}">
        <p14:creationId xmlns:p14="http://schemas.microsoft.com/office/powerpoint/2010/main" val="373973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BE972-290A-43E2-B550-755C84145A5E}"/>
              </a:ext>
            </a:extLst>
          </p:cNvPr>
          <p:cNvSpPr>
            <a:spLocks noGrp="1"/>
          </p:cNvSpPr>
          <p:nvPr>
            <p:ph type="title"/>
          </p:nvPr>
        </p:nvSpPr>
        <p:spPr>
          <a:xfrm>
            <a:off x="430947" y="781251"/>
            <a:ext cx="10515600" cy="1325563"/>
          </a:xfrm>
        </p:spPr>
        <p:txBody>
          <a:bodyPr>
            <a:normAutofit fontScale="90000"/>
          </a:bodyPr>
          <a:lstStyle/>
          <a:p>
            <a:r>
              <a:rPr lang="en-US" sz="3200" dirty="0">
                <a:latin typeface="Calibri" panose="020F0502020204030204" pitchFamily="34" charset="0"/>
                <a:cs typeface="Calibri" panose="020F0502020204030204" pitchFamily="34" charset="0"/>
              </a:rPr>
              <a:t>Please be sure to submit your presentation before your presentation time so it can be posted to the PBC position request website:</a:t>
            </a:r>
          </a:p>
        </p:txBody>
      </p:sp>
      <p:sp>
        <p:nvSpPr>
          <p:cNvPr id="3" name="Content Placeholder 2">
            <a:extLst>
              <a:ext uri="{FF2B5EF4-FFF2-40B4-BE49-F238E27FC236}">
                <a16:creationId xmlns:a16="http://schemas.microsoft.com/office/drawing/2014/main" id="{684250E8-DA31-4E0B-9024-3A71E839205B}"/>
              </a:ext>
            </a:extLst>
          </p:cNvPr>
          <p:cNvSpPr>
            <a:spLocks noGrp="1"/>
          </p:cNvSpPr>
          <p:nvPr>
            <p:ph idx="1"/>
          </p:nvPr>
        </p:nvSpPr>
        <p:spPr>
          <a:xfrm>
            <a:off x="430947" y="2352981"/>
            <a:ext cx="11602250" cy="4351338"/>
          </a:xfrm>
        </p:spPr>
        <p:txBody>
          <a:bodyPr/>
          <a:lstStyle/>
          <a:p>
            <a:pPr marL="0" indent="0">
              <a:buNone/>
            </a:pPr>
            <a:r>
              <a:rPr lang="en-US" dirty="0"/>
              <a:t>Please email it to:</a:t>
            </a:r>
          </a:p>
          <a:p>
            <a:pPr marL="0" indent="0">
              <a:buNone/>
            </a:pPr>
            <a:endParaRPr lang="en-US" dirty="0"/>
          </a:p>
          <a:p>
            <a:pPr marL="0" indent="0">
              <a:buNone/>
            </a:pPr>
            <a:r>
              <a:rPr lang="en-US" dirty="0"/>
              <a:t>Karen Engel (</a:t>
            </a:r>
            <a:r>
              <a:rPr lang="en-US" dirty="0">
                <a:hlinkClick r:id="rId2"/>
              </a:rPr>
              <a:t>engelk@smccd.edu</a:t>
            </a:r>
            <a:r>
              <a:rPr lang="en-US" dirty="0"/>
              <a:t>) or Linda Bertellotti (</a:t>
            </a:r>
            <a:r>
              <a:rPr lang="en-US" dirty="0">
                <a:hlinkClick r:id="rId3"/>
              </a:rPr>
              <a:t>bertellottil@smccd.edu</a:t>
            </a:r>
            <a:r>
              <a:rPr lang="en-US" dirty="0"/>
              <a:t>)</a:t>
            </a:r>
          </a:p>
          <a:p>
            <a:pPr marL="0" indent="0">
              <a:buNone/>
            </a:pPr>
            <a:endParaRPr lang="en-US" dirty="0"/>
          </a:p>
          <a:p>
            <a:pPr marL="0" indent="0">
              <a:buNone/>
            </a:pPr>
            <a:r>
              <a:rPr lang="en-US" dirty="0"/>
              <a:t>Thank you!</a:t>
            </a:r>
          </a:p>
        </p:txBody>
      </p:sp>
    </p:spTree>
    <p:extLst>
      <p:ext uri="{BB962C8B-B14F-4D97-AF65-F5344CB8AC3E}">
        <p14:creationId xmlns:p14="http://schemas.microsoft.com/office/powerpoint/2010/main" val="2873685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7" ma:contentTypeDescription="Create a new document." ma:contentTypeScope="" ma:versionID="67dfb4e804f0f36d3e2bbd6bb2657c0a">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f1456f6b1d7c6a1152a3462ab7fa1521"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BAF11E-4C8F-46A5-BA0A-B8FEFFC25CF1}">
  <ds:schemaRefs>
    <ds:schemaRef ds:uri="bb5bbb0b-6c89-44d7-be61-0adfe653f983"/>
    <ds:schemaRef ds:uri="2bc55ecc-363e-43e9-bfac-4ba2e86f45ee"/>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779A8300-276E-4320-9B6B-E5FB4CDB9818}">
  <ds:schemaRefs>
    <ds:schemaRef ds:uri="http://schemas.microsoft.com/sharepoint/v3/contenttype/forms"/>
  </ds:schemaRefs>
</ds:datastoreItem>
</file>

<file path=customXml/itemProps3.xml><?xml version="1.0" encoding="utf-8"?>
<ds:datastoreItem xmlns:ds="http://schemas.openxmlformats.org/officeDocument/2006/customXml" ds:itemID="{C43C37A3-20B2-401D-B6EE-2BD9518C87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15277</TotalTime>
  <Words>389</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Franklin Gothic Book</vt:lpstr>
      <vt:lpstr>Office Theme</vt:lpstr>
      <vt:lpstr>PowerPoint Presentation</vt:lpstr>
      <vt:lpstr>MESA Director</vt:lpstr>
      <vt:lpstr>MESA Director</vt:lpstr>
      <vt:lpstr>MESA Director</vt:lpstr>
      <vt:lpstr>MESA Director</vt:lpstr>
      <vt:lpstr>Please be sure to submit your presentation before your presentation time so it can be posted to the PBC position request website:</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Megan</dc:creator>
  <cp:lastModifiedBy>Andrade, Ronald</cp:lastModifiedBy>
  <cp:revision>202</cp:revision>
  <cp:lastPrinted>2016-06-13T15:20:29Z</cp:lastPrinted>
  <dcterms:created xsi:type="dcterms:W3CDTF">2015-08-26T22:52:00Z</dcterms:created>
  <dcterms:modified xsi:type="dcterms:W3CDTF">2023-11-09T23:50:10Z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