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27"/>
  </p:notesMasterIdLst>
  <p:sldIdLst>
    <p:sldId id="256" r:id="rId5"/>
    <p:sldId id="257" r:id="rId6"/>
    <p:sldId id="258" r:id="rId7"/>
    <p:sldId id="259" r:id="rId8"/>
    <p:sldId id="274"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5" r:id="rId24"/>
    <p:sldId id="276" r:id="rId25"/>
    <p:sldId id="277" r:id="rId26"/>
  </p:sldIdLst>
  <p:sldSz cx="12192000" cy="6858000"/>
  <p:notesSz cx="7010400" cy="9296400"/>
  <p:embeddedFontLst>
    <p:embeddedFont>
      <p:font typeface="Calibri" panose="020F0502020204030204" pitchFamily="34" charset="0"/>
      <p:regular r:id="rId28"/>
      <p:bold r:id="rId29"/>
      <p:italic r:id="rId30"/>
      <p:boldItalic r:id="rId31"/>
    </p:embeddedFont>
    <p:embeddedFont>
      <p:font typeface="Garamond" panose="02020404030301010803" pitchFamily="18" charset="0"/>
      <p:regular r:id="rId32"/>
      <p:bold r:id="rId33"/>
      <p:italic r:id="rId34"/>
      <p:boldItalic r:id="rId35"/>
    </p:embeddedFont>
    <p:embeddedFont>
      <p:font typeface="Libre Franklin" pitchFamily="2" charset="0"/>
      <p:regular r:id="rId36"/>
      <p:bold r:id="rId37"/>
      <p:italic r:id="rId38"/>
      <p:boldItalic r:id="rId39"/>
    </p:embeddedFont>
    <p:embeddedFont>
      <p:font typeface="Roboto" panose="02000000000000000000" pitchFamily="2" charset="0"/>
      <p:regular r:id="rId40"/>
      <p:bold r:id="rId41"/>
      <p:italic r:id="rId42"/>
      <p:boldItalic r:id="rId4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r:id="rId44" roundtripDataSignature="AMtx7mi561SmyaoHhd4pHgK74JzjUCmvB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49A6B27-66E8-6560-F058-B3EEB625F90A}" v="42" dt="2023-11-14T18:14:20.387"/>
    <p1510:client id="{7FFD333B-2CFF-05EA-7E60-6A34CE65780A}" v="803" dt="2023-11-15T00:37:59.949"/>
    <p1510:client id="{D137D9A9-E8A1-C16C-A417-8CB5986586C1}" v="120" dt="2023-11-13T18:01:39.104"/>
  </p1510:revLst>
</p1510:revInfo>
</file>

<file path=ppt/tableStyles.xml><?xml version="1.0" encoding="utf-8"?>
<a:tblStyleLst xmlns:a="http://schemas.openxmlformats.org/drawingml/2006/main" def="{866C0518-9DBC-411D-B367-CA375840D0DA}">
  <a:tblStyle styleId="{866C0518-9DBC-411D-B367-CA375840D0DA}"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9EFF7"/>
          </a:solidFill>
        </a:fill>
      </a:tcStyle>
    </a:wholeTbl>
    <a:band1H>
      <a:tcTxStyle/>
      <a:tcStyle>
        <a:tcBdr/>
        <a:fill>
          <a:solidFill>
            <a:srgbClr val="D0DEEF"/>
          </a:solidFill>
        </a:fill>
      </a:tcStyle>
    </a:band1H>
    <a:band2H>
      <a:tcTxStyle/>
      <a:tcStyle>
        <a:tcBdr/>
      </a:tcStyle>
    </a:band2H>
    <a:band1V>
      <a:tcTxStyle/>
      <a:tcStyle>
        <a:tcBdr/>
        <a:fill>
          <a:solidFill>
            <a:srgbClr val="D0DEEF"/>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12.fntdata"/><Relationship Id="rId21" Type="http://schemas.openxmlformats.org/officeDocument/2006/relationships/slide" Target="slides/slide17.xml"/><Relationship Id="rId34" Type="http://schemas.openxmlformats.org/officeDocument/2006/relationships/font" Target="fonts/font7.fntdata"/><Relationship Id="rId42" Type="http://schemas.openxmlformats.org/officeDocument/2006/relationships/font" Target="fonts/font15.fntdata"/><Relationship Id="rId47"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font" Target="fonts/font2.fntdata"/><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font" Target="fonts/font13.fntdata"/><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1.fntdata"/><Relationship Id="rId36" Type="http://schemas.openxmlformats.org/officeDocument/2006/relationships/font" Target="fonts/font9.fntdata"/><Relationship Id="rId49"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4.fntdata"/><Relationship Id="rId44" Type="http://customschemas.google.com/relationships/presentationmetadata" Target="meta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font" Target="fonts/font16.fntdata"/><Relationship Id="rId48"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6.fntdata"/><Relationship Id="rId38" Type="http://schemas.openxmlformats.org/officeDocument/2006/relationships/font" Target="fonts/font11.fntdata"/><Relationship Id="rId46"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font" Target="fonts/font14.fntdata"/><Relationship Id="rId1" Type="http://schemas.openxmlformats.org/officeDocument/2006/relationships/customXml" Target="../customXml/item1.xml"/><Relationship Id="rId6"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7840" cy="466434"/>
          </a:xfrm>
          <a:prstGeom prst="rect">
            <a:avLst/>
          </a:prstGeom>
          <a:noFill/>
          <a:ln>
            <a:noFill/>
          </a:ln>
        </p:spPr>
        <p:txBody>
          <a:bodyPr spcFirstLastPara="1" wrap="square" lIns="93175" tIns="46575" rIns="93175" bIns="46575"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70938" y="0"/>
            <a:ext cx="3037840" cy="466434"/>
          </a:xfrm>
          <a:prstGeom prst="rect">
            <a:avLst/>
          </a:prstGeom>
          <a:noFill/>
          <a:ln>
            <a:noFill/>
          </a:ln>
        </p:spPr>
        <p:txBody>
          <a:bodyPr spcFirstLastPara="1" wrap="square" lIns="93175" tIns="46575" rIns="93175" bIns="46575"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967"/>
            <a:ext cx="3037840" cy="466433"/>
          </a:xfrm>
          <a:prstGeom prst="rect">
            <a:avLst/>
          </a:prstGeom>
          <a:noFill/>
          <a:ln>
            <a:noFill/>
          </a:ln>
        </p:spPr>
        <p:txBody>
          <a:bodyPr spcFirstLastPara="1" wrap="square" lIns="93175" tIns="46575" rIns="93175" bIns="46575"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a:t>Mayra and Lorraine</a:t>
            </a:r>
            <a:endParaRPr/>
          </a:p>
        </p:txBody>
      </p:sp>
      <p:sp>
        <p:nvSpPr>
          <p:cNvPr id="87" name="Google Shape;87;p1: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9: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2" name="Google Shape;212;p9: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a:t>Mayra</a:t>
            </a:r>
            <a:endParaRPr/>
          </a:p>
        </p:txBody>
      </p:sp>
      <p:sp>
        <p:nvSpPr>
          <p:cNvPr id="213" name="Google Shape;213;p9: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1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3" name="Google Shape;223;p10: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a:t>Lorraine – from a CCPG report this semester there were potentially 979 students who were not already in EOPS.  Each semester that number can fluctuate between 950-1400 students. </a:t>
            </a:r>
            <a:endParaRPr/>
          </a:p>
        </p:txBody>
      </p:sp>
      <p:sp>
        <p:nvSpPr>
          <p:cNvPr id="224" name="Google Shape;224;p10: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1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4" name="Google Shape;234;p11: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a:t>Lorraine</a:t>
            </a:r>
            <a:endParaRPr/>
          </a:p>
        </p:txBody>
      </p:sp>
      <p:sp>
        <p:nvSpPr>
          <p:cNvPr id="235" name="Google Shape;235;p11: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1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7" name="Google Shape;247;p12: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90000"/>
              </a:lnSpc>
              <a:spcBef>
                <a:spcPts val="0"/>
              </a:spcBef>
              <a:spcAft>
                <a:spcPts val="0"/>
              </a:spcAft>
              <a:buNone/>
            </a:pPr>
            <a:r>
              <a:rPr lang="en-US"/>
              <a:t>Mayra – Brief Statement for slides 12-17</a:t>
            </a:r>
            <a:endParaRPr/>
          </a:p>
          <a:p>
            <a:pPr marL="0" lvl="0" indent="0" algn="l" rtl="0">
              <a:spcBef>
                <a:spcPts val="0"/>
              </a:spcBef>
              <a:spcAft>
                <a:spcPts val="0"/>
              </a:spcAft>
              <a:buNone/>
            </a:pPr>
            <a:endParaRPr/>
          </a:p>
        </p:txBody>
      </p:sp>
      <p:sp>
        <p:nvSpPr>
          <p:cNvPr id="248" name="Google Shape;248;p12: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13: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9" name="Google Shape;259;p13: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90000"/>
              </a:lnSpc>
              <a:spcBef>
                <a:spcPts val="0"/>
              </a:spcBef>
              <a:spcAft>
                <a:spcPts val="0"/>
              </a:spcAft>
              <a:buNone/>
            </a:pPr>
            <a:r>
              <a:rPr lang="en-US"/>
              <a:t>Mayra </a:t>
            </a:r>
            <a:endParaRPr/>
          </a:p>
          <a:p>
            <a:pPr marL="0" lvl="0" indent="0" algn="l" rtl="0">
              <a:spcBef>
                <a:spcPts val="0"/>
              </a:spcBef>
              <a:spcAft>
                <a:spcPts val="0"/>
              </a:spcAft>
              <a:buNone/>
            </a:pPr>
            <a:endParaRPr/>
          </a:p>
        </p:txBody>
      </p:sp>
      <p:sp>
        <p:nvSpPr>
          <p:cNvPr id="260" name="Google Shape;260;p13: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14: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8" name="Google Shape;268;p14: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90000"/>
              </a:lnSpc>
              <a:spcBef>
                <a:spcPts val="0"/>
              </a:spcBef>
              <a:spcAft>
                <a:spcPts val="0"/>
              </a:spcAft>
              <a:buNone/>
            </a:pPr>
            <a:r>
              <a:rPr lang="en-US"/>
              <a:t>Mayra </a:t>
            </a:r>
            <a:endParaRPr/>
          </a:p>
          <a:p>
            <a:pPr marL="0" lvl="0" indent="0" algn="l" rtl="0">
              <a:spcBef>
                <a:spcPts val="0"/>
              </a:spcBef>
              <a:spcAft>
                <a:spcPts val="0"/>
              </a:spcAft>
              <a:buNone/>
            </a:pPr>
            <a:endParaRPr/>
          </a:p>
        </p:txBody>
      </p:sp>
      <p:sp>
        <p:nvSpPr>
          <p:cNvPr id="269" name="Google Shape;269;p14: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15: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8" name="Google Shape;278;p15: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90000"/>
              </a:lnSpc>
              <a:spcBef>
                <a:spcPts val="0"/>
              </a:spcBef>
              <a:spcAft>
                <a:spcPts val="0"/>
              </a:spcAft>
              <a:buNone/>
            </a:pPr>
            <a:r>
              <a:rPr lang="en-US"/>
              <a:t>Mayra </a:t>
            </a:r>
            <a:endParaRPr/>
          </a:p>
          <a:p>
            <a:pPr marL="0" lvl="0" indent="0" algn="l" rtl="0">
              <a:spcBef>
                <a:spcPts val="0"/>
              </a:spcBef>
              <a:spcAft>
                <a:spcPts val="0"/>
              </a:spcAft>
              <a:buNone/>
            </a:pPr>
            <a:endParaRPr/>
          </a:p>
        </p:txBody>
      </p:sp>
      <p:sp>
        <p:nvSpPr>
          <p:cNvPr id="279" name="Google Shape;279;p15: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p16: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7" name="Google Shape;287;p16: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90000"/>
              </a:lnSpc>
              <a:spcBef>
                <a:spcPts val="0"/>
              </a:spcBef>
              <a:spcAft>
                <a:spcPts val="0"/>
              </a:spcAft>
              <a:buNone/>
            </a:pPr>
            <a:r>
              <a:rPr lang="en-US"/>
              <a:t>Mayra </a:t>
            </a:r>
            <a:endParaRPr/>
          </a:p>
          <a:p>
            <a:pPr marL="0" lvl="0" indent="0" algn="l" rtl="0">
              <a:spcBef>
                <a:spcPts val="0"/>
              </a:spcBef>
              <a:spcAft>
                <a:spcPts val="0"/>
              </a:spcAft>
              <a:buNone/>
            </a:pPr>
            <a:endParaRPr/>
          </a:p>
        </p:txBody>
      </p:sp>
      <p:sp>
        <p:nvSpPr>
          <p:cNvPr id="288" name="Google Shape;288;p16: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17: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8" name="Google Shape;298;p17: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90000"/>
              </a:lnSpc>
              <a:spcBef>
                <a:spcPts val="0"/>
              </a:spcBef>
              <a:spcAft>
                <a:spcPts val="0"/>
              </a:spcAft>
              <a:buNone/>
            </a:pPr>
            <a:r>
              <a:rPr lang="en-US"/>
              <a:t>Mayra </a:t>
            </a:r>
            <a:endParaRPr/>
          </a:p>
          <a:p>
            <a:pPr marL="0" lvl="0" indent="0" algn="l" rtl="0">
              <a:spcBef>
                <a:spcPts val="0"/>
              </a:spcBef>
              <a:spcAft>
                <a:spcPts val="0"/>
              </a:spcAft>
              <a:buNone/>
            </a:pPr>
            <a:endParaRPr/>
          </a:p>
        </p:txBody>
      </p:sp>
      <p:sp>
        <p:nvSpPr>
          <p:cNvPr id="299" name="Google Shape;299;p17: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p18: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7" name="Google Shape;307;p18: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90000"/>
              </a:lnSpc>
              <a:spcBef>
                <a:spcPts val="0"/>
              </a:spcBef>
              <a:spcAft>
                <a:spcPts val="0"/>
              </a:spcAft>
              <a:buNone/>
            </a:pPr>
            <a:r>
              <a:rPr lang="en-US"/>
              <a:t>Lorraine</a:t>
            </a:r>
            <a:endParaRPr/>
          </a:p>
          <a:p>
            <a:pPr marL="0" lvl="0" indent="0" algn="l" rtl="0">
              <a:spcBef>
                <a:spcPts val="0"/>
              </a:spcBef>
              <a:spcAft>
                <a:spcPts val="0"/>
              </a:spcAft>
              <a:buNone/>
            </a:pPr>
            <a:endParaRPr/>
          </a:p>
        </p:txBody>
      </p:sp>
      <p:sp>
        <p:nvSpPr>
          <p:cNvPr id="308" name="Google Shape;308;p18: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 name="Google Shape;98;p2: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a:t>Mayra</a:t>
            </a:r>
            <a:endParaRPr/>
          </a:p>
        </p:txBody>
      </p:sp>
      <p:sp>
        <p:nvSpPr>
          <p:cNvPr id="99" name="Google Shape;99;p2: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p2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2" name="Google Shape;332;p20: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90000"/>
              </a:lnSpc>
              <a:spcBef>
                <a:spcPts val="0"/>
              </a:spcBef>
              <a:spcAft>
                <a:spcPts val="0"/>
              </a:spcAft>
              <a:buNone/>
            </a:pPr>
            <a:r>
              <a:rPr lang="en-US"/>
              <a:t>Mayra</a:t>
            </a:r>
            <a:endParaRPr/>
          </a:p>
          <a:p>
            <a:pPr marL="0" lvl="0" indent="0" algn="l" rtl="0">
              <a:spcBef>
                <a:spcPts val="0"/>
              </a:spcBef>
              <a:spcAft>
                <a:spcPts val="0"/>
              </a:spcAft>
              <a:buNone/>
            </a:pPr>
            <a:endParaRPr/>
          </a:p>
        </p:txBody>
      </p:sp>
      <p:sp>
        <p:nvSpPr>
          <p:cNvPr id="333" name="Google Shape;333;p20: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p2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3" name="Google Shape;343;p21: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a:t>Lorraine</a:t>
            </a:r>
            <a:endParaRPr/>
          </a:p>
        </p:txBody>
      </p:sp>
      <p:sp>
        <p:nvSpPr>
          <p:cNvPr id="344" name="Google Shape;344;p21: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p2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2" name="Google Shape;352;p22: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a:t>Both</a:t>
            </a:r>
            <a:endParaRPr/>
          </a:p>
        </p:txBody>
      </p:sp>
      <p:sp>
        <p:nvSpPr>
          <p:cNvPr id="353" name="Google Shape;353;p22: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22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3: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9" name="Google Shape;109;p3: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a:t>Lorraine</a:t>
            </a:r>
            <a:endParaRPr/>
          </a:p>
        </p:txBody>
      </p:sp>
      <p:sp>
        <p:nvSpPr>
          <p:cNvPr id="110" name="Google Shape;110;p3: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4: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1" name="Google Shape;121;p4: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a:t>Lorraine</a:t>
            </a:r>
            <a:endParaRPr/>
          </a:p>
        </p:txBody>
      </p:sp>
      <p:sp>
        <p:nvSpPr>
          <p:cNvPr id="122" name="Google Shape;122;p4: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p19: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0" name="Google Shape;320;p19: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a:t>Lorraine</a:t>
            </a:r>
            <a:endParaRPr/>
          </a:p>
        </p:txBody>
      </p:sp>
      <p:sp>
        <p:nvSpPr>
          <p:cNvPr id="321" name="Google Shape;321;p19: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5: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4" name="Google Shape;134;p5: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a:t>mayra</a:t>
            </a:r>
            <a:endParaRPr/>
          </a:p>
        </p:txBody>
      </p:sp>
      <p:sp>
        <p:nvSpPr>
          <p:cNvPr id="135" name="Google Shape;135;p5: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6: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5" name="Google Shape;145;p6: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a:t>Lorraine</a:t>
            </a:r>
            <a:endParaRPr/>
          </a:p>
        </p:txBody>
      </p:sp>
      <p:sp>
        <p:nvSpPr>
          <p:cNvPr id="146" name="Google Shape;146;p6: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7: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6" name="Google Shape;156;p7: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a:t>Mayra</a:t>
            </a:r>
            <a:endParaRPr/>
          </a:p>
        </p:txBody>
      </p:sp>
      <p:sp>
        <p:nvSpPr>
          <p:cNvPr id="157" name="Google Shape;157;p7: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8: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1" name="Google Shape;201;p8: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a:t>Lorraine</a:t>
            </a:r>
            <a:endParaRPr/>
          </a:p>
        </p:txBody>
      </p:sp>
      <p:sp>
        <p:nvSpPr>
          <p:cNvPr id="202" name="Google Shape;202;p8: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5"/>
        <p:cNvGrpSpPr/>
        <p:nvPr/>
      </p:nvGrpSpPr>
      <p:grpSpPr>
        <a:xfrm>
          <a:off x="0" y="0"/>
          <a:ext cx="0" cy="0"/>
          <a:chOff x="0" y="0"/>
          <a:chExt cx="0" cy="0"/>
        </a:xfrm>
      </p:grpSpPr>
      <p:sp>
        <p:nvSpPr>
          <p:cNvPr id="16" name="Google Shape;16;p2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3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33"/>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34"/>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34"/>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0"/>
        <p:cNvGrpSpPr/>
        <p:nvPr/>
      </p:nvGrpSpPr>
      <p:grpSpPr>
        <a:xfrm>
          <a:off x="0" y="0"/>
          <a:ext cx="0" cy="0"/>
          <a:chOff x="0" y="0"/>
          <a:chExt cx="0" cy="0"/>
        </a:xfrm>
      </p:grpSpPr>
      <p:sp>
        <p:nvSpPr>
          <p:cNvPr id="21" name="Google Shape;21;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2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 name="Google Shape;23;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6"/>
        <p:cNvGrpSpPr/>
        <p:nvPr/>
      </p:nvGrpSpPr>
      <p:grpSpPr>
        <a:xfrm>
          <a:off x="0" y="0"/>
          <a:ext cx="0" cy="0"/>
          <a:chOff x="0" y="0"/>
          <a:chExt cx="0" cy="0"/>
        </a:xfrm>
      </p:grpSpPr>
      <p:sp>
        <p:nvSpPr>
          <p:cNvPr id="27" name="Google Shape;27;p2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 name="Google Shape;28;p2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9" name="Google Shape;29;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2"/>
        <p:cNvGrpSpPr/>
        <p:nvPr/>
      </p:nvGrpSpPr>
      <p:grpSpPr>
        <a:xfrm>
          <a:off x="0" y="0"/>
          <a:ext cx="0" cy="0"/>
          <a:chOff x="0" y="0"/>
          <a:chExt cx="0" cy="0"/>
        </a:xfrm>
      </p:grpSpPr>
      <p:sp>
        <p:nvSpPr>
          <p:cNvPr id="33" name="Google Shape;33;p27"/>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27"/>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5" name="Google Shape;35;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8"/>
        <p:cNvGrpSpPr/>
        <p:nvPr/>
      </p:nvGrpSpPr>
      <p:grpSpPr>
        <a:xfrm>
          <a:off x="0" y="0"/>
          <a:ext cx="0" cy="0"/>
          <a:chOff x="0" y="0"/>
          <a:chExt cx="0" cy="0"/>
        </a:xfrm>
      </p:grpSpPr>
      <p:sp>
        <p:nvSpPr>
          <p:cNvPr id="39" name="Google Shape;39;p2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28"/>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28"/>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5"/>
        <p:cNvGrpSpPr/>
        <p:nvPr/>
      </p:nvGrpSpPr>
      <p:grpSpPr>
        <a:xfrm>
          <a:off x="0" y="0"/>
          <a:ext cx="0" cy="0"/>
          <a:chOff x="0" y="0"/>
          <a:chExt cx="0" cy="0"/>
        </a:xfrm>
      </p:grpSpPr>
      <p:sp>
        <p:nvSpPr>
          <p:cNvPr id="46" name="Google Shape;46;p2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2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8" name="Google Shape;48;p2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2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0" name="Google Shape;50;p2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 name="Google Shape;51;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3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31"/>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31"/>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3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32"/>
          <p:cNvSpPr>
            <a:spLocks noGrp="1"/>
          </p:cNvSpPr>
          <p:nvPr>
            <p:ph type="pic" idx="2"/>
          </p:nvPr>
        </p:nvSpPr>
        <p:spPr>
          <a:xfrm>
            <a:off x="5183188" y="987425"/>
            <a:ext cx="6172200" cy="4873625"/>
          </a:xfrm>
          <a:prstGeom prst="rect">
            <a:avLst/>
          </a:prstGeom>
          <a:noFill/>
          <a:ln>
            <a:noFill/>
          </a:ln>
        </p:spPr>
      </p:sp>
      <p:sp>
        <p:nvSpPr>
          <p:cNvPr id="68" name="Google Shape;68;p32"/>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16.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
          <p:cNvSpPr txBox="1"/>
          <p:nvPr/>
        </p:nvSpPr>
        <p:spPr>
          <a:xfrm>
            <a:off x="796352" y="4602347"/>
            <a:ext cx="11252100" cy="785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500" b="1" i="0" u="none" strike="noStrike" cap="none">
                <a:solidFill>
                  <a:schemeClr val="dk1"/>
                </a:solidFill>
                <a:latin typeface="Garamond"/>
                <a:ea typeface="Garamond"/>
                <a:cs typeface="Garamond"/>
                <a:sym typeface="Garamond"/>
              </a:rPr>
              <a:t>Position: EOPS/</a:t>
            </a:r>
            <a:r>
              <a:rPr lang="en-US" sz="4500" b="1">
                <a:solidFill>
                  <a:schemeClr val="dk1"/>
                </a:solidFill>
                <a:latin typeface="Garamond"/>
                <a:ea typeface="Garamond"/>
                <a:cs typeface="Garamond"/>
                <a:sym typeface="Garamond"/>
              </a:rPr>
              <a:t>NextUp/Promise</a:t>
            </a:r>
            <a:r>
              <a:rPr lang="en-US" sz="4500" b="1" i="0" u="none" strike="noStrike" cap="none">
                <a:solidFill>
                  <a:schemeClr val="dk1"/>
                </a:solidFill>
                <a:latin typeface="Garamond"/>
                <a:ea typeface="Garamond"/>
                <a:cs typeface="Garamond"/>
                <a:sym typeface="Garamond"/>
              </a:rPr>
              <a:t> Counselor</a:t>
            </a:r>
            <a:endParaRPr sz="4500" b="1">
              <a:solidFill>
                <a:schemeClr val="dk1"/>
              </a:solidFill>
              <a:latin typeface="Garamond"/>
              <a:ea typeface="Garamond"/>
              <a:cs typeface="Garamond"/>
              <a:sym typeface="Garamond"/>
            </a:endParaRPr>
          </a:p>
        </p:txBody>
      </p:sp>
      <p:sp>
        <p:nvSpPr>
          <p:cNvPr id="90" name="Google Shape;90;p1"/>
          <p:cNvSpPr/>
          <p:nvPr/>
        </p:nvSpPr>
        <p:spPr>
          <a:xfrm rot="5400000">
            <a:off x="-3086129" y="3081031"/>
            <a:ext cx="6863099" cy="690843"/>
          </a:xfrm>
          <a:prstGeom prst="rect">
            <a:avLst/>
          </a:prstGeom>
          <a:solidFill>
            <a:srgbClr val="00663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91" name="Google Shape;91;p1"/>
          <p:cNvSpPr/>
          <p:nvPr/>
        </p:nvSpPr>
        <p:spPr>
          <a:xfrm rot="5400000">
            <a:off x="-2254053" y="3908923"/>
            <a:ext cx="5786981" cy="102734"/>
          </a:xfrm>
          <a:prstGeom prst="rect">
            <a:avLst/>
          </a:prstGeom>
          <a:solidFill>
            <a:srgbClr val="FFCC3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0">
              <a:solidFill>
                <a:schemeClr val="lt1"/>
              </a:solidFill>
              <a:latin typeface="Calibri"/>
              <a:ea typeface="Calibri"/>
              <a:cs typeface="Calibri"/>
              <a:sym typeface="Calibri"/>
            </a:endParaRPr>
          </a:p>
        </p:txBody>
      </p:sp>
      <p:sp>
        <p:nvSpPr>
          <p:cNvPr id="92" name="Google Shape;92;p1"/>
          <p:cNvSpPr/>
          <p:nvPr/>
        </p:nvSpPr>
        <p:spPr>
          <a:xfrm rot="-5400000" flipH="1">
            <a:off x="-548626" y="539379"/>
            <a:ext cx="1788160" cy="690775"/>
          </a:xfrm>
          <a:custGeom>
            <a:avLst/>
            <a:gdLst/>
            <a:ahLst/>
            <a:cxnLst/>
            <a:rect l="l" t="t" r="r" b="b"/>
            <a:pathLst>
              <a:path w="1995342" h="640502" extrusionOk="0">
                <a:moveTo>
                  <a:pt x="0" y="0"/>
                </a:moveTo>
                <a:lnTo>
                  <a:pt x="1442591" y="882"/>
                </a:lnTo>
                <a:lnTo>
                  <a:pt x="1995342" y="640502"/>
                </a:lnTo>
                <a:lnTo>
                  <a:pt x="0" y="640502"/>
                </a:lnTo>
                <a:lnTo>
                  <a:pt x="0" y="0"/>
                </a:lnTo>
                <a:close/>
              </a:path>
            </a:pathLst>
          </a:custGeom>
          <a:gradFill>
            <a:gsLst>
              <a:gs pos="0">
                <a:srgbClr val="B4D4A5"/>
              </a:gs>
              <a:gs pos="50000">
                <a:srgbClr val="A8CD97"/>
              </a:gs>
              <a:gs pos="100000">
                <a:srgbClr val="9BC985"/>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a:solidFill>
                <a:schemeClr val="dk1"/>
              </a:solidFill>
              <a:latin typeface="Calibri"/>
              <a:ea typeface="Calibri"/>
              <a:cs typeface="Calibri"/>
              <a:sym typeface="Calibri"/>
            </a:endParaRPr>
          </a:p>
        </p:txBody>
      </p:sp>
      <p:pic>
        <p:nvPicPr>
          <p:cNvPr id="93" name="Google Shape;93;p1"/>
          <p:cNvPicPr preferRelativeResize="0"/>
          <p:nvPr/>
        </p:nvPicPr>
        <p:blipFill rotWithShape="1">
          <a:blip r:embed="rId3">
            <a:alphaModFix/>
          </a:blip>
          <a:srcRect/>
          <a:stretch/>
        </p:blipFill>
        <p:spPr>
          <a:xfrm>
            <a:off x="4186989" y="340584"/>
            <a:ext cx="4428504" cy="1988962"/>
          </a:xfrm>
          <a:prstGeom prst="rect">
            <a:avLst/>
          </a:prstGeom>
          <a:noFill/>
          <a:ln>
            <a:noFill/>
          </a:ln>
        </p:spPr>
      </p:pic>
      <p:sp>
        <p:nvSpPr>
          <p:cNvPr id="94" name="Google Shape;94;p1"/>
          <p:cNvSpPr txBox="1"/>
          <p:nvPr/>
        </p:nvSpPr>
        <p:spPr>
          <a:xfrm>
            <a:off x="796352" y="5574641"/>
            <a:ext cx="11252199" cy="63094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500" b="1">
                <a:solidFill>
                  <a:srgbClr val="385623"/>
                </a:solidFill>
                <a:latin typeface="Libre Franklin"/>
                <a:ea typeface="Libre Franklin"/>
                <a:cs typeface="Libre Franklin"/>
                <a:sym typeface="Libre Franklin"/>
              </a:rPr>
              <a:t>Requested by: Mayra Arellano &amp; Lorraine Barrales-Ramirez</a:t>
            </a:r>
            <a:endParaRPr sz="3500" b="1">
              <a:solidFill>
                <a:srgbClr val="385623"/>
              </a:solidFill>
              <a:latin typeface="Libre Franklin"/>
              <a:ea typeface="Libre Franklin"/>
              <a:cs typeface="Libre Franklin"/>
              <a:sym typeface="Libre Franklin"/>
            </a:endParaRPr>
          </a:p>
        </p:txBody>
      </p:sp>
      <p:sp>
        <p:nvSpPr>
          <p:cNvPr id="95" name="Google Shape;95;p1"/>
          <p:cNvSpPr txBox="1"/>
          <p:nvPr/>
        </p:nvSpPr>
        <p:spPr>
          <a:xfrm>
            <a:off x="690805" y="2850743"/>
            <a:ext cx="11252199" cy="120032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a:solidFill>
                  <a:srgbClr val="595959"/>
                </a:solidFill>
                <a:latin typeface="Libre Franklin"/>
                <a:ea typeface="Libre Franklin"/>
                <a:cs typeface="Libre Franklin"/>
                <a:sym typeface="Libre Franklin"/>
              </a:rPr>
              <a:t>Program Review</a:t>
            </a:r>
            <a:endParaRPr/>
          </a:p>
          <a:p>
            <a:pPr marL="0" marR="0" lvl="0" indent="0" algn="ctr" rtl="0">
              <a:spcBef>
                <a:spcPts val="0"/>
              </a:spcBef>
              <a:spcAft>
                <a:spcPts val="0"/>
              </a:spcAft>
              <a:buNone/>
            </a:pPr>
            <a:r>
              <a:rPr lang="en-US" sz="2400" b="1">
                <a:solidFill>
                  <a:srgbClr val="595959"/>
                </a:solidFill>
                <a:latin typeface="Libre Franklin"/>
                <a:ea typeface="Libre Franklin"/>
                <a:cs typeface="Libre Franklin"/>
                <a:sym typeface="Libre Franklin"/>
              </a:rPr>
              <a:t>New Position Request Presentation </a:t>
            </a:r>
            <a:endParaRPr sz="2400" b="1">
              <a:solidFill>
                <a:srgbClr val="595959"/>
              </a:solidFill>
              <a:latin typeface="Libre Franklin"/>
              <a:ea typeface="Libre Franklin"/>
              <a:cs typeface="Libre Franklin"/>
              <a:sym typeface="Libre Franklin"/>
            </a:endParaRPr>
          </a:p>
          <a:p>
            <a:pPr marL="0" marR="0" lvl="0" indent="0" algn="ctr" rtl="0">
              <a:spcBef>
                <a:spcPts val="0"/>
              </a:spcBef>
              <a:spcAft>
                <a:spcPts val="0"/>
              </a:spcAft>
              <a:buNone/>
            </a:pPr>
            <a:endParaRPr sz="2400" b="1">
              <a:solidFill>
                <a:srgbClr val="595959"/>
              </a:solidFill>
              <a:latin typeface="Libre Franklin"/>
              <a:ea typeface="Libre Franklin"/>
              <a:cs typeface="Libre Franklin"/>
              <a:sym typeface="Libre Franklin"/>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9"/>
          <p:cNvSpPr/>
          <p:nvPr/>
        </p:nvSpPr>
        <p:spPr>
          <a:xfrm>
            <a:off x="366852" y="228614"/>
            <a:ext cx="11458296" cy="690843"/>
          </a:xfrm>
          <a:prstGeom prst="rect">
            <a:avLst/>
          </a:prstGeom>
          <a:solidFill>
            <a:srgbClr val="00663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216" name="Google Shape;216;p9"/>
          <p:cNvSpPr txBox="1"/>
          <p:nvPr/>
        </p:nvSpPr>
        <p:spPr>
          <a:xfrm>
            <a:off x="733704" y="323024"/>
            <a:ext cx="10515600" cy="528108"/>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lt1"/>
              </a:buClr>
              <a:buSzPts val="3400"/>
              <a:buFont typeface="Libre Franklin"/>
              <a:buNone/>
            </a:pPr>
            <a:r>
              <a:rPr lang="en-US" sz="3400" b="1">
                <a:solidFill>
                  <a:schemeClr val="lt1"/>
                </a:solidFill>
                <a:latin typeface="Libre Franklin"/>
                <a:ea typeface="Libre Franklin"/>
                <a:cs typeface="Libre Franklin"/>
                <a:sym typeface="Libre Franklin"/>
              </a:rPr>
              <a:t>SMCCCD PSP Expansion </a:t>
            </a:r>
            <a:endParaRPr sz="3400" b="1">
              <a:solidFill>
                <a:schemeClr val="lt1"/>
              </a:solidFill>
              <a:latin typeface="Libre Franklin"/>
              <a:ea typeface="Libre Franklin"/>
              <a:cs typeface="Libre Franklin"/>
              <a:sym typeface="Libre Franklin"/>
            </a:endParaRPr>
          </a:p>
        </p:txBody>
      </p:sp>
      <p:sp>
        <p:nvSpPr>
          <p:cNvPr id="217" name="Google Shape;217;p9"/>
          <p:cNvSpPr/>
          <p:nvPr/>
        </p:nvSpPr>
        <p:spPr>
          <a:xfrm rot="10800000" flipH="1">
            <a:off x="366852" y="228614"/>
            <a:ext cx="1788160" cy="690775"/>
          </a:xfrm>
          <a:custGeom>
            <a:avLst/>
            <a:gdLst/>
            <a:ahLst/>
            <a:cxnLst/>
            <a:rect l="l" t="t" r="r" b="b"/>
            <a:pathLst>
              <a:path w="1995342" h="640502" extrusionOk="0">
                <a:moveTo>
                  <a:pt x="0" y="0"/>
                </a:moveTo>
                <a:lnTo>
                  <a:pt x="1442591" y="882"/>
                </a:lnTo>
                <a:lnTo>
                  <a:pt x="1995342" y="640502"/>
                </a:lnTo>
                <a:lnTo>
                  <a:pt x="0" y="640502"/>
                </a:lnTo>
                <a:lnTo>
                  <a:pt x="0" y="0"/>
                </a:lnTo>
                <a:close/>
              </a:path>
            </a:pathLst>
          </a:custGeom>
          <a:gradFill>
            <a:gsLst>
              <a:gs pos="0">
                <a:srgbClr val="B4D4A5"/>
              </a:gs>
              <a:gs pos="50000">
                <a:srgbClr val="A8CD97"/>
              </a:gs>
              <a:gs pos="100000">
                <a:srgbClr val="9BC985"/>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a:solidFill>
                <a:schemeClr val="dk1"/>
              </a:solidFill>
              <a:latin typeface="Calibri"/>
              <a:ea typeface="Calibri"/>
              <a:cs typeface="Calibri"/>
              <a:sym typeface="Calibri"/>
            </a:endParaRPr>
          </a:p>
        </p:txBody>
      </p:sp>
      <p:sp>
        <p:nvSpPr>
          <p:cNvPr id="219" name="Google Shape;219;p9"/>
          <p:cNvSpPr txBox="1"/>
          <p:nvPr/>
        </p:nvSpPr>
        <p:spPr>
          <a:xfrm>
            <a:off x="4724400" y="3200400"/>
            <a:ext cx="27432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220" name="Google Shape;220;p9"/>
          <p:cNvPicPr preferRelativeResize="0"/>
          <p:nvPr/>
        </p:nvPicPr>
        <p:blipFill rotWithShape="1">
          <a:blip r:embed="rId3">
            <a:alphaModFix/>
          </a:blip>
          <a:srcRect/>
          <a:stretch/>
        </p:blipFill>
        <p:spPr>
          <a:xfrm>
            <a:off x="5657368" y="5328140"/>
            <a:ext cx="2030144" cy="1493649"/>
          </a:xfrm>
          <a:prstGeom prst="rect">
            <a:avLst/>
          </a:prstGeom>
          <a:noFill/>
          <a:ln>
            <a:noFill/>
          </a:ln>
        </p:spPr>
      </p:pic>
      <p:graphicFrame>
        <p:nvGraphicFramePr>
          <p:cNvPr id="3" name="Table 2">
            <a:extLst>
              <a:ext uri="{FF2B5EF4-FFF2-40B4-BE49-F238E27FC236}">
                <a16:creationId xmlns:a16="http://schemas.microsoft.com/office/drawing/2014/main" id="{A2F5CFE2-79AC-1798-0034-226C01CB59EC}"/>
              </a:ext>
            </a:extLst>
          </p:cNvPr>
          <p:cNvGraphicFramePr>
            <a:graphicFrameLocks noGrp="1"/>
          </p:cNvGraphicFramePr>
          <p:nvPr>
            <p:extLst>
              <p:ext uri="{D42A27DB-BD31-4B8C-83A1-F6EECF244321}">
                <p14:modId xmlns:p14="http://schemas.microsoft.com/office/powerpoint/2010/main" val="590983390"/>
              </p:ext>
            </p:extLst>
          </p:nvPr>
        </p:nvGraphicFramePr>
        <p:xfrm>
          <a:off x="324255" y="1329446"/>
          <a:ext cx="11524470" cy="3891086"/>
        </p:xfrm>
        <a:graphic>
          <a:graphicData uri="http://schemas.openxmlformats.org/drawingml/2006/table">
            <a:tbl>
              <a:tblPr firstRow="1" bandRow="1">
                <a:tableStyleId>{866C0518-9DBC-411D-B367-CA375840D0DA}</a:tableStyleId>
              </a:tblPr>
              <a:tblGrid>
                <a:gridCol w="3418498">
                  <a:extLst>
                    <a:ext uri="{9D8B030D-6E8A-4147-A177-3AD203B41FA5}">
                      <a16:colId xmlns:a16="http://schemas.microsoft.com/office/drawing/2014/main" val="711677294"/>
                    </a:ext>
                  </a:extLst>
                </a:gridCol>
                <a:gridCol w="1540908">
                  <a:extLst>
                    <a:ext uri="{9D8B030D-6E8A-4147-A177-3AD203B41FA5}">
                      <a16:colId xmlns:a16="http://schemas.microsoft.com/office/drawing/2014/main" val="1653262985"/>
                    </a:ext>
                  </a:extLst>
                </a:gridCol>
                <a:gridCol w="1126544">
                  <a:extLst>
                    <a:ext uri="{9D8B030D-6E8A-4147-A177-3AD203B41FA5}">
                      <a16:colId xmlns:a16="http://schemas.microsoft.com/office/drawing/2014/main" val="834452931"/>
                    </a:ext>
                  </a:extLst>
                </a:gridCol>
                <a:gridCol w="1359630">
                  <a:extLst>
                    <a:ext uri="{9D8B030D-6E8A-4147-A177-3AD203B41FA5}">
                      <a16:colId xmlns:a16="http://schemas.microsoft.com/office/drawing/2014/main" val="3071723599"/>
                    </a:ext>
                  </a:extLst>
                </a:gridCol>
                <a:gridCol w="1359630">
                  <a:extLst>
                    <a:ext uri="{9D8B030D-6E8A-4147-A177-3AD203B41FA5}">
                      <a16:colId xmlns:a16="http://schemas.microsoft.com/office/drawing/2014/main" val="1250902249"/>
                    </a:ext>
                  </a:extLst>
                </a:gridCol>
                <a:gridCol w="1359630">
                  <a:extLst>
                    <a:ext uri="{9D8B030D-6E8A-4147-A177-3AD203B41FA5}">
                      <a16:colId xmlns:a16="http://schemas.microsoft.com/office/drawing/2014/main" val="802176615"/>
                    </a:ext>
                  </a:extLst>
                </a:gridCol>
                <a:gridCol w="1359630">
                  <a:extLst>
                    <a:ext uri="{9D8B030D-6E8A-4147-A177-3AD203B41FA5}">
                      <a16:colId xmlns:a16="http://schemas.microsoft.com/office/drawing/2014/main" val="936741427"/>
                    </a:ext>
                  </a:extLst>
                </a:gridCol>
              </a:tblGrid>
              <a:tr h="1276998">
                <a:tc>
                  <a:txBody>
                    <a:bodyPr/>
                    <a:lstStyle/>
                    <a:p>
                      <a:pPr algn="l" rtl="0" fontAlgn="base"/>
                      <a:r>
                        <a:rPr lang="en-US" sz="1800" b="1" i="0">
                          <a:solidFill>
                            <a:srgbClr val="FFFFFF"/>
                          </a:solidFill>
                          <a:effectLst/>
                          <a:latin typeface="Calibri" panose="020F0502020204030204" pitchFamily="34" charset="0"/>
                        </a:rPr>
                        <a:t>  </a:t>
                      </a:r>
                      <a:endParaRPr lang="en-US" b="1" i="0">
                        <a:solidFill>
                          <a:srgbClr val="FFFFFF"/>
                        </a:solidFill>
                        <a:effectLst/>
                      </a:endParaRPr>
                    </a:p>
                  </a:txBody>
                  <a:tcPr anchor="ctr">
                    <a:lnL w="14916" cap="flat" cmpd="sng" algn="ctr">
                      <a:solidFill>
                        <a:srgbClr val="FFFFFF"/>
                      </a:solidFill>
                      <a:prstDash val="solid"/>
                      <a:round/>
                      <a:headEnd type="none" w="med" len="med"/>
                      <a:tailEnd type="none" w="med" len="med"/>
                    </a:lnL>
                    <a:lnR w="14916" cap="flat" cmpd="sng" algn="ctr">
                      <a:solidFill>
                        <a:srgbClr val="FFFFFF"/>
                      </a:solidFill>
                      <a:prstDash val="solid"/>
                      <a:round/>
                      <a:headEnd type="none" w="med" len="med"/>
                      <a:tailEnd type="none" w="med" len="med"/>
                    </a:lnR>
                    <a:lnT w="14916" cap="flat" cmpd="sng" algn="ctr">
                      <a:solidFill>
                        <a:srgbClr val="FFFFFF"/>
                      </a:solidFill>
                      <a:prstDash val="solid"/>
                      <a:round/>
                      <a:headEnd type="none" w="med" len="med"/>
                      <a:tailEnd type="none" w="med" len="med"/>
                    </a:lnT>
                    <a:lnB w="14916" cap="flat" cmpd="sng" algn="ctr">
                      <a:solidFill>
                        <a:srgbClr val="FFFFFF"/>
                      </a:solidFill>
                      <a:prstDash val="solid"/>
                      <a:round/>
                      <a:headEnd type="none" w="med" len="med"/>
                      <a:tailEnd type="none" w="med" len="med"/>
                    </a:lnB>
                    <a:solidFill>
                      <a:srgbClr val="70AD47"/>
                    </a:solidFill>
                  </a:tcPr>
                </a:tc>
                <a:tc>
                  <a:txBody>
                    <a:bodyPr/>
                    <a:lstStyle/>
                    <a:p>
                      <a:pPr algn="r" rtl="0" fontAlgn="base"/>
                      <a:r>
                        <a:rPr lang="en-US" sz="1800" b="1" i="0">
                          <a:solidFill>
                            <a:srgbClr val="FFFFFF"/>
                          </a:solidFill>
                          <a:effectLst/>
                          <a:latin typeface="Calibri" panose="020F0502020204030204" pitchFamily="34" charset="0"/>
                        </a:rPr>
                        <a:t>2019-20  </a:t>
                      </a:r>
                      <a:endParaRPr lang="en-US" b="1" i="0">
                        <a:solidFill>
                          <a:srgbClr val="FFFFFF"/>
                        </a:solidFill>
                        <a:effectLst/>
                      </a:endParaRPr>
                    </a:p>
                    <a:p>
                      <a:pPr algn="r" rtl="0" fontAlgn="base"/>
                      <a:r>
                        <a:rPr lang="en-US" sz="1800" b="1" i="0">
                          <a:solidFill>
                            <a:srgbClr val="FFFFFF"/>
                          </a:solidFill>
                          <a:effectLst/>
                          <a:latin typeface="Calibri" panose="020F0502020204030204" pitchFamily="34" charset="0"/>
                        </a:rPr>
                        <a:t>(Actuals)  </a:t>
                      </a:r>
                      <a:endParaRPr lang="en-US" b="1" i="0">
                        <a:solidFill>
                          <a:srgbClr val="FFFFFF"/>
                        </a:solidFill>
                        <a:effectLst/>
                      </a:endParaRPr>
                    </a:p>
                  </a:txBody>
                  <a:tcPr anchor="ctr">
                    <a:lnL w="14916" cap="flat" cmpd="sng" algn="ctr">
                      <a:solidFill>
                        <a:srgbClr val="FFFFFF"/>
                      </a:solidFill>
                      <a:prstDash val="solid"/>
                      <a:round/>
                      <a:headEnd type="none" w="med" len="med"/>
                      <a:tailEnd type="none" w="med" len="med"/>
                    </a:lnL>
                    <a:lnR w="14916" cap="flat" cmpd="sng" algn="ctr">
                      <a:solidFill>
                        <a:srgbClr val="FFFFFF"/>
                      </a:solidFill>
                      <a:prstDash val="solid"/>
                      <a:round/>
                      <a:headEnd type="none" w="med" len="med"/>
                      <a:tailEnd type="none" w="med" len="med"/>
                    </a:lnR>
                    <a:lnT w="14916" cap="flat" cmpd="sng" algn="ctr">
                      <a:solidFill>
                        <a:srgbClr val="FFFFFF"/>
                      </a:solidFill>
                      <a:prstDash val="solid"/>
                      <a:round/>
                      <a:headEnd type="none" w="med" len="med"/>
                      <a:tailEnd type="none" w="med" len="med"/>
                    </a:lnT>
                    <a:lnB w="14916" cap="flat" cmpd="sng" algn="ctr">
                      <a:solidFill>
                        <a:srgbClr val="FFFFFF"/>
                      </a:solidFill>
                      <a:prstDash val="solid"/>
                      <a:round/>
                      <a:headEnd type="none" w="med" len="med"/>
                      <a:tailEnd type="none" w="med" len="med"/>
                    </a:lnB>
                    <a:solidFill>
                      <a:srgbClr val="70AD47"/>
                    </a:solidFill>
                  </a:tcPr>
                </a:tc>
                <a:tc>
                  <a:txBody>
                    <a:bodyPr/>
                    <a:lstStyle/>
                    <a:p>
                      <a:pPr algn="r" rtl="0" fontAlgn="base"/>
                      <a:r>
                        <a:rPr lang="en-US" sz="1800" b="1" i="0">
                          <a:solidFill>
                            <a:srgbClr val="FFFFFF"/>
                          </a:solidFill>
                          <a:effectLst/>
                          <a:latin typeface="Calibri" panose="020F0502020204030204" pitchFamily="34" charset="0"/>
                        </a:rPr>
                        <a:t>2020-21  </a:t>
                      </a:r>
                      <a:endParaRPr lang="en-US" b="1" i="0">
                        <a:solidFill>
                          <a:srgbClr val="FFFFFF"/>
                        </a:solidFill>
                        <a:effectLst/>
                      </a:endParaRPr>
                    </a:p>
                    <a:p>
                      <a:pPr algn="r" rtl="0" fontAlgn="base"/>
                      <a:r>
                        <a:rPr lang="en-US" sz="1800" b="1" i="0">
                          <a:solidFill>
                            <a:srgbClr val="FFFFFF"/>
                          </a:solidFill>
                          <a:effectLst/>
                          <a:latin typeface="Calibri" panose="020F0502020204030204" pitchFamily="34" charset="0"/>
                        </a:rPr>
                        <a:t>(Actuals)  </a:t>
                      </a:r>
                      <a:endParaRPr lang="en-US" b="1" i="0">
                        <a:solidFill>
                          <a:srgbClr val="FFFFFF"/>
                        </a:solidFill>
                        <a:effectLst/>
                      </a:endParaRPr>
                    </a:p>
                  </a:txBody>
                  <a:tcPr anchor="ctr">
                    <a:lnL w="14916" cap="flat" cmpd="sng" algn="ctr">
                      <a:solidFill>
                        <a:srgbClr val="FFFFFF"/>
                      </a:solidFill>
                      <a:prstDash val="solid"/>
                      <a:round/>
                      <a:headEnd type="none" w="med" len="med"/>
                      <a:tailEnd type="none" w="med" len="med"/>
                    </a:lnL>
                    <a:lnR w="14916" cap="flat" cmpd="sng" algn="ctr">
                      <a:solidFill>
                        <a:srgbClr val="FFFFFF"/>
                      </a:solidFill>
                      <a:prstDash val="solid"/>
                      <a:round/>
                      <a:headEnd type="none" w="med" len="med"/>
                      <a:tailEnd type="none" w="med" len="med"/>
                    </a:lnR>
                    <a:lnT w="14916" cap="flat" cmpd="sng" algn="ctr">
                      <a:solidFill>
                        <a:srgbClr val="FFFFFF"/>
                      </a:solidFill>
                      <a:prstDash val="solid"/>
                      <a:round/>
                      <a:headEnd type="none" w="med" len="med"/>
                      <a:tailEnd type="none" w="med" len="med"/>
                    </a:lnT>
                    <a:lnB w="14916" cap="flat" cmpd="sng" algn="ctr">
                      <a:solidFill>
                        <a:srgbClr val="FFFFFF"/>
                      </a:solidFill>
                      <a:prstDash val="solid"/>
                      <a:round/>
                      <a:headEnd type="none" w="med" len="med"/>
                      <a:tailEnd type="none" w="med" len="med"/>
                    </a:lnB>
                    <a:solidFill>
                      <a:srgbClr val="70AD47"/>
                    </a:solidFill>
                  </a:tcPr>
                </a:tc>
                <a:tc>
                  <a:txBody>
                    <a:bodyPr/>
                    <a:lstStyle/>
                    <a:p>
                      <a:pPr algn="r" rtl="0" fontAlgn="base"/>
                      <a:r>
                        <a:rPr lang="en-US" sz="1800" b="1" i="0">
                          <a:solidFill>
                            <a:srgbClr val="FFFFFF"/>
                          </a:solidFill>
                          <a:effectLst/>
                          <a:latin typeface="Calibri" panose="020F0502020204030204" pitchFamily="34" charset="0"/>
                        </a:rPr>
                        <a:t>2021-22  </a:t>
                      </a:r>
                      <a:endParaRPr lang="en-US" b="1" i="0">
                        <a:solidFill>
                          <a:srgbClr val="FFFFFF"/>
                        </a:solidFill>
                        <a:effectLst/>
                      </a:endParaRPr>
                    </a:p>
                    <a:p>
                      <a:pPr algn="r" rtl="0" fontAlgn="base"/>
                      <a:r>
                        <a:rPr lang="en-US" sz="1800" b="1" i="0">
                          <a:solidFill>
                            <a:srgbClr val="FFFFFF"/>
                          </a:solidFill>
                          <a:effectLst/>
                          <a:latin typeface="Calibri" panose="020F0502020204030204" pitchFamily="34" charset="0"/>
                        </a:rPr>
                        <a:t>(Actuals)  </a:t>
                      </a:r>
                      <a:endParaRPr lang="en-US" b="1" i="0">
                        <a:solidFill>
                          <a:srgbClr val="FFFFFF"/>
                        </a:solidFill>
                        <a:effectLst/>
                      </a:endParaRPr>
                    </a:p>
                  </a:txBody>
                  <a:tcPr anchor="ctr">
                    <a:lnL w="14916" cap="flat" cmpd="sng" algn="ctr">
                      <a:solidFill>
                        <a:srgbClr val="FFFFFF"/>
                      </a:solidFill>
                      <a:prstDash val="solid"/>
                      <a:round/>
                      <a:headEnd type="none" w="med" len="med"/>
                      <a:tailEnd type="none" w="med" len="med"/>
                    </a:lnL>
                    <a:lnR w="14916" cap="flat" cmpd="sng" algn="ctr">
                      <a:solidFill>
                        <a:srgbClr val="FFFFFF"/>
                      </a:solidFill>
                      <a:prstDash val="solid"/>
                      <a:round/>
                      <a:headEnd type="none" w="med" len="med"/>
                      <a:tailEnd type="none" w="med" len="med"/>
                    </a:lnR>
                    <a:lnT w="14916" cap="flat" cmpd="sng" algn="ctr">
                      <a:solidFill>
                        <a:srgbClr val="FFFFFF"/>
                      </a:solidFill>
                      <a:prstDash val="solid"/>
                      <a:round/>
                      <a:headEnd type="none" w="med" len="med"/>
                      <a:tailEnd type="none" w="med" len="med"/>
                    </a:lnT>
                    <a:lnB w="14916" cap="flat" cmpd="sng" algn="ctr">
                      <a:solidFill>
                        <a:srgbClr val="FFFFFF"/>
                      </a:solidFill>
                      <a:prstDash val="solid"/>
                      <a:round/>
                      <a:headEnd type="none" w="med" len="med"/>
                      <a:tailEnd type="none" w="med" len="med"/>
                    </a:lnB>
                    <a:solidFill>
                      <a:srgbClr val="70AD47"/>
                    </a:solidFill>
                  </a:tcPr>
                </a:tc>
                <a:tc>
                  <a:txBody>
                    <a:bodyPr/>
                    <a:lstStyle/>
                    <a:p>
                      <a:pPr algn="r" rtl="0" fontAlgn="base"/>
                      <a:r>
                        <a:rPr lang="en-US" sz="1800" b="1" i="0">
                          <a:solidFill>
                            <a:srgbClr val="FFFFFF"/>
                          </a:solidFill>
                          <a:effectLst/>
                          <a:latin typeface="Calibri" panose="020F0502020204030204" pitchFamily="34" charset="0"/>
                        </a:rPr>
                        <a:t>2022-23  </a:t>
                      </a:r>
                      <a:endParaRPr lang="en-US" b="1" i="0">
                        <a:solidFill>
                          <a:srgbClr val="FFFFFF"/>
                        </a:solidFill>
                        <a:effectLst/>
                      </a:endParaRPr>
                    </a:p>
                    <a:p>
                      <a:pPr algn="r" rtl="0" fontAlgn="base"/>
                      <a:r>
                        <a:rPr lang="en-US" sz="1800" b="1" i="0">
                          <a:solidFill>
                            <a:srgbClr val="FFFFFF"/>
                          </a:solidFill>
                          <a:effectLst/>
                          <a:latin typeface="Calibri" panose="020F0502020204030204" pitchFamily="34" charset="0"/>
                        </a:rPr>
                        <a:t>(Actuals)  </a:t>
                      </a:r>
                      <a:endParaRPr lang="en-US" b="1" i="0">
                        <a:solidFill>
                          <a:srgbClr val="FFFFFF"/>
                        </a:solidFill>
                        <a:effectLst/>
                      </a:endParaRPr>
                    </a:p>
                  </a:txBody>
                  <a:tcPr anchor="ctr">
                    <a:lnL w="14916" cap="flat" cmpd="sng" algn="ctr">
                      <a:solidFill>
                        <a:srgbClr val="FFFFFF"/>
                      </a:solidFill>
                      <a:prstDash val="solid"/>
                      <a:round/>
                      <a:headEnd type="none" w="med" len="med"/>
                      <a:tailEnd type="none" w="med" len="med"/>
                    </a:lnL>
                    <a:lnR w="14916" cap="flat" cmpd="sng" algn="ctr">
                      <a:solidFill>
                        <a:srgbClr val="FFFFFF"/>
                      </a:solidFill>
                      <a:prstDash val="solid"/>
                      <a:round/>
                      <a:headEnd type="none" w="med" len="med"/>
                      <a:tailEnd type="none" w="med" len="med"/>
                    </a:lnR>
                    <a:lnT w="14916" cap="flat" cmpd="sng" algn="ctr">
                      <a:solidFill>
                        <a:srgbClr val="FFFFFF"/>
                      </a:solidFill>
                      <a:prstDash val="solid"/>
                      <a:round/>
                      <a:headEnd type="none" w="med" len="med"/>
                      <a:tailEnd type="none" w="med" len="med"/>
                    </a:lnT>
                    <a:lnB w="14916" cap="flat" cmpd="sng" algn="ctr">
                      <a:solidFill>
                        <a:srgbClr val="FFFFFF"/>
                      </a:solidFill>
                      <a:prstDash val="solid"/>
                      <a:round/>
                      <a:headEnd type="none" w="med" len="med"/>
                      <a:tailEnd type="none" w="med" len="med"/>
                    </a:lnB>
                    <a:solidFill>
                      <a:srgbClr val="70AD47"/>
                    </a:solidFill>
                  </a:tcPr>
                </a:tc>
                <a:tc>
                  <a:txBody>
                    <a:bodyPr/>
                    <a:lstStyle/>
                    <a:p>
                      <a:pPr algn="r" rtl="0" fontAlgn="base"/>
                      <a:r>
                        <a:rPr lang="en-US" sz="1800" b="1" i="0" u="none" strike="noStrike">
                          <a:solidFill>
                            <a:srgbClr val="FFFFFF"/>
                          </a:solidFill>
                          <a:effectLst/>
                          <a:latin typeface="Calibri" panose="020F0502020204030204" pitchFamily="34" charset="0"/>
                        </a:rPr>
                        <a:t>2022-23  </a:t>
                      </a:r>
                      <a:endParaRPr lang="en-US" b="1" i="0">
                        <a:solidFill>
                          <a:srgbClr val="FFFFFF"/>
                        </a:solidFill>
                        <a:effectLst/>
                      </a:endParaRPr>
                    </a:p>
                    <a:p>
                      <a:pPr algn="r" rtl="0" fontAlgn="base"/>
                      <a:r>
                        <a:rPr lang="en-US" sz="1800" b="1" i="0" u="none" strike="noStrike">
                          <a:solidFill>
                            <a:srgbClr val="FFFFFF"/>
                          </a:solidFill>
                          <a:effectLst/>
                          <a:latin typeface="Calibri" panose="020F0502020204030204" pitchFamily="34" charset="0"/>
                        </a:rPr>
                        <a:t>(Actuals) </a:t>
                      </a:r>
                      <a:endParaRPr lang="en-US" b="1" i="0">
                        <a:solidFill>
                          <a:srgbClr val="FFFFFF"/>
                        </a:solidFill>
                        <a:effectLst/>
                      </a:endParaRPr>
                    </a:p>
                  </a:txBody>
                  <a:tcPr anchor="ctr">
                    <a:lnL w="14916" cap="flat" cmpd="sng" algn="ctr">
                      <a:solidFill>
                        <a:srgbClr val="FFFFFF"/>
                      </a:solidFill>
                      <a:prstDash val="solid"/>
                      <a:round/>
                      <a:headEnd type="none" w="med" len="med"/>
                      <a:tailEnd type="none" w="med" len="med"/>
                    </a:lnL>
                    <a:lnR w="14916" cap="flat" cmpd="sng" algn="ctr">
                      <a:solidFill>
                        <a:srgbClr val="FFFFFF"/>
                      </a:solidFill>
                      <a:prstDash val="solid"/>
                      <a:round/>
                      <a:headEnd type="none" w="med" len="med"/>
                      <a:tailEnd type="none" w="med" len="med"/>
                    </a:lnR>
                    <a:lnT w="14916" cap="flat" cmpd="sng" algn="ctr">
                      <a:solidFill>
                        <a:srgbClr val="FFFFFF"/>
                      </a:solidFill>
                      <a:prstDash val="solid"/>
                      <a:round/>
                      <a:headEnd type="none" w="med" len="med"/>
                      <a:tailEnd type="none" w="med" len="med"/>
                    </a:lnT>
                    <a:lnB w="14916" cap="flat" cmpd="sng" algn="ctr">
                      <a:solidFill>
                        <a:srgbClr val="FFFFFF"/>
                      </a:solidFill>
                      <a:prstDash val="solid"/>
                      <a:round/>
                      <a:headEnd type="none" w="med" len="med"/>
                      <a:tailEnd type="none" w="med" len="med"/>
                    </a:lnB>
                    <a:solidFill>
                      <a:srgbClr val="70AD47"/>
                    </a:solidFill>
                  </a:tcPr>
                </a:tc>
                <a:tc>
                  <a:txBody>
                    <a:bodyPr/>
                    <a:lstStyle/>
                    <a:p>
                      <a:pPr algn="r" rtl="0" fontAlgn="base"/>
                      <a:r>
                        <a:rPr lang="en-US" sz="1800" b="1" i="0">
                          <a:solidFill>
                            <a:srgbClr val="FFFFFF"/>
                          </a:solidFill>
                          <a:effectLst/>
                          <a:latin typeface="Calibri" panose="020F0502020204030204" pitchFamily="34" charset="0"/>
                        </a:rPr>
                        <a:t>2024-2025  </a:t>
                      </a:r>
                      <a:endParaRPr lang="en-US" b="1" i="0">
                        <a:solidFill>
                          <a:srgbClr val="FFFFFF"/>
                        </a:solidFill>
                        <a:effectLst/>
                      </a:endParaRPr>
                    </a:p>
                    <a:p>
                      <a:pPr algn="r" rtl="0" fontAlgn="base"/>
                      <a:r>
                        <a:rPr lang="en-US" sz="1800" b="1" i="0">
                          <a:solidFill>
                            <a:srgbClr val="FFFFFF"/>
                          </a:solidFill>
                          <a:effectLst/>
                          <a:latin typeface="Calibri" panose="020F0502020204030204" pitchFamily="34" charset="0"/>
                        </a:rPr>
                        <a:t>(Target)  </a:t>
                      </a:r>
                      <a:endParaRPr lang="en-US" b="1" i="0">
                        <a:solidFill>
                          <a:srgbClr val="FFFFFF"/>
                        </a:solidFill>
                        <a:effectLst/>
                      </a:endParaRPr>
                    </a:p>
                  </a:txBody>
                  <a:tcPr anchor="ctr">
                    <a:lnL w="14916" cap="flat" cmpd="sng" algn="ctr">
                      <a:solidFill>
                        <a:srgbClr val="FFFFFF"/>
                      </a:solidFill>
                      <a:prstDash val="solid"/>
                      <a:round/>
                      <a:headEnd type="none" w="med" len="med"/>
                      <a:tailEnd type="none" w="med" len="med"/>
                    </a:lnL>
                    <a:lnR w="14916" cap="flat" cmpd="sng" algn="ctr">
                      <a:solidFill>
                        <a:srgbClr val="FFFFFF"/>
                      </a:solidFill>
                      <a:prstDash val="solid"/>
                      <a:round/>
                      <a:headEnd type="none" w="med" len="med"/>
                      <a:tailEnd type="none" w="med" len="med"/>
                    </a:lnR>
                    <a:lnT w="14916" cap="flat" cmpd="sng" algn="ctr">
                      <a:solidFill>
                        <a:srgbClr val="FFFFFF"/>
                      </a:solidFill>
                      <a:prstDash val="solid"/>
                      <a:round/>
                      <a:headEnd type="none" w="med" len="med"/>
                      <a:tailEnd type="none" w="med" len="med"/>
                    </a:lnT>
                    <a:lnB w="14916" cap="flat" cmpd="sng" algn="ctr">
                      <a:solidFill>
                        <a:srgbClr val="FFFFFF"/>
                      </a:solidFill>
                      <a:prstDash val="solid"/>
                      <a:round/>
                      <a:headEnd type="none" w="med" len="med"/>
                      <a:tailEnd type="none" w="med" len="med"/>
                    </a:lnB>
                    <a:solidFill>
                      <a:srgbClr val="70AD47"/>
                    </a:solidFill>
                  </a:tcPr>
                </a:tc>
                <a:extLst>
                  <a:ext uri="{0D108BD9-81ED-4DB2-BD59-A6C34878D82A}">
                    <a16:rowId xmlns:a16="http://schemas.microsoft.com/office/drawing/2014/main" val="1673612627"/>
                  </a:ext>
                </a:extLst>
              </a:tr>
              <a:tr h="653522">
                <a:tc>
                  <a:txBody>
                    <a:bodyPr/>
                    <a:lstStyle/>
                    <a:p>
                      <a:pPr algn="l" rtl="0" fontAlgn="base"/>
                      <a:r>
                        <a:rPr lang="en-US" sz="1800" b="1" i="0">
                          <a:solidFill>
                            <a:srgbClr val="FFFFFF"/>
                          </a:solidFill>
                          <a:effectLst/>
                          <a:latin typeface="Calibri" panose="020F0502020204030204" pitchFamily="34" charset="0"/>
                        </a:rPr>
                        <a:t>Skyline College </a:t>
                      </a:r>
                      <a:endParaRPr lang="en-US" b="1" i="0">
                        <a:solidFill>
                          <a:srgbClr val="FFFFFF"/>
                        </a:solidFill>
                        <a:effectLst/>
                      </a:endParaRPr>
                    </a:p>
                  </a:txBody>
                  <a:tcPr anchor="ctr">
                    <a:lnL w="14916" cap="flat" cmpd="sng" algn="ctr">
                      <a:solidFill>
                        <a:srgbClr val="FFFFFF"/>
                      </a:solidFill>
                      <a:prstDash val="solid"/>
                      <a:round/>
                      <a:headEnd type="none" w="med" len="med"/>
                      <a:tailEnd type="none" w="med" len="med"/>
                    </a:lnL>
                    <a:lnR w="14916" cap="flat" cmpd="sng" algn="ctr">
                      <a:solidFill>
                        <a:srgbClr val="FFFFFF"/>
                      </a:solidFill>
                      <a:prstDash val="solid"/>
                      <a:round/>
                      <a:headEnd type="none" w="med" len="med"/>
                      <a:tailEnd type="none" w="med" len="med"/>
                    </a:lnR>
                    <a:lnT w="14916" cap="flat" cmpd="sng" algn="ctr">
                      <a:solidFill>
                        <a:srgbClr val="FFFFFF"/>
                      </a:solidFill>
                      <a:prstDash val="solid"/>
                      <a:round/>
                      <a:headEnd type="none" w="med" len="med"/>
                      <a:tailEnd type="none" w="med" len="med"/>
                    </a:lnT>
                    <a:lnB w="14916" cap="flat" cmpd="sng" algn="ctr">
                      <a:solidFill>
                        <a:srgbClr val="FFFFFF"/>
                      </a:solidFill>
                      <a:prstDash val="solid"/>
                      <a:round/>
                      <a:headEnd type="none" w="med" len="med"/>
                      <a:tailEnd type="none" w="med" len="med"/>
                    </a:lnB>
                    <a:solidFill>
                      <a:srgbClr val="70AD47"/>
                    </a:solidFill>
                  </a:tcPr>
                </a:tc>
                <a:tc>
                  <a:txBody>
                    <a:bodyPr/>
                    <a:lstStyle/>
                    <a:p>
                      <a:pPr algn="r" rtl="0" fontAlgn="base"/>
                      <a:r>
                        <a:rPr lang="en-US" sz="1800" b="0" i="0">
                          <a:solidFill>
                            <a:srgbClr val="000000"/>
                          </a:solidFill>
                          <a:effectLst/>
                          <a:latin typeface="Calibri" panose="020F0502020204030204" pitchFamily="34" charset="0"/>
                        </a:rPr>
                        <a:t>756  </a:t>
                      </a:r>
                      <a:endParaRPr lang="en-US" b="0" i="0">
                        <a:solidFill>
                          <a:srgbClr val="000000"/>
                        </a:solidFill>
                        <a:effectLst/>
                      </a:endParaRPr>
                    </a:p>
                  </a:txBody>
                  <a:tcPr anchor="ctr">
                    <a:lnL w="14916" cap="flat" cmpd="sng" algn="ctr">
                      <a:solidFill>
                        <a:srgbClr val="FFFFFF"/>
                      </a:solidFill>
                      <a:prstDash val="solid"/>
                      <a:round/>
                      <a:headEnd type="none" w="med" len="med"/>
                      <a:tailEnd type="none" w="med" len="med"/>
                    </a:lnL>
                    <a:lnR w="14916" cap="flat" cmpd="sng" algn="ctr">
                      <a:solidFill>
                        <a:srgbClr val="FFFFFF"/>
                      </a:solidFill>
                      <a:prstDash val="solid"/>
                      <a:round/>
                      <a:headEnd type="none" w="med" len="med"/>
                      <a:tailEnd type="none" w="med" len="med"/>
                    </a:lnR>
                    <a:lnT w="14916" cap="flat" cmpd="sng" algn="ctr">
                      <a:solidFill>
                        <a:srgbClr val="FFFFFF"/>
                      </a:solidFill>
                      <a:prstDash val="solid"/>
                      <a:round/>
                      <a:headEnd type="none" w="med" len="med"/>
                      <a:tailEnd type="none" w="med" len="med"/>
                    </a:lnT>
                    <a:lnB w="14916" cap="flat" cmpd="sng" algn="ctr">
                      <a:solidFill>
                        <a:srgbClr val="FFFFFF"/>
                      </a:solidFill>
                      <a:prstDash val="solid"/>
                      <a:round/>
                      <a:headEnd type="none" w="med" len="med"/>
                      <a:tailEnd type="none" w="med" len="med"/>
                    </a:lnB>
                    <a:solidFill>
                      <a:srgbClr val="D5E3CF"/>
                    </a:solidFill>
                  </a:tcPr>
                </a:tc>
                <a:tc>
                  <a:txBody>
                    <a:bodyPr/>
                    <a:lstStyle/>
                    <a:p>
                      <a:pPr algn="r" rtl="0" fontAlgn="base"/>
                      <a:r>
                        <a:rPr lang="en-US" sz="1800" b="0" i="0">
                          <a:solidFill>
                            <a:srgbClr val="000000"/>
                          </a:solidFill>
                          <a:effectLst/>
                          <a:latin typeface="Calibri" panose="020F0502020204030204" pitchFamily="34" charset="0"/>
                        </a:rPr>
                        <a:t> 738  </a:t>
                      </a:r>
                      <a:endParaRPr lang="en-US" b="0" i="0">
                        <a:solidFill>
                          <a:srgbClr val="000000"/>
                        </a:solidFill>
                        <a:effectLst/>
                      </a:endParaRPr>
                    </a:p>
                  </a:txBody>
                  <a:tcPr anchor="ctr">
                    <a:lnL w="14916" cap="flat" cmpd="sng" algn="ctr">
                      <a:solidFill>
                        <a:srgbClr val="FFFFFF"/>
                      </a:solidFill>
                      <a:prstDash val="solid"/>
                      <a:round/>
                      <a:headEnd type="none" w="med" len="med"/>
                      <a:tailEnd type="none" w="med" len="med"/>
                    </a:lnL>
                    <a:lnR w="14916" cap="flat" cmpd="sng" algn="ctr">
                      <a:solidFill>
                        <a:srgbClr val="FFFFFF"/>
                      </a:solidFill>
                      <a:prstDash val="solid"/>
                      <a:round/>
                      <a:headEnd type="none" w="med" len="med"/>
                      <a:tailEnd type="none" w="med" len="med"/>
                    </a:lnR>
                    <a:lnT w="14916" cap="flat" cmpd="sng" algn="ctr">
                      <a:solidFill>
                        <a:srgbClr val="FFFFFF"/>
                      </a:solidFill>
                      <a:prstDash val="solid"/>
                      <a:round/>
                      <a:headEnd type="none" w="med" len="med"/>
                      <a:tailEnd type="none" w="med" len="med"/>
                    </a:lnT>
                    <a:lnB w="14916" cap="flat" cmpd="sng" algn="ctr">
                      <a:solidFill>
                        <a:srgbClr val="FFFFFF"/>
                      </a:solidFill>
                      <a:prstDash val="solid"/>
                      <a:round/>
                      <a:headEnd type="none" w="med" len="med"/>
                      <a:tailEnd type="none" w="med" len="med"/>
                    </a:lnB>
                    <a:solidFill>
                      <a:srgbClr val="D5E3CF"/>
                    </a:solidFill>
                  </a:tcPr>
                </a:tc>
                <a:tc>
                  <a:txBody>
                    <a:bodyPr/>
                    <a:lstStyle/>
                    <a:p>
                      <a:pPr algn="r" rtl="0" fontAlgn="base"/>
                      <a:r>
                        <a:rPr lang="en-US" sz="1800" b="0" i="0">
                          <a:solidFill>
                            <a:srgbClr val="000000"/>
                          </a:solidFill>
                          <a:effectLst/>
                          <a:latin typeface="Calibri" panose="020F0502020204030204" pitchFamily="34" charset="0"/>
                        </a:rPr>
                        <a:t>642</a:t>
                      </a:r>
                      <a:endParaRPr lang="en-US" b="0" i="0">
                        <a:solidFill>
                          <a:srgbClr val="000000"/>
                        </a:solidFill>
                        <a:effectLst/>
                      </a:endParaRPr>
                    </a:p>
                  </a:txBody>
                  <a:tcPr anchor="ctr">
                    <a:lnL w="14916" cap="flat" cmpd="sng" algn="ctr">
                      <a:solidFill>
                        <a:srgbClr val="FFFFFF"/>
                      </a:solidFill>
                      <a:prstDash val="solid"/>
                      <a:round/>
                      <a:headEnd type="none" w="med" len="med"/>
                      <a:tailEnd type="none" w="med" len="med"/>
                    </a:lnL>
                    <a:lnR w="14916" cap="flat" cmpd="sng" algn="ctr">
                      <a:solidFill>
                        <a:srgbClr val="FFFFFF"/>
                      </a:solidFill>
                      <a:prstDash val="solid"/>
                      <a:round/>
                      <a:headEnd type="none" w="med" len="med"/>
                      <a:tailEnd type="none" w="med" len="med"/>
                    </a:lnR>
                    <a:lnT w="14916" cap="flat" cmpd="sng" algn="ctr">
                      <a:solidFill>
                        <a:srgbClr val="FFFFFF"/>
                      </a:solidFill>
                      <a:prstDash val="solid"/>
                      <a:round/>
                      <a:headEnd type="none" w="med" len="med"/>
                      <a:tailEnd type="none" w="med" len="med"/>
                    </a:lnT>
                    <a:lnB w="14916" cap="flat" cmpd="sng" algn="ctr">
                      <a:solidFill>
                        <a:srgbClr val="FFFFFF"/>
                      </a:solidFill>
                      <a:prstDash val="solid"/>
                      <a:round/>
                      <a:headEnd type="none" w="med" len="med"/>
                      <a:tailEnd type="none" w="med" len="med"/>
                    </a:lnB>
                    <a:solidFill>
                      <a:srgbClr val="D5E3CF"/>
                    </a:solidFill>
                  </a:tcPr>
                </a:tc>
                <a:tc>
                  <a:txBody>
                    <a:bodyPr/>
                    <a:lstStyle/>
                    <a:p>
                      <a:pPr algn="r" rtl="0" fontAlgn="base"/>
                      <a:r>
                        <a:rPr lang="en-US" sz="1800" b="0" i="0">
                          <a:solidFill>
                            <a:srgbClr val="000000"/>
                          </a:solidFill>
                          <a:effectLst/>
                          <a:latin typeface="Calibri" panose="020F0502020204030204" pitchFamily="34" charset="0"/>
                        </a:rPr>
                        <a:t>754  </a:t>
                      </a:r>
                      <a:endParaRPr lang="en-US" b="0" i="0">
                        <a:solidFill>
                          <a:srgbClr val="000000"/>
                        </a:solidFill>
                        <a:effectLst/>
                      </a:endParaRPr>
                    </a:p>
                  </a:txBody>
                  <a:tcPr anchor="ctr">
                    <a:lnL w="14916" cap="flat" cmpd="sng" algn="ctr">
                      <a:solidFill>
                        <a:srgbClr val="FFFFFF"/>
                      </a:solidFill>
                      <a:prstDash val="solid"/>
                      <a:round/>
                      <a:headEnd type="none" w="med" len="med"/>
                      <a:tailEnd type="none" w="med" len="med"/>
                    </a:lnL>
                    <a:lnR w="14916" cap="flat" cmpd="sng" algn="ctr">
                      <a:solidFill>
                        <a:srgbClr val="FFFFFF"/>
                      </a:solidFill>
                      <a:prstDash val="solid"/>
                      <a:round/>
                      <a:headEnd type="none" w="med" len="med"/>
                      <a:tailEnd type="none" w="med" len="med"/>
                    </a:lnR>
                    <a:lnT w="14916" cap="flat" cmpd="sng" algn="ctr">
                      <a:solidFill>
                        <a:srgbClr val="FFFFFF"/>
                      </a:solidFill>
                      <a:prstDash val="solid"/>
                      <a:round/>
                      <a:headEnd type="none" w="med" len="med"/>
                      <a:tailEnd type="none" w="med" len="med"/>
                    </a:lnT>
                    <a:lnB w="14916" cap="flat" cmpd="sng" algn="ctr">
                      <a:solidFill>
                        <a:srgbClr val="FFFFFF"/>
                      </a:solidFill>
                      <a:prstDash val="solid"/>
                      <a:round/>
                      <a:headEnd type="none" w="med" len="med"/>
                      <a:tailEnd type="none" w="med" len="med"/>
                    </a:lnB>
                    <a:solidFill>
                      <a:srgbClr val="D5E3CF"/>
                    </a:solidFill>
                  </a:tcPr>
                </a:tc>
                <a:tc>
                  <a:txBody>
                    <a:bodyPr/>
                    <a:lstStyle/>
                    <a:p>
                      <a:pPr algn="r" rtl="0" fontAlgn="base"/>
                      <a:r>
                        <a:rPr lang="en-US" sz="1800" b="0" i="0">
                          <a:solidFill>
                            <a:srgbClr val="000000"/>
                          </a:solidFill>
                          <a:effectLst/>
                          <a:latin typeface="Calibri" panose="020F0502020204030204" pitchFamily="34" charset="0"/>
                        </a:rPr>
                        <a:t>1,018</a:t>
                      </a:r>
                      <a:endParaRPr lang="en-US" b="0" i="0">
                        <a:solidFill>
                          <a:srgbClr val="000000"/>
                        </a:solidFill>
                        <a:effectLst/>
                      </a:endParaRPr>
                    </a:p>
                  </a:txBody>
                  <a:tcPr anchor="ctr">
                    <a:lnL w="14916" cap="flat" cmpd="sng" algn="ctr">
                      <a:solidFill>
                        <a:srgbClr val="FFFFFF"/>
                      </a:solidFill>
                      <a:prstDash val="solid"/>
                      <a:round/>
                      <a:headEnd type="none" w="med" len="med"/>
                      <a:tailEnd type="none" w="med" len="med"/>
                    </a:lnL>
                    <a:lnR w="14916" cap="flat" cmpd="sng" algn="ctr">
                      <a:solidFill>
                        <a:srgbClr val="FFFFFF"/>
                      </a:solidFill>
                      <a:prstDash val="solid"/>
                      <a:round/>
                      <a:headEnd type="none" w="med" len="med"/>
                      <a:tailEnd type="none" w="med" len="med"/>
                    </a:lnR>
                    <a:lnT w="14916" cap="flat" cmpd="sng" algn="ctr">
                      <a:solidFill>
                        <a:srgbClr val="FFFFFF"/>
                      </a:solidFill>
                      <a:prstDash val="solid"/>
                      <a:round/>
                      <a:headEnd type="none" w="med" len="med"/>
                      <a:tailEnd type="none" w="med" len="med"/>
                    </a:lnT>
                    <a:lnB w="14916" cap="flat" cmpd="sng" algn="ctr">
                      <a:solidFill>
                        <a:srgbClr val="FFFFFF"/>
                      </a:solidFill>
                      <a:prstDash val="solid"/>
                      <a:round/>
                      <a:headEnd type="none" w="med" len="med"/>
                      <a:tailEnd type="none" w="med" len="med"/>
                    </a:lnB>
                    <a:solidFill>
                      <a:srgbClr val="D5E3CF"/>
                    </a:solidFill>
                  </a:tcPr>
                </a:tc>
                <a:tc>
                  <a:txBody>
                    <a:bodyPr/>
                    <a:lstStyle/>
                    <a:p>
                      <a:pPr algn="r" rtl="0" fontAlgn="base"/>
                      <a:r>
                        <a:rPr lang="en-US" sz="1800" b="0" i="0">
                          <a:solidFill>
                            <a:srgbClr val="000000"/>
                          </a:solidFill>
                          <a:effectLst/>
                          <a:latin typeface="Calibri" panose="020F0502020204030204" pitchFamily="34" charset="0"/>
                        </a:rPr>
                        <a:t> 1,500  </a:t>
                      </a:r>
                      <a:endParaRPr lang="en-US" b="0" i="0">
                        <a:solidFill>
                          <a:srgbClr val="000000"/>
                        </a:solidFill>
                        <a:effectLst/>
                      </a:endParaRPr>
                    </a:p>
                  </a:txBody>
                  <a:tcPr anchor="ctr">
                    <a:lnL w="14916" cap="flat" cmpd="sng" algn="ctr">
                      <a:solidFill>
                        <a:srgbClr val="FFFFFF"/>
                      </a:solidFill>
                      <a:prstDash val="solid"/>
                      <a:round/>
                      <a:headEnd type="none" w="med" len="med"/>
                      <a:tailEnd type="none" w="med" len="med"/>
                    </a:lnL>
                    <a:lnR w="14916" cap="flat" cmpd="sng" algn="ctr">
                      <a:solidFill>
                        <a:srgbClr val="FFFFFF"/>
                      </a:solidFill>
                      <a:prstDash val="solid"/>
                      <a:round/>
                      <a:headEnd type="none" w="med" len="med"/>
                      <a:tailEnd type="none" w="med" len="med"/>
                    </a:lnR>
                    <a:lnT w="14916" cap="flat" cmpd="sng" algn="ctr">
                      <a:solidFill>
                        <a:srgbClr val="FFFFFF"/>
                      </a:solidFill>
                      <a:prstDash val="solid"/>
                      <a:round/>
                      <a:headEnd type="none" w="med" len="med"/>
                      <a:tailEnd type="none" w="med" len="med"/>
                    </a:lnT>
                    <a:lnB w="14916" cap="flat" cmpd="sng" algn="ctr">
                      <a:solidFill>
                        <a:srgbClr val="FFFFFF"/>
                      </a:solidFill>
                      <a:prstDash val="solid"/>
                      <a:round/>
                      <a:headEnd type="none" w="med" len="med"/>
                      <a:tailEnd type="none" w="med" len="med"/>
                    </a:lnB>
                    <a:solidFill>
                      <a:srgbClr val="D5E3CF"/>
                    </a:solidFill>
                  </a:tcPr>
                </a:tc>
                <a:extLst>
                  <a:ext uri="{0D108BD9-81ED-4DB2-BD59-A6C34878D82A}">
                    <a16:rowId xmlns:a16="http://schemas.microsoft.com/office/drawing/2014/main" val="2183989092"/>
                  </a:ext>
                </a:extLst>
              </a:tr>
              <a:tr h="653522">
                <a:tc>
                  <a:txBody>
                    <a:bodyPr/>
                    <a:lstStyle/>
                    <a:p>
                      <a:pPr algn="l" rtl="0" fontAlgn="base"/>
                      <a:r>
                        <a:rPr lang="en-US" sz="1800" b="1" i="0">
                          <a:solidFill>
                            <a:srgbClr val="FFFFFF"/>
                          </a:solidFill>
                          <a:effectLst/>
                          <a:latin typeface="Calibri" panose="020F0502020204030204" pitchFamily="34" charset="0"/>
                        </a:rPr>
                        <a:t>College of San Mateo </a:t>
                      </a:r>
                      <a:endParaRPr lang="en-US" b="1" i="0">
                        <a:solidFill>
                          <a:srgbClr val="FFFFFF"/>
                        </a:solidFill>
                        <a:effectLst/>
                      </a:endParaRPr>
                    </a:p>
                  </a:txBody>
                  <a:tcPr anchor="ctr">
                    <a:lnL w="14916" cap="flat" cmpd="sng" algn="ctr">
                      <a:solidFill>
                        <a:srgbClr val="FFFFFF"/>
                      </a:solidFill>
                      <a:prstDash val="solid"/>
                      <a:round/>
                      <a:headEnd type="none" w="med" len="med"/>
                      <a:tailEnd type="none" w="med" len="med"/>
                    </a:lnL>
                    <a:lnR w="14916" cap="flat" cmpd="sng" algn="ctr">
                      <a:solidFill>
                        <a:srgbClr val="FFFFFF"/>
                      </a:solidFill>
                      <a:prstDash val="solid"/>
                      <a:round/>
                      <a:headEnd type="none" w="med" len="med"/>
                      <a:tailEnd type="none" w="med" len="med"/>
                    </a:lnR>
                    <a:lnT w="14916" cap="flat" cmpd="sng" algn="ctr">
                      <a:solidFill>
                        <a:srgbClr val="FFFFFF"/>
                      </a:solidFill>
                      <a:prstDash val="solid"/>
                      <a:round/>
                      <a:headEnd type="none" w="med" len="med"/>
                      <a:tailEnd type="none" w="med" len="med"/>
                    </a:lnT>
                    <a:lnB w="14916" cap="flat" cmpd="sng" algn="ctr">
                      <a:solidFill>
                        <a:srgbClr val="FFFFFF"/>
                      </a:solidFill>
                      <a:prstDash val="solid"/>
                      <a:round/>
                      <a:headEnd type="none" w="med" len="med"/>
                      <a:tailEnd type="none" w="med" len="med"/>
                    </a:lnB>
                    <a:solidFill>
                      <a:srgbClr val="70AD47"/>
                    </a:solidFill>
                  </a:tcPr>
                </a:tc>
                <a:tc>
                  <a:txBody>
                    <a:bodyPr/>
                    <a:lstStyle/>
                    <a:p>
                      <a:pPr algn="r" rtl="0" fontAlgn="base"/>
                      <a:r>
                        <a:rPr lang="en-US" sz="1800" b="0" i="0">
                          <a:solidFill>
                            <a:srgbClr val="000000"/>
                          </a:solidFill>
                          <a:effectLst/>
                          <a:latin typeface="Calibri" panose="020F0502020204030204" pitchFamily="34" charset="0"/>
                        </a:rPr>
                        <a:t>737  </a:t>
                      </a:r>
                      <a:endParaRPr lang="en-US" b="0" i="0">
                        <a:solidFill>
                          <a:srgbClr val="000000"/>
                        </a:solidFill>
                        <a:effectLst/>
                      </a:endParaRPr>
                    </a:p>
                  </a:txBody>
                  <a:tcPr anchor="ctr">
                    <a:lnL w="14916" cap="flat" cmpd="sng" algn="ctr">
                      <a:solidFill>
                        <a:srgbClr val="FFFFFF"/>
                      </a:solidFill>
                      <a:prstDash val="solid"/>
                      <a:round/>
                      <a:headEnd type="none" w="med" len="med"/>
                      <a:tailEnd type="none" w="med" len="med"/>
                    </a:lnL>
                    <a:lnR w="14916" cap="flat" cmpd="sng" algn="ctr">
                      <a:solidFill>
                        <a:srgbClr val="FFFFFF"/>
                      </a:solidFill>
                      <a:prstDash val="solid"/>
                      <a:round/>
                      <a:headEnd type="none" w="med" len="med"/>
                      <a:tailEnd type="none" w="med" len="med"/>
                    </a:lnR>
                    <a:lnT w="14916" cap="flat" cmpd="sng" algn="ctr">
                      <a:solidFill>
                        <a:srgbClr val="FFFFFF"/>
                      </a:solidFill>
                      <a:prstDash val="solid"/>
                      <a:round/>
                      <a:headEnd type="none" w="med" len="med"/>
                      <a:tailEnd type="none" w="med" len="med"/>
                    </a:lnT>
                    <a:lnB w="14916" cap="flat" cmpd="sng" algn="ctr">
                      <a:solidFill>
                        <a:srgbClr val="FFFFFF"/>
                      </a:solidFill>
                      <a:prstDash val="solid"/>
                      <a:round/>
                      <a:headEnd type="none" w="med" len="med"/>
                      <a:tailEnd type="none" w="med" len="med"/>
                    </a:lnB>
                    <a:solidFill>
                      <a:srgbClr val="EBF1E9"/>
                    </a:solidFill>
                  </a:tcPr>
                </a:tc>
                <a:tc>
                  <a:txBody>
                    <a:bodyPr/>
                    <a:lstStyle/>
                    <a:p>
                      <a:pPr algn="r" rtl="0" fontAlgn="base"/>
                      <a:r>
                        <a:rPr lang="en-US" sz="1800" b="0" i="0">
                          <a:solidFill>
                            <a:srgbClr val="000000"/>
                          </a:solidFill>
                          <a:effectLst/>
                          <a:latin typeface="Calibri" panose="020F0502020204030204" pitchFamily="34" charset="0"/>
                        </a:rPr>
                        <a:t> 692  </a:t>
                      </a:r>
                      <a:endParaRPr lang="en-US" b="0" i="0">
                        <a:solidFill>
                          <a:srgbClr val="000000"/>
                        </a:solidFill>
                        <a:effectLst/>
                      </a:endParaRPr>
                    </a:p>
                  </a:txBody>
                  <a:tcPr anchor="ctr">
                    <a:lnL w="14916" cap="flat" cmpd="sng" algn="ctr">
                      <a:solidFill>
                        <a:srgbClr val="FFFFFF"/>
                      </a:solidFill>
                      <a:prstDash val="solid"/>
                      <a:round/>
                      <a:headEnd type="none" w="med" len="med"/>
                      <a:tailEnd type="none" w="med" len="med"/>
                    </a:lnL>
                    <a:lnR w="14916" cap="flat" cmpd="sng" algn="ctr">
                      <a:solidFill>
                        <a:srgbClr val="FFFFFF"/>
                      </a:solidFill>
                      <a:prstDash val="solid"/>
                      <a:round/>
                      <a:headEnd type="none" w="med" len="med"/>
                      <a:tailEnd type="none" w="med" len="med"/>
                    </a:lnR>
                    <a:lnT w="14916" cap="flat" cmpd="sng" algn="ctr">
                      <a:solidFill>
                        <a:srgbClr val="FFFFFF"/>
                      </a:solidFill>
                      <a:prstDash val="solid"/>
                      <a:round/>
                      <a:headEnd type="none" w="med" len="med"/>
                      <a:tailEnd type="none" w="med" len="med"/>
                    </a:lnT>
                    <a:lnB w="14916" cap="flat" cmpd="sng" algn="ctr">
                      <a:solidFill>
                        <a:srgbClr val="FFFFFF"/>
                      </a:solidFill>
                      <a:prstDash val="solid"/>
                      <a:round/>
                      <a:headEnd type="none" w="med" len="med"/>
                      <a:tailEnd type="none" w="med" len="med"/>
                    </a:lnB>
                    <a:solidFill>
                      <a:srgbClr val="EBF1E9"/>
                    </a:solidFill>
                  </a:tcPr>
                </a:tc>
                <a:tc>
                  <a:txBody>
                    <a:bodyPr/>
                    <a:lstStyle/>
                    <a:p>
                      <a:pPr algn="r" rtl="0" fontAlgn="base"/>
                      <a:r>
                        <a:rPr lang="en-US" sz="1800" b="0" i="0">
                          <a:solidFill>
                            <a:srgbClr val="000000"/>
                          </a:solidFill>
                          <a:effectLst/>
                          <a:latin typeface="Calibri" panose="020F0502020204030204" pitchFamily="34" charset="0"/>
                        </a:rPr>
                        <a:t>740</a:t>
                      </a:r>
                      <a:endParaRPr lang="en-US" b="0" i="0">
                        <a:solidFill>
                          <a:srgbClr val="000000"/>
                        </a:solidFill>
                        <a:effectLst/>
                      </a:endParaRPr>
                    </a:p>
                  </a:txBody>
                  <a:tcPr anchor="ctr">
                    <a:lnL w="14916" cap="flat" cmpd="sng" algn="ctr">
                      <a:solidFill>
                        <a:srgbClr val="FFFFFF"/>
                      </a:solidFill>
                      <a:prstDash val="solid"/>
                      <a:round/>
                      <a:headEnd type="none" w="med" len="med"/>
                      <a:tailEnd type="none" w="med" len="med"/>
                    </a:lnL>
                    <a:lnR w="14916" cap="flat" cmpd="sng" algn="ctr">
                      <a:solidFill>
                        <a:srgbClr val="FFFFFF"/>
                      </a:solidFill>
                      <a:prstDash val="solid"/>
                      <a:round/>
                      <a:headEnd type="none" w="med" len="med"/>
                      <a:tailEnd type="none" w="med" len="med"/>
                    </a:lnR>
                    <a:lnT w="14916" cap="flat" cmpd="sng" algn="ctr">
                      <a:solidFill>
                        <a:srgbClr val="FFFFFF"/>
                      </a:solidFill>
                      <a:prstDash val="solid"/>
                      <a:round/>
                      <a:headEnd type="none" w="med" len="med"/>
                      <a:tailEnd type="none" w="med" len="med"/>
                    </a:lnT>
                    <a:lnB w="14916" cap="flat" cmpd="sng" algn="ctr">
                      <a:solidFill>
                        <a:srgbClr val="FFFFFF"/>
                      </a:solidFill>
                      <a:prstDash val="solid"/>
                      <a:round/>
                      <a:headEnd type="none" w="med" len="med"/>
                      <a:tailEnd type="none" w="med" len="med"/>
                    </a:lnB>
                    <a:solidFill>
                      <a:srgbClr val="EBF1E9"/>
                    </a:solidFill>
                  </a:tcPr>
                </a:tc>
                <a:tc>
                  <a:txBody>
                    <a:bodyPr/>
                    <a:lstStyle/>
                    <a:p>
                      <a:pPr algn="r" rtl="0" fontAlgn="base"/>
                      <a:r>
                        <a:rPr lang="en-US" sz="1800" b="0" i="0">
                          <a:solidFill>
                            <a:srgbClr val="000000"/>
                          </a:solidFill>
                          <a:effectLst/>
                          <a:latin typeface="Calibri" panose="020F0502020204030204" pitchFamily="34" charset="0"/>
                        </a:rPr>
                        <a:t>928  </a:t>
                      </a:r>
                      <a:endParaRPr lang="en-US" b="0" i="0">
                        <a:solidFill>
                          <a:srgbClr val="000000"/>
                        </a:solidFill>
                        <a:effectLst/>
                      </a:endParaRPr>
                    </a:p>
                  </a:txBody>
                  <a:tcPr anchor="ctr">
                    <a:lnL w="14916" cap="flat" cmpd="sng" algn="ctr">
                      <a:solidFill>
                        <a:srgbClr val="FFFFFF"/>
                      </a:solidFill>
                      <a:prstDash val="solid"/>
                      <a:round/>
                      <a:headEnd type="none" w="med" len="med"/>
                      <a:tailEnd type="none" w="med" len="med"/>
                    </a:lnL>
                    <a:lnR w="14916" cap="flat" cmpd="sng" algn="ctr">
                      <a:solidFill>
                        <a:srgbClr val="FFFFFF"/>
                      </a:solidFill>
                      <a:prstDash val="solid"/>
                      <a:round/>
                      <a:headEnd type="none" w="med" len="med"/>
                      <a:tailEnd type="none" w="med" len="med"/>
                    </a:lnR>
                    <a:lnT w="14916" cap="flat" cmpd="sng" algn="ctr">
                      <a:solidFill>
                        <a:srgbClr val="FFFFFF"/>
                      </a:solidFill>
                      <a:prstDash val="solid"/>
                      <a:round/>
                      <a:headEnd type="none" w="med" len="med"/>
                      <a:tailEnd type="none" w="med" len="med"/>
                    </a:lnT>
                    <a:lnB w="14916" cap="flat" cmpd="sng" algn="ctr">
                      <a:solidFill>
                        <a:srgbClr val="FFFFFF"/>
                      </a:solidFill>
                      <a:prstDash val="solid"/>
                      <a:round/>
                      <a:headEnd type="none" w="med" len="med"/>
                      <a:tailEnd type="none" w="med" len="med"/>
                    </a:lnB>
                    <a:solidFill>
                      <a:srgbClr val="EBF1E9"/>
                    </a:solidFill>
                  </a:tcPr>
                </a:tc>
                <a:tc>
                  <a:txBody>
                    <a:bodyPr/>
                    <a:lstStyle/>
                    <a:p>
                      <a:pPr algn="r" rtl="0" fontAlgn="base"/>
                      <a:r>
                        <a:rPr lang="en-US" sz="1800" b="0" i="0">
                          <a:solidFill>
                            <a:srgbClr val="000000"/>
                          </a:solidFill>
                          <a:effectLst/>
                          <a:latin typeface="Calibri" panose="020F0502020204030204" pitchFamily="34" charset="0"/>
                        </a:rPr>
                        <a:t>930</a:t>
                      </a:r>
                      <a:endParaRPr lang="en-US" b="0" i="0">
                        <a:solidFill>
                          <a:srgbClr val="000000"/>
                        </a:solidFill>
                        <a:effectLst/>
                      </a:endParaRPr>
                    </a:p>
                  </a:txBody>
                  <a:tcPr anchor="ctr">
                    <a:lnL w="14916" cap="flat" cmpd="sng" algn="ctr">
                      <a:solidFill>
                        <a:srgbClr val="FFFFFF"/>
                      </a:solidFill>
                      <a:prstDash val="solid"/>
                      <a:round/>
                      <a:headEnd type="none" w="med" len="med"/>
                      <a:tailEnd type="none" w="med" len="med"/>
                    </a:lnL>
                    <a:lnR w="14916" cap="flat" cmpd="sng" algn="ctr">
                      <a:solidFill>
                        <a:srgbClr val="FFFFFF"/>
                      </a:solidFill>
                      <a:prstDash val="solid"/>
                      <a:round/>
                      <a:headEnd type="none" w="med" len="med"/>
                      <a:tailEnd type="none" w="med" len="med"/>
                    </a:lnR>
                    <a:lnT w="14916" cap="flat" cmpd="sng" algn="ctr">
                      <a:solidFill>
                        <a:srgbClr val="FFFFFF"/>
                      </a:solidFill>
                      <a:prstDash val="solid"/>
                      <a:round/>
                      <a:headEnd type="none" w="med" len="med"/>
                      <a:tailEnd type="none" w="med" len="med"/>
                    </a:lnT>
                    <a:lnB w="14916" cap="flat" cmpd="sng" algn="ctr">
                      <a:solidFill>
                        <a:srgbClr val="FFFFFF"/>
                      </a:solidFill>
                      <a:prstDash val="solid"/>
                      <a:round/>
                      <a:headEnd type="none" w="med" len="med"/>
                      <a:tailEnd type="none" w="med" len="med"/>
                    </a:lnB>
                    <a:solidFill>
                      <a:srgbClr val="EBF1E9"/>
                    </a:solidFill>
                  </a:tcPr>
                </a:tc>
                <a:tc>
                  <a:txBody>
                    <a:bodyPr/>
                    <a:lstStyle/>
                    <a:p>
                      <a:pPr algn="r" rtl="0" fontAlgn="base"/>
                      <a:r>
                        <a:rPr lang="en-US" sz="1800" b="0" i="0">
                          <a:solidFill>
                            <a:srgbClr val="000000"/>
                          </a:solidFill>
                          <a:effectLst/>
                          <a:latin typeface="Calibri" panose="020F0502020204030204" pitchFamily="34" charset="0"/>
                        </a:rPr>
                        <a:t> 1,500  </a:t>
                      </a:r>
                      <a:endParaRPr lang="en-US" b="0" i="0">
                        <a:solidFill>
                          <a:srgbClr val="000000"/>
                        </a:solidFill>
                        <a:effectLst/>
                      </a:endParaRPr>
                    </a:p>
                  </a:txBody>
                  <a:tcPr anchor="ctr">
                    <a:lnL w="14916" cap="flat" cmpd="sng" algn="ctr">
                      <a:solidFill>
                        <a:srgbClr val="FFFFFF"/>
                      </a:solidFill>
                      <a:prstDash val="solid"/>
                      <a:round/>
                      <a:headEnd type="none" w="med" len="med"/>
                      <a:tailEnd type="none" w="med" len="med"/>
                    </a:lnL>
                    <a:lnR w="14916" cap="flat" cmpd="sng" algn="ctr">
                      <a:solidFill>
                        <a:srgbClr val="FFFFFF"/>
                      </a:solidFill>
                      <a:prstDash val="solid"/>
                      <a:round/>
                      <a:headEnd type="none" w="med" len="med"/>
                      <a:tailEnd type="none" w="med" len="med"/>
                    </a:lnR>
                    <a:lnT w="14916" cap="flat" cmpd="sng" algn="ctr">
                      <a:solidFill>
                        <a:srgbClr val="FFFFFF"/>
                      </a:solidFill>
                      <a:prstDash val="solid"/>
                      <a:round/>
                      <a:headEnd type="none" w="med" len="med"/>
                      <a:tailEnd type="none" w="med" len="med"/>
                    </a:lnT>
                    <a:lnB w="14916" cap="flat" cmpd="sng" algn="ctr">
                      <a:solidFill>
                        <a:srgbClr val="FFFFFF"/>
                      </a:solidFill>
                      <a:prstDash val="solid"/>
                      <a:round/>
                      <a:headEnd type="none" w="med" len="med"/>
                      <a:tailEnd type="none" w="med" len="med"/>
                    </a:lnB>
                    <a:solidFill>
                      <a:srgbClr val="EBF1E9"/>
                    </a:solidFill>
                  </a:tcPr>
                </a:tc>
                <a:extLst>
                  <a:ext uri="{0D108BD9-81ED-4DB2-BD59-A6C34878D82A}">
                    <a16:rowId xmlns:a16="http://schemas.microsoft.com/office/drawing/2014/main" val="3903275149"/>
                  </a:ext>
                </a:extLst>
              </a:tr>
              <a:tr h="653522">
                <a:tc>
                  <a:txBody>
                    <a:bodyPr/>
                    <a:lstStyle/>
                    <a:p>
                      <a:pPr algn="l" rtl="0" fontAlgn="base"/>
                      <a:r>
                        <a:rPr lang="en-US" sz="1800" b="1" i="0">
                          <a:solidFill>
                            <a:srgbClr val="FFFFFF"/>
                          </a:solidFill>
                          <a:effectLst/>
                          <a:latin typeface="Calibri" panose="020F0502020204030204" pitchFamily="34" charset="0"/>
                        </a:rPr>
                        <a:t>Cañada College </a:t>
                      </a:r>
                      <a:endParaRPr lang="en-US" b="1" i="0">
                        <a:solidFill>
                          <a:srgbClr val="FFFFFF"/>
                        </a:solidFill>
                        <a:effectLst/>
                      </a:endParaRPr>
                    </a:p>
                  </a:txBody>
                  <a:tcPr anchor="ctr">
                    <a:lnL w="14916" cap="flat" cmpd="sng" algn="ctr">
                      <a:solidFill>
                        <a:srgbClr val="FFFFFF"/>
                      </a:solidFill>
                      <a:prstDash val="solid"/>
                      <a:round/>
                      <a:headEnd type="none" w="med" len="med"/>
                      <a:tailEnd type="none" w="med" len="med"/>
                    </a:lnL>
                    <a:lnR w="14916" cap="flat" cmpd="sng" algn="ctr">
                      <a:solidFill>
                        <a:srgbClr val="FFFFFF"/>
                      </a:solidFill>
                      <a:prstDash val="solid"/>
                      <a:round/>
                      <a:headEnd type="none" w="med" len="med"/>
                      <a:tailEnd type="none" w="med" len="med"/>
                    </a:lnR>
                    <a:lnT w="14916" cap="flat" cmpd="sng" algn="ctr">
                      <a:solidFill>
                        <a:srgbClr val="FFFFFF"/>
                      </a:solidFill>
                      <a:prstDash val="solid"/>
                      <a:round/>
                      <a:headEnd type="none" w="med" len="med"/>
                      <a:tailEnd type="none" w="med" len="med"/>
                    </a:lnT>
                    <a:lnB w="14916" cap="flat" cmpd="sng" algn="ctr">
                      <a:solidFill>
                        <a:srgbClr val="FFFFFF"/>
                      </a:solidFill>
                      <a:prstDash val="solid"/>
                      <a:round/>
                      <a:headEnd type="none" w="med" len="med"/>
                      <a:tailEnd type="none" w="med" len="med"/>
                    </a:lnB>
                    <a:solidFill>
                      <a:srgbClr val="70AD47"/>
                    </a:solidFill>
                  </a:tcPr>
                </a:tc>
                <a:tc>
                  <a:txBody>
                    <a:bodyPr/>
                    <a:lstStyle/>
                    <a:p>
                      <a:pPr algn="r" rtl="0" fontAlgn="base"/>
                      <a:r>
                        <a:rPr lang="en-US" sz="1800" b="0" i="0">
                          <a:solidFill>
                            <a:srgbClr val="000000"/>
                          </a:solidFill>
                          <a:effectLst/>
                          <a:latin typeface="Calibri" panose="020F0502020204030204" pitchFamily="34" charset="0"/>
                        </a:rPr>
                        <a:t>497  </a:t>
                      </a:r>
                      <a:endParaRPr lang="en-US" b="0" i="0">
                        <a:solidFill>
                          <a:srgbClr val="000000"/>
                        </a:solidFill>
                        <a:effectLst/>
                      </a:endParaRPr>
                    </a:p>
                  </a:txBody>
                  <a:tcPr anchor="ctr">
                    <a:lnL w="14916" cap="flat" cmpd="sng" algn="ctr">
                      <a:solidFill>
                        <a:srgbClr val="FFFFFF"/>
                      </a:solidFill>
                      <a:prstDash val="solid"/>
                      <a:round/>
                      <a:headEnd type="none" w="med" len="med"/>
                      <a:tailEnd type="none" w="med" len="med"/>
                    </a:lnL>
                    <a:lnR w="14916" cap="flat" cmpd="sng" algn="ctr">
                      <a:solidFill>
                        <a:srgbClr val="FFFFFF"/>
                      </a:solidFill>
                      <a:prstDash val="solid"/>
                      <a:round/>
                      <a:headEnd type="none" w="med" len="med"/>
                      <a:tailEnd type="none" w="med" len="med"/>
                    </a:lnR>
                    <a:lnT w="14916" cap="flat" cmpd="sng" algn="ctr">
                      <a:solidFill>
                        <a:srgbClr val="FFFFFF"/>
                      </a:solidFill>
                      <a:prstDash val="solid"/>
                      <a:round/>
                      <a:headEnd type="none" w="med" len="med"/>
                      <a:tailEnd type="none" w="med" len="med"/>
                    </a:lnT>
                    <a:lnB w="14916" cap="flat" cmpd="sng" algn="ctr">
                      <a:solidFill>
                        <a:srgbClr val="FFFFFF"/>
                      </a:solidFill>
                      <a:prstDash val="solid"/>
                      <a:round/>
                      <a:headEnd type="none" w="med" len="med"/>
                      <a:tailEnd type="none" w="med" len="med"/>
                    </a:lnB>
                    <a:solidFill>
                      <a:srgbClr val="D5E3CF"/>
                    </a:solidFill>
                  </a:tcPr>
                </a:tc>
                <a:tc>
                  <a:txBody>
                    <a:bodyPr/>
                    <a:lstStyle/>
                    <a:p>
                      <a:pPr algn="r" rtl="0" fontAlgn="base"/>
                      <a:r>
                        <a:rPr lang="en-US" sz="1800" b="0" i="0">
                          <a:solidFill>
                            <a:srgbClr val="000000"/>
                          </a:solidFill>
                          <a:effectLst/>
                          <a:latin typeface="Calibri" panose="020F0502020204030204" pitchFamily="34" charset="0"/>
                        </a:rPr>
                        <a:t>464  </a:t>
                      </a:r>
                      <a:endParaRPr lang="en-US" b="0" i="0">
                        <a:solidFill>
                          <a:srgbClr val="000000"/>
                        </a:solidFill>
                        <a:effectLst/>
                      </a:endParaRPr>
                    </a:p>
                  </a:txBody>
                  <a:tcPr anchor="ctr">
                    <a:lnL w="14916" cap="flat" cmpd="sng" algn="ctr">
                      <a:solidFill>
                        <a:srgbClr val="FFFFFF"/>
                      </a:solidFill>
                      <a:prstDash val="solid"/>
                      <a:round/>
                      <a:headEnd type="none" w="med" len="med"/>
                      <a:tailEnd type="none" w="med" len="med"/>
                    </a:lnL>
                    <a:lnR w="14916" cap="flat" cmpd="sng" algn="ctr">
                      <a:solidFill>
                        <a:srgbClr val="FFFFFF"/>
                      </a:solidFill>
                      <a:prstDash val="solid"/>
                      <a:round/>
                      <a:headEnd type="none" w="med" len="med"/>
                      <a:tailEnd type="none" w="med" len="med"/>
                    </a:lnR>
                    <a:lnT w="14916" cap="flat" cmpd="sng" algn="ctr">
                      <a:solidFill>
                        <a:srgbClr val="FFFFFF"/>
                      </a:solidFill>
                      <a:prstDash val="solid"/>
                      <a:round/>
                      <a:headEnd type="none" w="med" len="med"/>
                      <a:tailEnd type="none" w="med" len="med"/>
                    </a:lnT>
                    <a:lnB w="14916" cap="flat" cmpd="sng" algn="ctr">
                      <a:solidFill>
                        <a:srgbClr val="FFFFFF"/>
                      </a:solidFill>
                      <a:prstDash val="solid"/>
                      <a:round/>
                      <a:headEnd type="none" w="med" len="med"/>
                      <a:tailEnd type="none" w="med" len="med"/>
                    </a:lnB>
                    <a:solidFill>
                      <a:srgbClr val="D5E3CF"/>
                    </a:solidFill>
                  </a:tcPr>
                </a:tc>
                <a:tc>
                  <a:txBody>
                    <a:bodyPr/>
                    <a:lstStyle/>
                    <a:p>
                      <a:pPr algn="r" rtl="0" fontAlgn="base"/>
                      <a:r>
                        <a:rPr lang="en-US" sz="1800" b="0" i="0">
                          <a:solidFill>
                            <a:srgbClr val="000000"/>
                          </a:solidFill>
                          <a:effectLst/>
                          <a:latin typeface="Calibri" panose="020F0502020204030204" pitchFamily="34" charset="0"/>
                        </a:rPr>
                        <a:t>387  </a:t>
                      </a:r>
                      <a:endParaRPr lang="en-US" b="0" i="0">
                        <a:solidFill>
                          <a:srgbClr val="000000"/>
                        </a:solidFill>
                        <a:effectLst/>
                      </a:endParaRPr>
                    </a:p>
                  </a:txBody>
                  <a:tcPr anchor="ctr">
                    <a:lnL w="14916" cap="flat" cmpd="sng" algn="ctr">
                      <a:solidFill>
                        <a:srgbClr val="FFFFFF"/>
                      </a:solidFill>
                      <a:prstDash val="solid"/>
                      <a:round/>
                      <a:headEnd type="none" w="med" len="med"/>
                      <a:tailEnd type="none" w="med" len="med"/>
                    </a:lnL>
                    <a:lnR w="14916" cap="flat" cmpd="sng" algn="ctr">
                      <a:solidFill>
                        <a:srgbClr val="FFFFFF"/>
                      </a:solidFill>
                      <a:prstDash val="solid"/>
                      <a:round/>
                      <a:headEnd type="none" w="med" len="med"/>
                      <a:tailEnd type="none" w="med" len="med"/>
                    </a:lnR>
                    <a:lnT w="14916" cap="flat" cmpd="sng" algn="ctr">
                      <a:solidFill>
                        <a:srgbClr val="FFFFFF"/>
                      </a:solidFill>
                      <a:prstDash val="solid"/>
                      <a:round/>
                      <a:headEnd type="none" w="med" len="med"/>
                      <a:tailEnd type="none" w="med" len="med"/>
                    </a:lnT>
                    <a:lnB w="14916" cap="flat" cmpd="sng" algn="ctr">
                      <a:solidFill>
                        <a:srgbClr val="FFFFFF"/>
                      </a:solidFill>
                      <a:prstDash val="solid"/>
                      <a:round/>
                      <a:headEnd type="none" w="med" len="med"/>
                      <a:tailEnd type="none" w="med" len="med"/>
                    </a:lnB>
                    <a:solidFill>
                      <a:srgbClr val="D5E3CF"/>
                    </a:solidFill>
                  </a:tcPr>
                </a:tc>
                <a:tc>
                  <a:txBody>
                    <a:bodyPr/>
                    <a:lstStyle/>
                    <a:p>
                      <a:pPr algn="r" rtl="0" fontAlgn="base"/>
                      <a:r>
                        <a:rPr lang="en-US" sz="1800" b="0" i="0">
                          <a:solidFill>
                            <a:srgbClr val="000000"/>
                          </a:solidFill>
                          <a:effectLst/>
                          <a:latin typeface="Calibri" panose="020F0502020204030204" pitchFamily="34" charset="0"/>
                        </a:rPr>
                        <a:t> 465  </a:t>
                      </a:r>
                      <a:endParaRPr lang="en-US" b="0" i="0">
                        <a:solidFill>
                          <a:srgbClr val="000000"/>
                        </a:solidFill>
                        <a:effectLst/>
                      </a:endParaRPr>
                    </a:p>
                  </a:txBody>
                  <a:tcPr anchor="ctr">
                    <a:lnL w="14916" cap="flat" cmpd="sng" algn="ctr">
                      <a:solidFill>
                        <a:srgbClr val="FFFFFF"/>
                      </a:solidFill>
                      <a:prstDash val="solid"/>
                      <a:round/>
                      <a:headEnd type="none" w="med" len="med"/>
                      <a:tailEnd type="none" w="med" len="med"/>
                    </a:lnL>
                    <a:lnR w="14916" cap="flat" cmpd="sng" algn="ctr">
                      <a:solidFill>
                        <a:srgbClr val="FFFFFF"/>
                      </a:solidFill>
                      <a:prstDash val="solid"/>
                      <a:round/>
                      <a:headEnd type="none" w="med" len="med"/>
                      <a:tailEnd type="none" w="med" len="med"/>
                    </a:lnR>
                    <a:lnT w="14916" cap="flat" cmpd="sng" algn="ctr">
                      <a:solidFill>
                        <a:srgbClr val="FFFFFF"/>
                      </a:solidFill>
                      <a:prstDash val="solid"/>
                      <a:round/>
                      <a:headEnd type="none" w="med" len="med"/>
                      <a:tailEnd type="none" w="med" len="med"/>
                    </a:lnT>
                    <a:lnB w="14916" cap="flat" cmpd="sng" algn="ctr">
                      <a:solidFill>
                        <a:srgbClr val="FFFFFF"/>
                      </a:solidFill>
                      <a:prstDash val="solid"/>
                      <a:round/>
                      <a:headEnd type="none" w="med" len="med"/>
                      <a:tailEnd type="none" w="med" len="med"/>
                    </a:lnB>
                    <a:solidFill>
                      <a:srgbClr val="D5E3CF"/>
                    </a:solidFill>
                  </a:tcPr>
                </a:tc>
                <a:tc>
                  <a:txBody>
                    <a:bodyPr/>
                    <a:lstStyle/>
                    <a:p>
                      <a:pPr algn="r" rtl="0" fontAlgn="base"/>
                      <a:r>
                        <a:rPr lang="en-US" sz="1800" b="0" i="0">
                          <a:solidFill>
                            <a:srgbClr val="000000"/>
                          </a:solidFill>
                          <a:effectLst/>
                          <a:latin typeface="Calibri" panose="020F0502020204030204" pitchFamily="34" charset="0"/>
                        </a:rPr>
                        <a:t>617</a:t>
                      </a:r>
                      <a:endParaRPr lang="en-US" b="0" i="0">
                        <a:solidFill>
                          <a:srgbClr val="000000"/>
                        </a:solidFill>
                        <a:effectLst/>
                      </a:endParaRPr>
                    </a:p>
                  </a:txBody>
                  <a:tcPr anchor="ctr">
                    <a:lnL w="14916" cap="flat" cmpd="sng" algn="ctr">
                      <a:solidFill>
                        <a:srgbClr val="FFFFFF"/>
                      </a:solidFill>
                      <a:prstDash val="solid"/>
                      <a:round/>
                      <a:headEnd type="none" w="med" len="med"/>
                      <a:tailEnd type="none" w="med" len="med"/>
                    </a:lnL>
                    <a:lnR w="14916" cap="flat" cmpd="sng" algn="ctr">
                      <a:solidFill>
                        <a:srgbClr val="FFFFFF"/>
                      </a:solidFill>
                      <a:prstDash val="solid"/>
                      <a:round/>
                      <a:headEnd type="none" w="med" len="med"/>
                      <a:tailEnd type="none" w="med" len="med"/>
                    </a:lnR>
                    <a:lnT w="14916" cap="flat" cmpd="sng" algn="ctr">
                      <a:solidFill>
                        <a:srgbClr val="FFFFFF"/>
                      </a:solidFill>
                      <a:prstDash val="solid"/>
                      <a:round/>
                      <a:headEnd type="none" w="med" len="med"/>
                      <a:tailEnd type="none" w="med" len="med"/>
                    </a:lnT>
                    <a:lnB w="14916" cap="flat" cmpd="sng" algn="ctr">
                      <a:solidFill>
                        <a:srgbClr val="FFFFFF"/>
                      </a:solidFill>
                      <a:prstDash val="solid"/>
                      <a:round/>
                      <a:headEnd type="none" w="med" len="med"/>
                      <a:tailEnd type="none" w="med" len="med"/>
                    </a:lnB>
                    <a:solidFill>
                      <a:srgbClr val="D5E3CF"/>
                    </a:solidFill>
                  </a:tcPr>
                </a:tc>
                <a:tc>
                  <a:txBody>
                    <a:bodyPr/>
                    <a:lstStyle/>
                    <a:p>
                      <a:pPr algn="r" rtl="0" fontAlgn="base"/>
                      <a:r>
                        <a:rPr lang="en-US" sz="1800" b="0" i="0">
                          <a:solidFill>
                            <a:srgbClr val="000000"/>
                          </a:solidFill>
                          <a:effectLst/>
                          <a:latin typeface="Calibri" panose="020F0502020204030204" pitchFamily="34" charset="0"/>
                        </a:rPr>
                        <a:t> 1,000 </a:t>
                      </a:r>
                      <a:endParaRPr lang="en-US" b="0" i="0">
                        <a:solidFill>
                          <a:srgbClr val="000000"/>
                        </a:solidFill>
                        <a:effectLst/>
                      </a:endParaRPr>
                    </a:p>
                  </a:txBody>
                  <a:tcPr anchor="ctr">
                    <a:lnL w="14916" cap="flat" cmpd="sng" algn="ctr">
                      <a:solidFill>
                        <a:srgbClr val="FFFFFF"/>
                      </a:solidFill>
                      <a:prstDash val="solid"/>
                      <a:round/>
                      <a:headEnd type="none" w="med" len="med"/>
                      <a:tailEnd type="none" w="med" len="med"/>
                    </a:lnL>
                    <a:lnR w="14916" cap="flat" cmpd="sng" algn="ctr">
                      <a:solidFill>
                        <a:srgbClr val="FFFFFF"/>
                      </a:solidFill>
                      <a:prstDash val="solid"/>
                      <a:round/>
                      <a:headEnd type="none" w="med" len="med"/>
                      <a:tailEnd type="none" w="med" len="med"/>
                    </a:lnR>
                    <a:lnT w="14916" cap="flat" cmpd="sng" algn="ctr">
                      <a:solidFill>
                        <a:srgbClr val="FFFFFF"/>
                      </a:solidFill>
                      <a:prstDash val="solid"/>
                      <a:round/>
                      <a:headEnd type="none" w="med" len="med"/>
                      <a:tailEnd type="none" w="med" len="med"/>
                    </a:lnT>
                    <a:lnB w="14916" cap="flat" cmpd="sng" algn="ctr">
                      <a:solidFill>
                        <a:srgbClr val="FFFFFF"/>
                      </a:solidFill>
                      <a:prstDash val="solid"/>
                      <a:round/>
                      <a:headEnd type="none" w="med" len="med"/>
                      <a:tailEnd type="none" w="med" len="med"/>
                    </a:lnB>
                    <a:solidFill>
                      <a:srgbClr val="D5E3CF"/>
                    </a:solidFill>
                  </a:tcPr>
                </a:tc>
                <a:extLst>
                  <a:ext uri="{0D108BD9-81ED-4DB2-BD59-A6C34878D82A}">
                    <a16:rowId xmlns:a16="http://schemas.microsoft.com/office/drawing/2014/main" val="285256283"/>
                  </a:ext>
                </a:extLst>
              </a:tr>
              <a:tr h="653522">
                <a:tc>
                  <a:txBody>
                    <a:bodyPr/>
                    <a:lstStyle/>
                    <a:p>
                      <a:pPr algn="l" rtl="0" fontAlgn="base"/>
                      <a:r>
                        <a:rPr lang="en-US" sz="1800" b="1" i="0">
                          <a:solidFill>
                            <a:srgbClr val="FFFFFF"/>
                          </a:solidFill>
                          <a:effectLst/>
                          <a:latin typeface="Calibri" panose="020F0502020204030204" pitchFamily="34" charset="0"/>
                        </a:rPr>
                        <a:t># SMCCCD Promise Students </a:t>
                      </a:r>
                      <a:endParaRPr lang="en-US" b="1" i="0">
                        <a:solidFill>
                          <a:srgbClr val="FFFFFF"/>
                        </a:solidFill>
                        <a:effectLst/>
                      </a:endParaRPr>
                    </a:p>
                  </a:txBody>
                  <a:tcPr anchor="ctr">
                    <a:lnL w="14916" cap="flat" cmpd="sng" algn="ctr">
                      <a:solidFill>
                        <a:srgbClr val="FFFFFF"/>
                      </a:solidFill>
                      <a:prstDash val="solid"/>
                      <a:round/>
                      <a:headEnd type="none" w="med" len="med"/>
                      <a:tailEnd type="none" w="med" len="med"/>
                    </a:lnL>
                    <a:lnR w="14916" cap="flat" cmpd="sng" algn="ctr">
                      <a:solidFill>
                        <a:srgbClr val="FFFFFF"/>
                      </a:solidFill>
                      <a:prstDash val="solid"/>
                      <a:round/>
                      <a:headEnd type="none" w="med" len="med"/>
                      <a:tailEnd type="none" w="med" len="med"/>
                    </a:lnR>
                    <a:lnT w="14916" cap="flat" cmpd="sng" algn="ctr">
                      <a:solidFill>
                        <a:srgbClr val="FFFFFF"/>
                      </a:solidFill>
                      <a:prstDash val="solid"/>
                      <a:round/>
                      <a:headEnd type="none" w="med" len="med"/>
                      <a:tailEnd type="none" w="med" len="med"/>
                    </a:lnT>
                    <a:lnB w="14916" cap="flat" cmpd="sng" algn="ctr">
                      <a:solidFill>
                        <a:srgbClr val="FFFFFF"/>
                      </a:solidFill>
                      <a:prstDash val="solid"/>
                      <a:round/>
                      <a:headEnd type="none" w="med" len="med"/>
                      <a:tailEnd type="none" w="med" len="med"/>
                    </a:lnB>
                    <a:solidFill>
                      <a:srgbClr val="70AD47"/>
                    </a:solidFill>
                  </a:tcPr>
                </a:tc>
                <a:tc>
                  <a:txBody>
                    <a:bodyPr/>
                    <a:lstStyle/>
                    <a:p>
                      <a:pPr algn="r" rtl="0" fontAlgn="base"/>
                      <a:r>
                        <a:rPr lang="en-US" sz="1800" b="0" i="0">
                          <a:solidFill>
                            <a:srgbClr val="000000"/>
                          </a:solidFill>
                          <a:effectLst/>
                          <a:latin typeface="Calibri" panose="020F0502020204030204" pitchFamily="34" charset="0"/>
                        </a:rPr>
                        <a:t> 1,986  </a:t>
                      </a:r>
                      <a:endParaRPr lang="en-US" b="0" i="0">
                        <a:solidFill>
                          <a:srgbClr val="000000"/>
                        </a:solidFill>
                        <a:effectLst/>
                      </a:endParaRPr>
                    </a:p>
                  </a:txBody>
                  <a:tcPr anchor="ctr">
                    <a:lnL w="14916" cap="flat" cmpd="sng" algn="ctr">
                      <a:solidFill>
                        <a:srgbClr val="FFFFFF"/>
                      </a:solidFill>
                      <a:prstDash val="solid"/>
                      <a:round/>
                      <a:headEnd type="none" w="med" len="med"/>
                      <a:tailEnd type="none" w="med" len="med"/>
                    </a:lnL>
                    <a:lnR w="14916" cap="flat" cmpd="sng" algn="ctr">
                      <a:solidFill>
                        <a:srgbClr val="FFFFFF"/>
                      </a:solidFill>
                      <a:prstDash val="solid"/>
                      <a:round/>
                      <a:headEnd type="none" w="med" len="med"/>
                      <a:tailEnd type="none" w="med" len="med"/>
                    </a:lnR>
                    <a:lnT w="14916" cap="flat" cmpd="sng" algn="ctr">
                      <a:solidFill>
                        <a:srgbClr val="FFFFFF"/>
                      </a:solidFill>
                      <a:prstDash val="solid"/>
                      <a:round/>
                      <a:headEnd type="none" w="med" len="med"/>
                      <a:tailEnd type="none" w="med" len="med"/>
                    </a:lnT>
                    <a:lnB w="14916" cap="flat" cmpd="sng" algn="ctr">
                      <a:solidFill>
                        <a:srgbClr val="FFFFFF"/>
                      </a:solidFill>
                      <a:prstDash val="solid"/>
                      <a:round/>
                      <a:headEnd type="none" w="med" len="med"/>
                      <a:tailEnd type="none" w="med" len="med"/>
                    </a:lnB>
                    <a:solidFill>
                      <a:srgbClr val="EBF1E9"/>
                    </a:solidFill>
                  </a:tcPr>
                </a:tc>
                <a:tc>
                  <a:txBody>
                    <a:bodyPr/>
                    <a:lstStyle/>
                    <a:p>
                      <a:pPr algn="r" rtl="0" fontAlgn="base"/>
                      <a:r>
                        <a:rPr lang="en-US" sz="1800" b="0" i="0">
                          <a:solidFill>
                            <a:srgbClr val="000000"/>
                          </a:solidFill>
                          <a:effectLst/>
                          <a:latin typeface="Calibri" panose="020F0502020204030204" pitchFamily="34" charset="0"/>
                        </a:rPr>
                        <a:t> 1,876  </a:t>
                      </a:r>
                      <a:endParaRPr lang="en-US" b="0" i="0">
                        <a:solidFill>
                          <a:srgbClr val="000000"/>
                        </a:solidFill>
                        <a:effectLst/>
                      </a:endParaRPr>
                    </a:p>
                  </a:txBody>
                  <a:tcPr anchor="ctr">
                    <a:lnL w="14916" cap="flat" cmpd="sng" algn="ctr">
                      <a:solidFill>
                        <a:srgbClr val="FFFFFF"/>
                      </a:solidFill>
                      <a:prstDash val="solid"/>
                      <a:round/>
                      <a:headEnd type="none" w="med" len="med"/>
                      <a:tailEnd type="none" w="med" len="med"/>
                    </a:lnL>
                    <a:lnR w="14916" cap="flat" cmpd="sng" algn="ctr">
                      <a:solidFill>
                        <a:srgbClr val="FFFFFF"/>
                      </a:solidFill>
                      <a:prstDash val="solid"/>
                      <a:round/>
                      <a:headEnd type="none" w="med" len="med"/>
                      <a:tailEnd type="none" w="med" len="med"/>
                    </a:lnR>
                    <a:lnT w="14916" cap="flat" cmpd="sng" algn="ctr">
                      <a:solidFill>
                        <a:srgbClr val="FFFFFF"/>
                      </a:solidFill>
                      <a:prstDash val="solid"/>
                      <a:round/>
                      <a:headEnd type="none" w="med" len="med"/>
                      <a:tailEnd type="none" w="med" len="med"/>
                    </a:lnT>
                    <a:lnB w="14916" cap="flat" cmpd="sng" algn="ctr">
                      <a:solidFill>
                        <a:srgbClr val="FFFFFF"/>
                      </a:solidFill>
                      <a:prstDash val="solid"/>
                      <a:round/>
                      <a:headEnd type="none" w="med" len="med"/>
                      <a:tailEnd type="none" w="med" len="med"/>
                    </a:lnB>
                    <a:solidFill>
                      <a:srgbClr val="EBF1E9"/>
                    </a:solidFill>
                  </a:tcPr>
                </a:tc>
                <a:tc>
                  <a:txBody>
                    <a:bodyPr/>
                    <a:lstStyle/>
                    <a:p>
                      <a:pPr algn="r" rtl="0" fontAlgn="base"/>
                      <a:r>
                        <a:rPr lang="en-US" sz="1800" b="0" i="0">
                          <a:solidFill>
                            <a:srgbClr val="000000"/>
                          </a:solidFill>
                          <a:effectLst/>
                          <a:latin typeface="Calibri" panose="020F0502020204030204" pitchFamily="34" charset="0"/>
                        </a:rPr>
                        <a:t> 1,769  </a:t>
                      </a:r>
                      <a:endParaRPr lang="en-US" b="0" i="0">
                        <a:solidFill>
                          <a:srgbClr val="000000"/>
                        </a:solidFill>
                        <a:effectLst/>
                      </a:endParaRPr>
                    </a:p>
                  </a:txBody>
                  <a:tcPr anchor="ctr">
                    <a:lnL w="14916" cap="flat" cmpd="sng" algn="ctr">
                      <a:solidFill>
                        <a:srgbClr val="FFFFFF"/>
                      </a:solidFill>
                      <a:prstDash val="solid"/>
                      <a:round/>
                      <a:headEnd type="none" w="med" len="med"/>
                      <a:tailEnd type="none" w="med" len="med"/>
                    </a:lnL>
                    <a:lnR w="14916" cap="flat" cmpd="sng" algn="ctr">
                      <a:solidFill>
                        <a:srgbClr val="FFFFFF"/>
                      </a:solidFill>
                      <a:prstDash val="solid"/>
                      <a:round/>
                      <a:headEnd type="none" w="med" len="med"/>
                      <a:tailEnd type="none" w="med" len="med"/>
                    </a:lnR>
                    <a:lnT w="14916" cap="flat" cmpd="sng" algn="ctr">
                      <a:solidFill>
                        <a:srgbClr val="FFFFFF"/>
                      </a:solidFill>
                      <a:prstDash val="solid"/>
                      <a:round/>
                      <a:headEnd type="none" w="med" len="med"/>
                      <a:tailEnd type="none" w="med" len="med"/>
                    </a:lnT>
                    <a:lnB w="14916" cap="flat" cmpd="sng" algn="ctr">
                      <a:solidFill>
                        <a:srgbClr val="FFFFFF"/>
                      </a:solidFill>
                      <a:prstDash val="solid"/>
                      <a:round/>
                      <a:headEnd type="none" w="med" len="med"/>
                      <a:tailEnd type="none" w="med" len="med"/>
                    </a:lnB>
                    <a:solidFill>
                      <a:srgbClr val="EBF1E9"/>
                    </a:solidFill>
                  </a:tcPr>
                </a:tc>
                <a:tc>
                  <a:txBody>
                    <a:bodyPr/>
                    <a:lstStyle/>
                    <a:p>
                      <a:pPr algn="r" rtl="0" fontAlgn="base"/>
                      <a:r>
                        <a:rPr lang="en-US" sz="1800" b="0" i="0">
                          <a:solidFill>
                            <a:srgbClr val="000000"/>
                          </a:solidFill>
                          <a:effectLst/>
                          <a:latin typeface="Calibri" panose="020F0502020204030204" pitchFamily="34" charset="0"/>
                        </a:rPr>
                        <a:t>2,500</a:t>
                      </a:r>
                      <a:endParaRPr lang="en-US" b="0" i="0">
                        <a:solidFill>
                          <a:srgbClr val="000000"/>
                        </a:solidFill>
                        <a:effectLst/>
                      </a:endParaRPr>
                    </a:p>
                  </a:txBody>
                  <a:tcPr anchor="ctr">
                    <a:lnL w="14916" cap="flat" cmpd="sng" algn="ctr">
                      <a:solidFill>
                        <a:srgbClr val="FFFFFF"/>
                      </a:solidFill>
                      <a:prstDash val="solid"/>
                      <a:round/>
                      <a:headEnd type="none" w="med" len="med"/>
                      <a:tailEnd type="none" w="med" len="med"/>
                    </a:lnL>
                    <a:lnR w="14916" cap="flat" cmpd="sng" algn="ctr">
                      <a:solidFill>
                        <a:srgbClr val="FFFFFF"/>
                      </a:solidFill>
                      <a:prstDash val="solid"/>
                      <a:round/>
                      <a:headEnd type="none" w="med" len="med"/>
                      <a:tailEnd type="none" w="med" len="med"/>
                    </a:lnR>
                    <a:lnT w="14916" cap="flat" cmpd="sng" algn="ctr">
                      <a:solidFill>
                        <a:srgbClr val="FFFFFF"/>
                      </a:solidFill>
                      <a:prstDash val="solid"/>
                      <a:round/>
                      <a:headEnd type="none" w="med" len="med"/>
                      <a:tailEnd type="none" w="med" len="med"/>
                    </a:lnT>
                    <a:lnB w="14916" cap="flat" cmpd="sng" algn="ctr">
                      <a:solidFill>
                        <a:srgbClr val="FFFFFF"/>
                      </a:solidFill>
                      <a:prstDash val="solid"/>
                      <a:round/>
                      <a:headEnd type="none" w="med" len="med"/>
                      <a:tailEnd type="none" w="med" len="med"/>
                    </a:lnB>
                    <a:solidFill>
                      <a:srgbClr val="EBF1E9"/>
                    </a:solidFill>
                  </a:tcPr>
                </a:tc>
                <a:tc>
                  <a:txBody>
                    <a:bodyPr/>
                    <a:lstStyle/>
                    <a:p>
                      <a:pPr algn="r" rtl="0" fontAlgn="base"/>
                      <a:r>
                        <a:rPr lang="en-US" sz="1800" b="0" i="0">
                          <a:solidFill>
                            <a:srgbClr val="000000"/>
                          </a:solidFill>
                          <a:effectLst/>
                          <a:latin typeface="Calibri" panose="020F0502020204030204" pitchFamily="34" charset="0"/>
                        </a:rPr>
                        <a:t>2,565</a:t>
                      </a:r>
                      <a:endParaRPr lang="en-US" b="0" i="0">
                        <a:solidFill>
                          <a:srgbClr val="000000"/>
                        </a:solidFill>
                        <a:effectLst/>
                      </a:endParaRPr>
                    </a:p>
                  </a:txBody>
                  <a:tcPr anchor="ctr">
                    <a:lnL w="14916" cap="flat" cmpd="sng" algn="ctr">
                      <a:solidFill>
                        <a:srgbClr val="FFFFFF"/>
                      </a:solidFill>
                      <a:prstDash val="solid"/>
                      <a:round/>
                      <a:headEnd type="none" w="med" len="med"/>
                      <a:tailEnd type="none" w="med" len="med"/>
                    </a:lnL>
                    <a:lnR w="14916" cap="flat" cmpd="sng" algn="ctr">
                      <a:solidFill>
                        <a:srgbClr val="FFFFFF"/>
                      </a:solidFill>
                      <a:prstDash val="solid"/>
                      <a:round/>
                      <a:headEnd type="none" w="med" len="med"/>
                      <a:tailEnd type="none" w="med" len="med"/>
                    </a:lnR>
                    <a:lnT w="14916" cap="flat" cmpd="sng" algn="ctr">
                      <a:solidFill>
                        <a:srgbClr val="FFFFFF"/>
                      </a:solidFill>
                      <a:prstDash val="solid"/>
                      <a:round/>
                      <a:headEnd type="none" w="med" len="med"/>
                      <a:tailEnd type="none" w="med" len="med"/>
                    </a:lnT>
                    <a:lnB w="14916" cap="flat" cmpd="sng" algn="ctr">
                      <a:solidFill>
                        <a:srgbClr val="FFFFFF"/>
                      </a:solidFill>
                      <a:prstDash val="solid"/>
                      <a:round/>
                      <a:headEnd type="none" w="med" len="med"/>
                      <a:tailEnd type="none" w="med" len="med"/>
                    </a:lnB>
                    <a:solidFill>
                      <a:srgbClr val="EBF1E9"/>
                    </a:solidFill>
                  </a:tcPr>
                </a:tc>
                <a:tc>
                  <a:txBody>
                    <a:bodyPr/>
                    <a:lstStyle/>
                    <a:p>
                      <a:pPr algn="r" rtl="0" fontAlgn="base"/>
                      <a:r>
                        <a:rPr lang="en-US" sz="1800" b="0" i="0">
                          <a:solidFill>
                            <a:srgbClr val="000000"/>
                          </a:solidFill>
                          <a:effectLst/>
                          <a:latin typeface="Calibri" panose="020F0502020204030204" pitchFamily="34" charset="0"/>
                        </a:rPr>
                        <a:t> 4,000  </a:t>
                      </a:r>
                      <a:endParaRPr lang="en-US" b="0" i="0">
                        <a:solidFill>
                          <a:srgbClr val="000000"/>
                        </a:solidFill>
                        <a:effectLst/>
                      </a:endParaRPr>
                    </a:p>
                  </a:txBody>
                  <a:tcPr anchor="ctr">
                    <a:lnL w="14916" cap="flat" cmpd="sng" algn="ctr">
                      <a:solidFill>
                        <a:srgbClr val="FFFFFF"/>
                      </a:solidFill>
                      <a:prstDash val="solid"/>
                      <a:round/>
                      <a:headEnd type="none" w="med" len="med"/>
                      <a:tailEnd type="none" w="med" len="med"/>
                    </a:lnL>
                    <a:lnR w="14916" cap="flat" cmpd="sng" algn="ctr">
                      <a:solidFill>
                        <a:srgbClr val="FFFFFF"/>
                      </a:solidFill>
                      <a:prstDash val="solid"/>
                      <a:round/>
                      <a:headEnd type="none" w="med" len="med"/>
                      <a:tailEnd type="none" w="med" len="med"/>
                    </a:lnR>
                    <a:lnT w="14916" cap="flat" cmpd="sng" algn="ctr">
                      <a:solidFill>
                        <a:srgbClr val="FFFFFF"/>
                      </a:solidFill>
                      <a:prstDash val="solid"/>
                      <a:round/>
                      <a:headEnd type="none" w="med" len="med"/>
                      <a:tailEnd type="none" w="med" len="med"/>
                    </a:lnT>
                    <a:lnB w="14916" cap="flat" cmpd="sng" algn="ctr">
                      <a:solidFill>
                        <a:srgbClr val="FFFFFF"/>
                      </a:solidFill>
                      <a:prstDash val="solid"/>
                      <a:round/>
                      <a:headEnd type="none" w="med" len="med"/>
                      <a:tailEnd type="none" w="med" len="med"/>
                    </a:lnB>
                    <a:solidFill>
                      <a:srgbClr val="EBF1E9"/>
                    </a:solidFill>
                  </a:tcPr>
                </a:tc>
                <a:extLst>
                  <a:ext uri="{0D108BD9-81ED-4DB2-BD59-A6C34878D82A}">
                    <a16:rowId xmlns:a16="http://schemas.microsoft.com/office/drawing/2014/main" val="1964720589"/>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10"/>
          <p:cNvSpPr/>
          <p:nvPr/>
        </p:nvSpPr>
        <p:spPr>
          <a:xfrm>
            <a:off x="366852" y="228614"/>
            <a:ext cx="11458296" cy="690843"/>
          </a:xfrm>
          <a:prstGeom prst="rect">
            <a:avLst/>
          </a:prstGeom>
          <a:solidFill>
            <a:srgbClr val="00663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227" name="Google Shape;227;p10"/>
          <p:cNvSpPr txBox="1"/>
          <p:nvPr/>
        </p:nvSpPr>
        <p:spPr>
          <a:xfrm>
            <a:off x="733704" y="323024"/>
            <a:ext cx="10515600" cy="528108"/>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lt1"/>
              </a:buClr>
              <a:buSzPts val="3400"/>
              <a:buFont typeface="Libre Franklin"/>
              <a:buNone/>
            </a:pPr>
            <a:r>
              <a:rPr lang="en-US" sz="3400" b="1">
                <a:solidFill>
                  <a:schemeClr val="lt1"/>
                </a:solidFill>
                <a:latin typeface="Libre Franklin"/>
                <a:ea typeface="Libre Franklin"/>
                <a:cs typeface="Libre Franklin"/>
                <a:sym typeface="Libre Franklin"/>
              </a:rPr>
              <a:t>Cañada College EOPS Expansion</a:t>
            </a:r>
            <a:endParaRPr sz="3400" b="1">
              <a:solidFill>
                <a:schemeClr val="lt1"/>
              </a:solidFill>
              <a:latin typeface="Libre Franklin"/>
              <a:ea typeface="Libre Franklin"/>
              <a:cs typeface="Libre Franklin"/>
              <a:sym typeface="Libre Franklin"/>
            </a:endParaRPr>
          </a:p>
        </p:txBody>
      </p:sp>
      <p:sp>
        <p:nvSpPr>
          <p:cNvPr id="228" name="Google Shape;228;p10"/>
          <p:cNvSpPr/>
          <p:nvPr/>
        </p:nvSpPr>
        <p:spPr>
          <a:xfrm rot="10800000" flipH="1">
            <a:off x="366852" y="228614"/>
            <a:ext cx="1788160" cy="690775"/>
          </a:xfrm>
          <a:custGeom>
            <a:avLst/>
            <a:gdLst/>
            <a:ahLst/>
            <a:cxnLst/>
            <a:rect l="l" t="t" r="r" b="b"/>
            <a:pathLst>
              <a:path w="1995342" h="640502" extrusionOk="0">
                <a:moveTo>
                  <a:pt x="0" y="0"/>
                </a:moveTo>
                <a:lnTo>
                  <a:pt x="1442591" y="882"/>
                </a:lnTo>
                <a:lnTo>
                  <a:pt x="1995342" y="640502"/>
                </a:lnTo>
                <a:lnTo>
                  <a:pt x="0" y="640502"/>
                </a:lnTo>
                <a:lnTo>
                  <a:pt x="0" y="0"/>
                </a:lnTo>
                <a:close/>
              </a:path>
            </a:pathLst>
          </a:custGeom>
          <a:gradFill>
            <a:gsLst>
              <a:gs pos="0">
                <a:srgbClr val="B4D4A5"/>
              </a:gs>
              <a:gs pos="50000">
                <a:srgbClr val="A8CD97"/>
              </a:gs>
              <a:gs pos="100000">
                <a:srgbClr val="9BC985"/>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a:solidFill>
                <a:schemeClr val="dk1"/>
              </a:solidFill>
              <a:latin typeface="Calibri"/>
              <a:ea typeface="Calibri"/>
              <a:cs typeface="Calibri"/>
              <a:sym typeface="Calibri"/>
            </a:endParaRPr>
          </a:p>
        </p:txBody>
      </p:sp>
      <p:sp>
        <p:nvSpPr>
          <p:cNvPr id="229" name="Google Shape;229;p10"/>
          <p:cNvSpPr txBox="1"/>
          <p:nvPr/>
        </p:nvSpPr>
        <p:spPr>
          <a:xfrm>
            <a:off x="4724400" y="3200400"/>
            <a:ext cx="27432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aphicFrame>
        <p:nvGraphicFramePr>
          <p:cNvPr id="230" name="Google Shape;230;p10"/>
          <p:cNvGraphicFramePr/>
          <p:nvPr>
            <p:extLst>
              <p:ext uri="{D42A27DB-BD31-4B8C-83A1-F6EECF244321}">
                <p14:modId xmlns:p14="http://schemas.microsoft.com/office/powerpoint/2010/main" val="4023385349"/>
              </p:ext>
            </p:extLst>
          </p:nvPr>
        </p:nvGraphicFramePr>
        <p:xfrm>
          <a:off x="914400" y="1939636"/>
          <a:ext cx="10166800" cy="1771600"/>
        </p:xfrm>
        <a:graphic>
          <a:graphicData uri="http://schemas.openxmlformats.org/drawingml/2006/table">
            <a:tbl>
              <a:tblPr firstRow="1" firstCol="1" bandRow="1">
                <a:noFill/>
                <a:tableStyleId>{866C0518-9DBC-411D-B367-CA375840D0DA}</a:tableStyleId>
              </a:tblPr>
              <a:tblGrid>
                <a:gridCol w="2969075">
                  <a:extLst>
                    <a:ext uri="{9D8B030D-6E8A-4147-A177-3AD203B41FA5}">
                      <a16:colId xmlns:a16="http://schemas.microsoft.com/office/drawing/2014/main" val="20000"/>
                    </a:ext>
                  </a:extLst>
                </a:gridCol>
                <a:gridCol w="1338325">
                  <a:extLst>
                    <a:ext uri="{9D8B030D-6E8A-4147-A177-3AD203B41FA5}">
                      <a16:colId xmlns:a16="http://schemas.microsoft.com/office/drawing/2014/main" val="20001"/>
                    </a:ext>
                  </a:extLst>
                </a:gridCol>
                <a:gridCol w="1338325">
                  <a:extLst>
                    <a:ext uri="{9D8B030D-6E8A-4147-A177-3AD203B41FA5}">
                      <a16:colId xmlns:a16="http://schemas.microsoft.com/office/drawing/2014/main" val="20002"/>
                    </a:ext>
                  </a:extLst>
                </a:gridCol>
                <a:gridCol w="978450">
                  <a:extLst>
                    <a:ext uri="{9D8B030D-6E8A-4147-A177-3AD203B41FA5}">
                      <a16:colId xmlns:a16="http://schemas.microsoft.com/office/drawing/2014/main" val="20003"/>
                    </a:ext>
                  </a:extLst>
                </a:gridCol>
                <a:gridCol w="1180875">
                  <a:extLst>
                    <a:ext uri="{9D8B030D-6E8A-4147-A177-3AD203B41FA5}">
                      <a16:colId xmlns:a16="http://schemas.microsoft.com/office/drawing/2014/main" val="20004"/>
                    </a:ext>
                  </a:extLst>
                </a:gridCol>
                <a:gridCol w="1180875">
                  <a:extLst>
                    <a:ext uri="{9D8B030D-6E8A-4147-A177-3AD203B41FA5}">
                      <a16:colId xmlns:a16="http://schemas.microsoft.com/office/drawing/2014/main" val="20005"/>
                    </a:ext>
                  </a:extLst>
                </a:gridCol>
                <a:gridCol w="1180875">
                  <a:extLst>
                    <a:ext uri="{9D8B030D-6E8A-4147-A177-3AD203B41FA5}">
                      <a16:colId xmlns:a16="http://schemas.microsoft.com/office/drawing/2014/main" val="20006"/>
                    </a:ext>
                  </a:extLst>
                </a:gridCol>
              </a:tblGrid>
              <a:tr h="1170625">
                <a:tc>
                  <a:txBody>
                    <a:bodyPr/>
                    <a:lstStyle/>
                    <a:p>
                      <a:pPr marL="0" marR="0" lvl="0" indent="0" algn="l" rtl="0">
                        <a:spcBef>
                          <a:spcPts val="0"/>
                        </a:spcBef>
                        <a:spcAft>
                          <a:spcPts val="0"/>
                        </a:spcAft>
                        <a:buNone/>
                      </a:pPr>
                      <a:r>
                        <a:rPr lang="en-US" sz="1800" u="none" strike="noStrike" cap="none"/>
                        <a:t> </a:t>
                      </a:r>
                      <a:endParaRPr sz="1800" b="0" i="0" u="none" strike="noStrike" cap="none">
                        <a:latin typeface="Calibri"/>
                        <a:ea typeface="Calibri"/>
                        <a:cs typeface="Calibri"/>
                        <a:sym typeface="Calibri"/>
                      </a:endParaRPr>
                    </a:p>
                  </a:txBody>
                  <a:tcPr marL="0" marR="0" marT="0" marB="0" anchor="ctr"/>
                </a:tc>
                <a:tc>
                  <a:txBody>
                    <a:bodyPr/>
                    <a:lstStyle/>
                    <a:p>
                      <a:pPr marL="0" marR="0" lvl="0" indent="0" algn="r" rtl="0">
                        <a:spcBef>
                          <a:spcPts val="0"/>
                        </a:spcBef>
                        <a:spcAft>
                          <a:spcPts val="0"/>
                        </a:spcAft>
                        <a:buClr>
                          <a:schemeClr val="dk1"/>
                        </a:buClr>
                        <a:buSzPts val="1800"/>
                        <a:buFont typeface="Calibri"/>
                        <a:buNone/>
                      </a:pPr>
                      <a:r>
                        <a:rPr lang="en-US" sz="1800" u="none" strike="noStrike" cap="none"/>
                        <a:t>2018-19 (Actuals)</a:t>
                      </a:r>
                      <a:endParaRPr/>
                    </a:p>
                  </a:txBody>
                  <a:tcPr marL="0" marR="0" marT="0" marB="0" anchor="ctr"/>
                </a:tc>
                <a:tc>
                  <a:txBody>
                    <a:bodyPr/>
                    <a:lstStyle/>
                    <a:p>
                      <a:pPr marL="0" marR="0" lvl="0" indent="0" algn="r" rtl="0">
                        <a:spcBef>
                          <a:spcPts val="0"/>
                        </a:spcBef>
                        <a:spcAft>
                          <a:spcPts val="0"/>
                        </a:spcAft>
                        <a:buNone/>
                      </a:pPr>
                      <a:r>
                        <a:rPr lang="en-US" sz="1800" u="none" strike="noStrike" cap="none"/>
                        <a:t>2019-20</a:t>
                      </a:r>
                      <a:endParaRPr/>
                    </a:p>
                    <a:p>
                      <a:pPr marL="0" marR="0" lvl="0" indent="0" algn="r" rtl="0">
                        <a:spcBef>
                          <a:spcPts val="0"/>
                        </a:spcBef>
                        <a:spcAft>
                          <a:spcPts val="0"/>
                        </a:spcAft>
                        <a:buClr>
                          <a:schemeClr val="dk1"/>
                        </a:buClr>
                        <a:buSzPts val="1800"/>
                        <a:buFont typeface="Calibri"/>
                        <a:buNone/>
                      </a:pPr>
                      <a:r>
                        <a:rPr lang="en-US" sz="1800" u="none" strike="noStrike" cap="none"/>
                        <a:t>(Actuals)</a:t>
                      </a:r>
                      <a:endParaRPr/>
                    </a:p>
                  </a:txBody>
                  <a:tcPr marL="0" marR="0" marT="0" marB="0" anchor="ctr"/>
                </a:tc>
                <a:tc>
                  <a:txBody>
                    <a:bodyPr/>
                    <a:lstStyle/>
                    <a:p>
                      <a:pPr marL="0" marR="0" lvl="0" indent="0" algn="r" rtl="0">
                        <a:spcBef>
                          <a:spcPts val="0"/>
                        </a:spcBef>
                        <a:spcAft>
                          <a:spcPts val="0"/>
                        </a:spcAft>
                        <a:buNone/>
                      </a:pPr>
                      <a:r>
                        <a:rPr lang="en-US" sz="1800" u="none" strike="noStrike" cap="none"/>
                        <a:t>2020-21 (Actuals)</a:t>
                      </a:r>
                      <a:endParaRPr/>
                    </a:p>
                  </a:txBody>
                  <a:tcPr marL="0" marR="0" marT="0" marB="0" anchor="ctr"/>
                </a:tc>
                <a:tc>
                  <a:txBody>
                    <a:bodyPr/>
                    <a:lstStyle/>
                    <a:p>
                      <a:pPr marL="0" marR="0" lvl="0" indent="0" algn="r" rtl="0">
                        <a:spcBef>
                          <a:spcPts val="0"/>
                        </a:spcBef>
                        <a:spcAft>
                          <a:spcPts val="0"/>
                        </a:spcAft>
                        <a:buNone/>
                      </a:pPr>
                      <a:r>
                        <a:rPr lang="en-US" sz="1800" u="none" strike="noStrike" cap="none"/>
                        <a:t>2021-22 (Actuals)</a:t>
                      </a:r>
                      <a:endParaRPr/>
                    </a:p>
                  </a:txBody>
                  <a:tcPr marL="0" marR="0" marT="0" marB="0" anchor="ctr"/>
                </a:tc>
                <a:tc>
                  <a:txBody>
                    <a:bodyPr/>
                    <a:lstStyle/>
                    <a:p>
                      <a:pPr marL="0" marR="0" lvl="0" indent="0" algn="r" rtl="0">
                        <a:spcBef>
                          <a:spcPts val="0"/>
                        </a:spcBef>
                        <a:spcAft>
                          <a:spcPts val="0"/>
                        </a:spcAft>
                        <a:buNone/>
                      </a:pPr>
                      <a:r>
                        <a:rPr lang="en-US" sz="1800" u="none" strike="noStrike" cap="none"/>
                        <a:t>2022-23 (Actuals)</a:t>
                      </a:r>
                      <a:endParaRPr/>
                    </a:p>
                  </a:txBody>
                  <a:tcPr marL="0" marR="0" marT="0" marB="0" anchor="ctr"/>
                </a:tc>
                <a:tc>
                  <a:txBody>
                    <a:bodyPr/>
                    <a:lstStyle/>
                    <a:p>
                      <a:pPr marL="0" marR="0" lvl="0" indent="0" algn="r" rtl="0">
                        <a:spcBef>
                          <a:spcPts val="0"/>
                        </a:spcBef>
                        <a:spcAft>
                          <a:spcPts val="0"/>
                        </a:spcAft>
                        <a:buNone/>
                      </a:pPr>
                      <a:r>
                        <a:rPr lang="en-US" sz="1800" u="none" strike="noStrike" cap="none"/>
                        <a:t>2023-24 (Target)</a:t>
                      </a:r>
                      <a:endParaRPr/>
                    </a:p>
                  </a:txBody>
                  <a:tcPr marL="0" marR="0" marT="0" marB="0" anchor="ctr"/>
                </a:tc>
                <a:extLst>
                  <a:ext uri="{0D108BD9-81ED-4DB2-BD59-A6C34878D82A}">
                    <a16:rowId xmlns:a16="http://schemas.microsoft.com/office/drawing/2014/main" val="10000"/>
                  </a:ext>
                </a:extLst>
              </a:tr>
              <a:tr h="600975">
                <a:tc>
                  <a:txBody>
                    <a:bodyPr/>
                    <a:lstStyle/>
                    <a:p>
                      <a:pPr marL="0" marR="0" lvl="0" indent="0" algn="l" rtl="0">
                        <a:spcBef>
                          <a:spcPts val="0"/>
                        </a:spcBef>
                        <a:spcAft>
                          <a:spcPts val="0"/>
                        </a:spcAft>
                        <a:buNone/>
                      </a:pPr>
                      <a:r>
                        <a:rPr lang="en-US" sz="1800" u="none" strike="noStrike" cap="none"/>
                        <a:t>EOPS</a:t>
                      </a:r>
                      <a:endParaRPr/>
                    </a:p>
                  </a:txBody>
                  <a:tcPr marL="0" marR="0" marT="0" marB="0" anchor="ctr"/>
                </a:tc>
                <a:tc>
                  <a:txBody>
                    <a:bodyPr/>
                    <a:lstStyle/>
                    <a:p>
                      <a:pPr marL="0" marR="0" lvl="0" indent="0" algn="r" rtl="0">
                        <a:spcBef>
                          <a:spcPts val="0"/>
                        </a:spcBef>
                        <a:spcAft>
                          <a:spcPts val="0"/>
                        </a:spcAft>
                        <a:buClr>
                          <a:schemeClr val="dk1"/>
                        </a:buClr>
                        <a:buSzPts val="1800"/>
                        <a:buFont typeface="Calibri"/>
                        <a:buNone/>
                      </a:pPr>
                      <a:r>
                        <a:rPr lang="en-US" sz="1800" u="none" strike="noStrike" cap="none"/>
                        <a:t>418</a:t>
                      </a:r>
                      <a:endParaRPr/>
                    </a:p>
                  </a:txBody>
                  <a:tcPr marL="0" marR="0" marT="0" marB="0" anchor="ctr"/>
                </a:tc>
                <a:tc>
                  <a:txBody>
                    <a:bodyPr/>
                    <a:lstStyle/>
                    <a:p>
                      <a:pPr marL="0" marR="0" lvl="0" indent="0" algn="r" rtl="0">
                        <a:spcBef>
                          <a:spcPts val="0"/>
                        </a:spcBef>
                        <a:spcAft>
                          <a:spcPts val="0"/>
                        </a:spcAft>
                        <a:buNone/>
                      </a:pPr>
                      <a:r>
                        <a:rPr lang="en-US" sz="1800" u="none" strike="noStrike" cap="none"/>
                        <a:t>355</a:t>
                      </a:r>
                      <a:endParaRPr/>
                    </a:p>
                  </a:txBody>
                  <a:tcPr marL="0" marR="0" marT="0" marB="0" anchor="ctr"/>
                </a:tc>
                <a:tc>
                  <a:txBody>
                    <a:bodyPr/>
                    <a:lstStyle/>
                    <a:p>
                      <a:pPr marL="0" marR="0" lvl="0" indent="0" algn="r" rtl="0">
                        <a:spcBef>
                          <a:spcPts val="0"/>
                        </a:spcBef>
                        <a:spcAft>
                          <a:spcPts val="0"/>
                        </a:spcAft>
                        <a:buNone/>
                      </a:pPr>
                      <a:r>
                        <a:rPr lang="en-US" sz="1800" u="none" strike="noStrike" cap="none"/>
                        <a:t>253</a:t>
                      </a:r>
                      <a:endParaRPr/>
                    </a:p>
                  </a:txBody>
                  <a:tcPr marL="0" marR="0" marT="0" marB="0" anchor="ctr"/>
                </a:tc>
                <a:tc>
                  <a:txBody>
                    <a:bodyPr/>
                    <a:lstStyle/>
                    <a:p>
                      <a:pPr marL="0" marR="0" lvl="0" indent="0" algn="r" rtl="0">
                        <a:spcBef>
                          <a:spcPts val="0"/>
                        </a:spcBef>
                        <a:spcAft>
                          <a:spcPts val="0"/>
                        </a:spcAft>
                        <a:buNone/>
                      </a:pPr>
                      <a:r>
                        <a:rPr lang="en-US" sz="1800" u="none" strike="noStrike" cap="none"/>
                        <a:t>219</a:t>
                      </a:r>
                      <a:endParaRPr/>
                    </a:p>
                  </a:txBody>
                  <a:tcPr marL="0" marR="0" marT="0" marB="0" anchor="ctr"/>
                </a:tc>
                <a:tc>
                  <a:txBody>
                    <a:bodyPr/>
                    <a:lstStyle/>
                    <a:p>
                      <a:pPr marL="0" marR="0" lvl="0" indent="0" algn="r" rtl="0">
                        <a:spcBef>
                          <a:spcPts val="0"/>
                        </a:spcBef>
                        <a:spcAft>
                          <a:spcPts val="0"/>
                        </a:spcAft>
                        <a:buNone/>
                      </a:pPr>
                      <a:r>
                        <a:rPr lang="en-US" sz="1800" u="none" strike="noStrike" cap="none"/>
                        <a:t>201</a:t>
                      </a:r>
                      <a:endParaRPr/>
                    </a:p>
                  </a:txBody>
                  <a:tcPr marL="0" marR="0" marT="0" marB="0" anchor="ctr"/>
                </a:tc>
                <a:tc>
                  <a:txBody>
                    <a:bodyPr/>
                    <a:lstStyle/>
                    <a:p>
                      <a:pPr marL="0" marR="0" lvl="0" indent="0" algn="r" rtl="0">
                        <a:spcBef>
                          <a:spcPts val="0"/>
                        </a:spcBef>
                        <a:spcAft>
                          <a:spcPts val="0"/>
                        </a:spcAft>
                        <a:buNone/>
                      </a:pPr>
                      <a:r>
                        <a:rPr lang="en-US" sz="1800" u="none" strike="noStrike" cap="none"/>
                        <a:t>350</a:t>
                      </a:r>
                      <a:endParaRPr/>
                    </a:p>
                  </a:txBody>
                  <a:tcPr marL="0" marR="0" marT="0" marB="0" anchor="ctr"/>
                </a:tc>
                <a:extLst>
                  <a:ext uri="{0D108BD9-81ED-4DB2-BD59-A6C34878D82A}">
                    <a16:rowId xmlns:a16="http://schemas.microsoft.com/office/drawing/2014/main" val="10001"/>
                  </a:ext>
                </a:extLst>
              </a:tr>
            </a:tbl>
          </a:graphicData>
        </a:graphic>
      </p:graphicFrame>
      <p:pic>
        <p:nvPicPr>
          <p:cNvPr id="231" name="Google Shape;231;p10"/>
          <p:cNvPicPr preferRelativeResize="0"/>
          <p:nvPr/>
        </p:nvPicPr>
        <p:blipFill rotWithShape="1">
          <a:blip r:embed="rId3">
            <a:alphaModFix/>
          </a:blip>
          <a:srcRect/>
          <a:stretch/>
        </p:blipFill>
        <p:spPr>
          <a:xfrm>
            <a:off x="3931139" y="4797603"/>
            <a:ext cx="4329722" cy="173528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11"/>
          <p:cNvSpPr/>
          <p:nvPr/>
        </p:nvSpPr>
        <p:spPr>
          <a:xfrm>
            <a:off x="366852" y="228614"/>
            <a:ext cx="11458296" cy="690843"/>
          </a:xfrm>
          <a:prstGeom prst="rect">
            <a:avLst/>
          </a:prstGeom>
          <a:solidFill>
            <a:srgbClr val="00663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238" name="Google Shape;238;p11"/>
          <p:cNvSpPr txBox="1"/>
          <p:nvPr/>
        </p:nvSpPr>
        <p:spPr>
          <a:xfrm>
            <a:off x="733704" y="323024"/>
            <a:ext cx="10515600" cy="528108"/>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lt1"/>
              </a:buClr>
              <a:buSzPts val="3400"/>
              <a:buFont typeface="Libre Franklin"/>
              <a:buNone/>
            </a:pPr>
            <a:r>
              <a:rPr lang="en-US" sz="3400" b="1">
                <a:solidFill>
                  <a:schemeClr val="lt1"/>
                </a:solidFill>
                <a:latin typeface="Libre Franklin"/>
                <a:ea typeface="Libre Franklin"/>
                <a:cs typeface="Libre Franklin"/>
                <a:sym typeface="Libre Franklin"/>
              </a:rPr>
              <a:t>Cañada College FYSI Expansion</a:t>
            </a:r>
            <a:endParaRPr sz="3400" b="1">
              <a:solidFill>
                <a:schemeClr val="lt1"/>
              </a:solidFill>
              <a:latin typeface="Libre Franklin"/>
              <a:ea typeface="Libre Franklin"/>
              <a:cs typeface="Libre Franklin"/>
              <a:sym typeface="Libre Franklin"/>
            </a:endParaRPr>
          </a:p>
        </p:txBody>
      </p:sp>
      <p:sp>
        <p:nvSpPr>
          <p:cNvPr id="239" name="Google Shape;239;p11"/>
          <p:cNvSpPr/>
          <p:nvPr/>
        </p:nvSpPr>
        <p:spPr>
          <a:xfrm rot="10800000" flipH="1">
            <a:off x="366852" y="228614"/>
            <a:ext cx="1788160" cy="690775"/>
          </a:xfrm>
          <a:custGeom>
            <a:avLst/>
            <a:gdLst/>
            <a:ahLst/>
            <a:cxnLst/>
            <a:rect l="l" t="t" r="r" b="b"/>
            <a:pathLst>
              <a:path w="1995342" h="640502" extrusionOk="0">
                <a:moveTo>
                  <a:pt x="0" y="0"/>
                </a:moveTo>
                <a:lnTo>
                  <a:pt x="1442591" y="882"/>
                </a:lnTo>
                <a:lnTo>
                  <a:pt x="1995342" y="640502"/>
                </a:lnTo>
                <a:lnTo>
                  <a:pt x="0" y="640502"/>
                </a:lnTo>
                <a:lnTo>
                  <a:pt x="0" y="0"/>
                </a:lnTo>
                <a:close/>
              </a:path>
            </a:pathLst>
          </a:custGeom>
          <a:gradFill>
            <a:gsLst>
              <a:gs pos="0">
                <a:srgbClr val="B4D4A5"/>
              </a:gs>
              <a:gs pos="50000">
                <a:srgbClr val="A8CD97"/>
              </a:gs>
              <a:gs pos="100000">
                <a:srgbClr val="9BC985"/>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a:solidFill>
                <a:schemeClr val="dk1"/>
              </a:solidFill>
              <a:latin typeface="Calibri"/>
              <a:ea typeface="Calibri"/>
              <a:cs typeface="Calibri"/>
              <a:sym typeface="Calibri"/>
            </a:endParaRPr>
          </a:p>
        </p:txBody>
      </p:sp>
      <p:sp>
        <p:nvSpPr>
          <p:cNvPr id="240" name="Google Shape;240;p11"/>
          <p:cNvSpPr txBox="1"/>
          <p:nvPr/>
        </p:nvSpPr>
        <p:spPr>
          <a:xfrm>
            <a:off x="4724400" y="3200400"/>
            <a:ext cx="27432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aphicFrame>
        <p:nvGraphicFramePr>
          <p:cNvPr id="241" name="Google Shape;241;p11"/>
          <p:cNvGraphicFramePr/>
          <p:nvPr>
            <p:extLst>
              <p:ext uri="{D42A27DB-BD31-4B8C-83A1-F6EECF244321}">
                <p14:modId xmlns:p14="http://schemas.microsoft.com/office/powerpoint/2010/main" val="4200091521"/>
              </p:ext>
            </p:extLst>
          </p:nvPr>
        </p:nvGraphicFramePr>
        <p:xfrm>
          <a:off x="1260932" y="1827559"/>
          <a:ext cx="8828475" cy="2372575"/>
        </p:xfrm>
        <a:graphic>
          <a:graphicData uri="http://schemas.openxmlformats.org/drawingml/2006/table">
            <a:tbl>
              <a:tblPr firstRow="1" firstCol="1" bandRow="1">
                <a:noFill/>
                <a:tableStyleId>{866C0518-9DBC-411D-B367-CA375840D0DA}</a:tableStyleId>
              </a:tblPr>
              <a:tblGrid>
                <a:gridCol w="2969075">
                  <a:extLst>
                    <a:ext uri="{9D8B030D-6E8A-4147-A177-3AD203B41FA5}">
                      <a16:colId xmlns:a16="http://schemas.microsoft.com/office/drawing/2014/main" val="20000"/>
                    </a:ext>
                  </a:extLst>
                </a:gridCol>
                <a:gridCol w="1338325">
                  <a:extLst>
                    <a:ext uri="{9D8B030D-6E8A-4147-A177-3AD203B41FA5}">
                      <a16:colId xmlns:a16="http://schemas.microsoft.com/office/drawing/2014/main" val="20001"/>
                    </a:ext>
                  </a:extLst>
                </a:gridCol>
                <a:gridCol w="978450">
                  <a:extLst>
                    <a:ext uri="{9D8B030D-6E8A-4147-A177-3AD203B41FA5}">
                      <a16:colId xmlns:a16="http://schemas.microsoft.com/office/drawing/2014/main" val="20002"/>
                    </a:ext>
                  </a:extLst>
                </a:gridCol>
                <a:gridCol w="1180875">
                  <a:extLst>
                    <a:ext uri="{9D8B030D-6E8A-4147-A177-3AD203B41FA5}">
                      <a16:colId xmlns:a16="http://schemas.microsoft.com/office/drawing/2014/main" val="20003"/>
                    </a:ext>
                  </a:extLst>
                </a:gridCol>
                <a:gridCol w="1180875">
                  <a:extLst>
                    <a:ext uri="{9D8B030D-6E8A-4147-A177-3AD203B41FA5}">
                      <a16:colId xmlns:a16="http://schemas.microsoft.com/office/drawing/2014/main" val="20004"/>
                    </a:ext>
                  </a:extLst>
                </a:gridCol>
                <a:gridCol w="1180875">
                  <a:extLst>
                    <a:ext uri="{9D8B030D-6E8A-4147-A177-3AD203B41FA5}">
                      <a16:colId xmlns:a16="http://schemas.microsoft.com/office/drawing/2014/main" val="20005"/>
                    </a:ext>
                  </a:extLst>
                </a:gridCol>
              </a:tblGrid>
              <a:tr h="1170625">
                <a:tc>
                  <a:txBody>
                    <a:bodyPr/>
                    <a:lstStyle/>
                    <a:p>
                      <a:pPr marL="0" marR="0" lvl="0" indent="0" algn="l" rtl="0">
                        <a:spcBef>
                          <a:spcPts val="0"/>
                        </a:spcBef>
                        <a:spcAft>
                          <a:spcPts val="0"/>
                        </a:spcAft>
                        <a:buNone/>
                      </a:pPr>
                      <a:r>
                        <a:rPr lang="en-US" sz="1800" u="none" strike="noStrike" cap="none" dirty="0"/>
                        <a:t> </a:t>
                      </a:r>
                      <a:endParaRPr sz="1800" b="0" i="0" u="none" strike="noStrike" cap="none" dirty="0">
                        <a:latin typeface="Calibri"/>
                        <a:ea typeface="Calibri"/>
                        <a:cs typeface="Calibri"/>
                        <a:sym typeface="Calibri"/>
                      </a:endParaRPr>
                    </a:p>
                  </a:txBody>
                  <a:tcPr marL="0" marR="0" marT="0" marB="0" anchor="ctr"/>
                </a:tc>
                <a:tc>
                  <a:txBody>
                    <a:bodyPr/>
                    <a:lstStyle/>
                    <a:p>
                      <a:pPr marL="0" marR="0" lvl="0" indent="0" algn="r" rtl="0">
                        <a:spcBef>
                          <a:spcPts val="0"/>
                        </a:spcBef>
                        <a:spcAft>
                          <a:spcPts val="0"/>
                        </a:spcAft>
                        <a:buNone/>
                      </a:pPr>
                      <a:r>
                        <a:rPr lang="en-US" sz="1800" u="none" strike="noStrike" cap="none" dirty="0"/>
                        <a:t>2019-20</a:t>
                      </a:r>
                      <a:endParaRPr dirty="0"/>
                    </a:p>
                    <a:p>
                      <a:pPr marL="0" marR="0" lvl="0" indent="0" algn="r" rtl="0">
                        <a:spcBef>
                          <a:spcPts val="0"/>
                        </a:spcBef>
                        <a:spcAft>
                          <a:spcPts val="0"/>
                        </a:spcAft>
                        <a:buClr>
                          <a:schemeClr val="dk1"/>
                        </a:buClr>
                        <a:buSzPts val="1800"/>
                        <a:buFont typeface="Calibri"/>
                        <a:buNone/>
                      </a:pPr>
                      <a:r>
                        <a:rPr lang="en-US" sz="1800" u="none" strike="noStrike" cap="none" dirty="0"/>
                        <a:t>(Actuals)</a:t>
                      </a:r>
                      <a:endParaRPr dirty="0"/>
                    </a:p>
                  </a:txBody>
                  <a:tcPr marL="0" marR="0" marT="0" marB="0" anchor="ctr"/>
                </a:tc>
                <a:tc>
                  <a:txBody>
                    <a:bodyPr/>
                    <a:lstStyle/>
                    <a:p>
                      <a:pPr marL="0" marR="0" lvl="0" indent="0" algn="r" rtl="0">
                        <a:spcBef>
                          <a:spcPts val="0"/>
                        </a:spcBef>
                        <a:spcAft>
                          <a:spcPts val="0"/>
                        </a:spcAft>
                        <a:buNone/>
                      </a:pPr>
                      <a:r>
                        <a:rPr lang="en-US" sz="1800" u="none" strike="noStrike" cap="none" dirty="0"/>
                        <a:t>2020-21 (Actuals)</a:t>
                      </a:r>
                      <a:endParaRPr dirty="0"/>
                    </a:p>
                  </a:txBody>
                  <a:tcPr marL="0" marR="0" marT="0" marB="0" anchor="ctr"/>
                </a:tc>
                <a:tc>
                  <a:txBody>
                    <a:bodyPr/>
                    <a:lstStyle/>
                    <a:p>
                      <a:pPr marL="0" marR="0" lvl="0" indent="0" algn="r" rtl="0">
                        <a:spcBef>
                          <a:spcPts val="0"/>
                        </a:spcBef>
                        <a:spcAft>
                          <a:spcPts val="0"/>
                        </a:spcAft>
                        <a:buNone/>
                      </a:pPr>
                      <a:r>
                        <a:rPr lang="en-US" sz="1800" u="none" strike="noStrike" cap="none" dirty="0"/>
                        <a:t>2021-22 (Actuals)</a:t>
                      </a:r>
                      <a:endParaRPr dirty="0"/>
                    </a:p>
                  </a:txBody>
                  <a:tcPr marL="0" marR="0" marT="0" marB="0" anchor="ctr"/>
                </a:tc>
                <a:tc>
                  <a:txBody>
                    <a:bodyPr/>
                    <a:lstStyle/>
                    <a:p>
                      <a:pPr marL="0" marR="0" lvl="0" indent="0" algn="r" rtl="0">
                        <a:spcBef>
                          <a:spcPts val="0"/>
                        </a:spcBef>
                        <a:spcAft>
                          <a:spcPts val="0"/>
                        </a:spcAft>
                        <a:buNone/>
                      </a:pPr>
                      <a:r>
                        <a:rPr lang="en-US" sz="1800" u="none" strike="noStrike" cap="none" dirty="0"/>
                        <a:t>2022-23 </a:t>
                      </a:r>
                      <a:endParaRPr dirty="0"/>
                    </a:p>
                    <a:p>
                      <a:pPr marL="0" marR="0" lvl="0" indent="0" algn="r" rtl="0">
                        <a:spcBef>
                          <a:spcPts val="0"/>
                        </a:spcBef>
                        <a:spcAft>
                          <a:spcPts val="0"/>
                        </a:spcAft>
                        <a:buNone/>
                      </a:pPr>
                      <a:r>
                        <a:rPr lang="en-US" sz="1800" u="none" strike="noStrike" cap="none" dirty="0"/>
                        <a:t>(Actuals)</a:t>
                      </a:r>
                      <a:endParaRPr dirty="0"/>
                    </a:p>
                  </a:txBody>
                  <a:tcPr marL="0" marR="0" marT="0" marB="0" anchor="ctr"/>
                </a:tc>
                <a:tc>
                  <a:txBody>
                    <a:bodyPr/>
                    <a:lstStyle/>
                    <a:p>
                      <a:pPr marL="0" marR="0" lvl="0" indent="0" algn="r" rtl="0">
                        <a:spcBef>
                          <a:spcPts val="0"/>
                        </a:spcBef>
                        <a:spcAft>
                          <a:spcPts val="0"/>
                        </a:spcAft>
                        <a:buNone/>
                      </a:pPr>
                      <a:r>
                        <a:rPr lang="en-US" sz="1800" u="none" strike="noStrike" cap="none" dirty="0"/>
                        <a:t>2023-24 (Target)</a:t>
                      </a:r>
                      <a:endParaRPr dirty="0"/>
                    </a:p>
                  </a:txBody>
                  <a:tcPr marL="0" marR="0" marT="0" marB="0" anchor="ctr"/>
                </a:tc>
                <a:extLst>
                  <a:ext uri="{0D108BD9-81ED-4DB2-BD59-A6C34878D82A}">
                    <a16:rowId xmlns:a16="http://schemas.microsoft.com/office/drawing/2014/main" val="10000"/>
                  </a:ext>
                </a:extLst>
              </a:tr>
              <a:tr h="600975">
                <a:tc>
                  <a:txBody>
                    <a:bodyPr/>
                    <a:lstStyle/>
                    <a:p>
                      <a:pPr marL="0" marR="0" lvl="0" indent="0" algn="l" rtl="0">
                        <a:spcBef>
                          <a:spcPts val="0"/>
                        </a:spcBef>
                        <a:spcAft>
                          <a:spcPts val="0"/>
                        </a:spcAft>
                        <a:buNone/>
                      </a:pPr>
                      <a:r>
                        <a:rPr lang="en-US" sz="1800" u="none" strike="noStrike" cap="none" dirty="0"/>
                        <a:t>FYSI/</a:t>
                      </a:r>
                      <a:r>
                        <a:rPr lang="en-US" sz="1800" u="none" strike="noStrike" cap="none" dirty="0" err="1"/>
                        <a:t>NextUp</a:t>
                      </a:r>
                      <a:endParaRPr dirty="0" err="1"/>
                    </a:p>
                  </a:txBody>
                  <a:tcPr marL="0" marR="0" marT="0" marB="0" anchor="ctr"/>
                </a:tc>
                <a:tc>
                  <a:txBody>
                    <a:bodyPr/>
                    <a:lstStyle/>
                    <a:p>
                      <a:pPr marL="0" marR="0" lvl="0" indent="0" algn="r" rtl="0">
                        <a:spcBef>
                          <a:spcPts val="0"/>
                        </a:spcBef>
                        <a:spcAft>
                          <a:spcPts val="0"/>
                        </a:spcAft>
                        <a:buNone/>
                      </a:pPr>
                      <a:r>
                        <a:rPr lang="en-US" sz="1800" u="none" strike="noStrike" cap="none" dirty="0"/>
                        <a:t>2</a:t>
                      </a:r>
                      <a:endParaRPr dirty="0"/>
                    </a:p>
                  </a:txBody>
                  <a:tcPr marL="0" marR="0" marT="0" marB="0" anchor="ctr"/>
                </a:tc>
                <a:tc>
                  <a:txBody>
                    <a:bodyPr/>
                    <a:lstStyle/>
                    <a:p>
                      <a:pPr marL="0" marR="0" lvl="0" indent="0" algn="r" rtl="0">
                        <a:spcBef>
                          <a:spcPts val="0"/>
                        </a:spcBef>
                        <a:spcAft>
                          <a:spcPts val="0"/>
                        </a:spcAft>
                        <a:buNone/>
                      </a:pPr>
                      <a:r>
                        <a:rPr lang="en-US" sz="1800" u="none" strike="noStrike" cap="none" dirty="0"/>
                        <a:t>3</a:t>
                      </a:r>
                      <a:endParaRPr dirty="0"/>
                    </a:p>
                  </a:txBody>
                  <a:tcPr marL="0" marR="0" marT="0" marB="0" anchor="ctr"/>
                </a:tc>
                <a:tc>
                  <a:txBody>
                    <a:bodyPr/>
                    <a:lstStyle/>
                    <a:p>
                      <a:pPr marL="0" marR="0" lvl="0" indent="0" algn="r" rtl="0">
                        <a:spcBef>
                          <a:spcPts val="0"/>
                        </a:spcBef>
                        <a:spcAft>
                          <a:spcPts val="0"/>
                        </a:spcAft>
                        <a:buNone/>
                      </a:pPr>
                      <a:r>
                        <a:rPr lang="en-US" sz="1800" u="none" strike="noStrike" cap="none" dirty="0"/>
                        <a:t>7</a:t>
                      </a:r>
                      <a:endParaRPr dirty="0"/>
                    </a:p>
                  </a:txBody>
                  <a:tcPr marL="0" marR="0" marT="0" marB="0" anchor="ctr"/>
                </a:tc>
                <a:tc>
                  <a:txBody>
                    <a:bodyPr/>
                    <a:lstStyle/>
                    <a:p>
                      <a:pPr marL="0" marR="0" lvl="0" indent="0" algn="r" rtl="0">
                        <a:spcBef>
                          <a:spcPts val="0"/>
                        </a:spcBef>
                        <a:spcAft>
                          <a:spcPts val="0"/>
                        </a:spcAft>
                        <a:buNone/>
                      </a:pPr>
                      <a:r>
                        <a:rPr lang="en-US" sz="1800" u="none" strike="noStrike" cap="none" dirty="0"/>
                        <a:t>20/4</a:t>
                      </a:r>
                      <a:endParaRPr dirty="0"/>
                    </a:p>
                  </a:txBody>
                  <a:tcPr marL="0" marR="0" marT="0" marB="0" anchor="ctr"/>
                </a:tc>
                <a:tc>
                  <a:txBody>
                    <a:bodyPr/>
                    <a:lstStyle/>
                    <a:p>
                      <a:pPr marL="0" marR="0" lvl="0" indent="0" algn="r" rtl="0">
                        <a:spcBef>
                          <a:spcPts val="0"/>
                        </a:spcBef>
                        <a:spcAft>
                          <a:spcPts val="0"/>
                        </a:spcAft>
                        <a:buNone/>
                      </a:pPr>
                      <a:r>
                        <a:rPr lang="en-US" sz="1800" u="none" strike="noStrike" cap="none" dirty="0"/>
                        <a:t>20/20</a:t>
                      </a:r>
                      <a:endParaRPr dirty="0"/>
                    </a:p>
                  </a:txBody>
                  <a:tcPr marL="0" marR="0" marT="0" marB="0" anchor="ctr"/>
                </a:tc>
                <a:extLst>
                  <a:ext uri="{0D108BD9-81ED-4DB2-BD59-A6C34878D82A}">
                    <a16:rowId xmlns:a16="http://schemas.microsoft.com/office/drawing/2014/main" val="10001"/>
                  </a:ext>
                </a:extLst>
              </a:tr>
              <a:tr h="600975">
                <a:tc>
                  <a:txBody>
                    <a:bodyPr/>
                    <a:lstStyle/>
                    <a:p>
                      <a:pPr marL="0" marR="0" lvl="0" indent="0" algn="l" rtl="0">
                        <a:spcBef>
                          <a:spcPts val="0"/>
                        </a:spcBef>
                        <a:spcAft>
                          <a:spcPts val="0"/>
                        </a:spcAft>
                        <a:buNone/>
                      </a:pPr>
                      <a:r>
                        <a:rPr lang="en-US" sz="1800" u="none" strike="noStrike" cap="none" dirty="0"/>
                        <a:t>FY Identified at Cañada</a:t>
                      </a:r>
                      <a:endParaRPr dirty="0"/>
                    </a:p>
                  </a:txBody>
                  <a:tcPr marL="0" marR="0" marT="0" marB="0" anchor="ctr"/>
                </a:tc>
                <a:tc>
                  <a:txBody>
                    <a:bodyPr/>
                    <a:lstStyle/>
                    <a:p>
                      <a:pPr marL="0" marR="0" lvl="0" indent="0" algn="r" rtl="0">
                        <a:spcBef>
                          <a:spcPts val="0"/>
                        </a:spcBef>
                        <a:spcAft>
                          <a:spcPts val="0"/>
                        </a:spcAft>
                        <a:buNone/>
                      </a:pPr>
                      <a:r>
                        <a:rPr lang="en-US" sz="1800" u="none" strike="noStrike" cap="none" dirty="0"/>
                        <a:t>77</a:t>
                      </a:r>
                      <a:endParaRPr dirty="0"/>
                    </a:p>
                  </a:txBody>
                  <a:tcPr marL="0" marR="0" marT="0" marB="0" anchor="ctr"/>
                </a:tc>
                <a:tc>
                  <a:txBody>
                    <a:bodyPr/>
                    <a:lstStyle/>
                    <a:p>
                      <a:pPr marL="0" marR="0" lvl="0" indent="0" algn="r" rtl="0">
                        <a:spcBef>
                          <a:spcPts val="0"/>
                        </a:spcBef>
                        <a:spcAft>
                          <a:spcPts val="0"/>
                        </a:spcAft>
                        <a:buNone/>
                      </a:pPr>
                      <a:r>
                        <a:rPr lang="en-US" sz="1800" u="none" strike="noStrike" cap="none" dirty="0"/>
                        <a:t>32</a:t>
                      </a:r>
                      <a:endParaRPr dirty="0"/>
                    </a:p>
                  </a:txBody>
                  <a:tcPr marL="0" marR="0" marT="0" marB="0" anchor="ctr"/>
                </a:tc>
                <a:tc>
                  <a:txBody>
                    <a:bodyPr/>
                    <a:lstStyle/>
                    <a:p>
                      <a:pPr marL="0" marR="0" lvl="0" indent="0" algn="r" rtl="0">
                        <a:spcBef>
                          <a:spcPts val="0"/>
                        </a:spcBef>
                        <a:spcAft>
                          <a:spcPts val="0"/>
                        </a:spcAft>
                        <a:buNone/>
                      </a:pPr>
                      <a:r>
                        <a:rPr lang="en-US" sz="1800" u="none" strike="noStrike" cap="none" dirty="0"/>
                        <a:t>37</a:t>
                      </a:r>
                      <a:endParaRPr dirty="0"/>
                    </a:p>
                  </a:txBody>
                  <a:tcPr marL="0" marR="0" marT="0" marB="0" anchor="ctr"/>
                </a:tc>
                <a:tc>
                  <a:txBody>
                    <a:bodyPr/>
                    <a:lstStyle/>
                    <a:p>
                      <a:pPr marL="0" marR="0" lvl="0" indent="0" algn="r" rtl="0">
                        <a:spcBef>
                          <a:spcPts val="0"/>
                        </a:spcBef>
                        <a:spcAft>
                          <a:spcPts val="0"/>
                        </a:spcAft>
                        <a:buNone/>
                      </a:pPr>
                      <a:r>
                        <a:rPr lang="en-US" sz="1800" u="none" strike="noStrike" cap="none" dirty="0"/>
                        <a:t>31</a:t>
                      </a:r>
                      <a:endParaRPr dirty="0"/>
                    </a:p>
                  </a:txBody>
                  <a:tcPr marL="0" marR="0" marT="0" marB="0" anchor="ctr"/>
                </a:tc>
                <a:tc>
                  <a:txBody>
                    <a:bodyPr/>
                    <a:lstStyle/>
                    <a:p>
                      <a:pPr marL="0" marR="0" lvl="0" indent="0" algn="r" rtl="0">
                        <a:spcBef>
                          <a:spcPts val="0"/>
                        </a:spcBef>
                        <a:spcAft>
                          <a:spcPts val="0"/>
                        </a:spcAft>
                        <a:buNone/>
                      </a:pPr>
                      <a:r>
                        <a:rPr lang="en-US" sz="1800" u="none" strike="noStrike" cap="none" dirty="0"/>
                        <a:t>53</a:t>
                      </a:r>
                      <a:endParaRPr sz="1800" u="none" strike="noStrike" cap="none" dirty="0"/>
                    </a:p>
                  </a:txBody>
                  <a:tcPr marL="0" marR="0" marT="0" marB="0" anchor="ctr"/>
                </a:tc>
                <a:extLst>
                  <a:ext uri="{0D108BD9-81ED-4DB2-BD59-A6C34878D82A}">
                    <a16:rowId xmlns:a16="http://schemas.microsoft.com/office/drawing/2014/main" val="10002"/>
                  </a:ext>
                </a:extLst>
              </a:tr>
            </a:tbl>
          </a:graphicData>
        </a:graphic>
      </p:graphicFrame>
      <p:pic>
        <p:nvPicPr>
          <p:cNvPr id="242" name="Google Shape;242;p11"/>
          <p:cNvPicPr preferRelativeResize="0"/>
          <p:nvPr/>
        </p:nvPicPr>
        <p:blipFill rotWithShape="1">
          <a:blip r:embed="rId3">
            <a:alphaModFix/>
          </a:blip>
          <a:srcRect/>
          <a:stretch/>
        </p:blipFill>
        <p:spPr>
          <a:xfrm>
            <a:off x="2282902" y="5240446"/>
            <a:ext cx="3070874" cy="1057047"/>
          </a:xfrm>
          <a:prstGeom prst="rect">
            <a:avLst/>
          </a:prstGeom>
          <a:noFill/>
          <a:ln>
            <a:noFill/>
          </a:ln>
        </p:spPr>
      </p:pic>
      <p:pic>
        <p:nvPicPr>
          <p:cNvPr id="243" name="Google Shape;243;p11"/>
          <p:cNvPicPr preferRelativeResize="0"/>
          <p:nvPr/>
        </p:nvPicPr>
        <p:blipFill rotWithShape="1">
          <a:blip r:embed="rId4">
            <a:alphaModFix/>
          </a:blip>
          <a:srcRect/>
          <a:stretch/>
        </p:blipFill>
        <p:spPr>
          <a:xfrm>
            <a:off x="1047165" y="5300722"/>
            <a:ext cx="1280140" cy="785328"/>
          </a:xfrm>
          <a:prstGeom prst="rect">
            <a:avLst/>
          </a:prstGeom>
          <a:noFill/>
          <a:ln>
            <a:noFill/>
          </a:ln>
        </p:spPr>
      </p:pic>
      <p:pic>
        <p:nvPicPr>
          <p:cNvPr id="244" name="Google Shape;244;p11"/>
          <p:cNvPicPr preferRelativeResize="0"/>
          <p:nvPr/>
        </p:nvPicPr>
        <p:blipFill rotWithShape="1">
          <a:blip r:embed="rId5">
            <a:alphaModFix/>
          </a:blip>
          <a:srcRect/>
          <a:stretch/>
        </p:blipFill>
        <p:spPr>
          <a:xfrm>
            <a:off x="5418617" y="5279935"/>
            <a:ext cx="669835" cy="901997"/>
          </a:xfrm>
          <a:prstGeom prst="rect">
            <a:avLst/>
          </a:prstGeom>
          <a:noFill/>
          <a:ln>
            <a:noFill/>
          </a:ln>
        </p:spPr>
      </p:pic>
      <p:pic>
        <p:nvPicPr>
          <p:cNvPr id="3" name="Picture 2" descr="A black text on a white background&#10;&#10;Description automatically generated">
            <a:extLst>
              <a:ext uri="{FF2B5EF4-FFF2-40B4-BE49-F238E27FC236}">
                <a16:creationId xmlns:a16="http://schemas.microsoft.com/office/drawing/2014/main" id="{27D8F3C2-A352-88C8-9C16-E1A058D9F61F}"/>
              </a:ext>
            </a:extLst>
          </p:cNvPr>
          <p:cNvPicPr>
            <a:picLocks noChangeAspect="1"/>
          </p:cNvPicPr>
          <p:nvPr/>
        </p:nvPicPr>
        <p:blipFill>
          <a:blip r:embed="rId6"/>
          <a:stretch>
            <a:fillRect/>
          </a:stretch>
        </p:blipFill>
        <p:spPr>
          <a:xfrm>
            <a:off x="7001902" y="5329830"/>
            <a:ext cx="2596872" cy="880251"/>
          </a:xfrm>
          <a:prstGeom prst="rect">
            <a:avLst/>
          </a:prstGeom>
        </p:spPr>
      </p:pic>
      <p:pic>
        <p:nvPicPr>
          <p:cNvPr id="5" name="Picture 4" descr="A colorful text with a black background&#10;&#10;Description automatically generated">
            <a:extLst>
              <a:ext uri="{FF2B5EF4-FFF2-40B4-BE49-F238E27FC236}">
                <a16:creationId xmlns:a16="http://schemas.microsoft.com/office/drawing/2014/main" id="{DB091E0D-258B-2435-1BBF-6008077D2D62}"/>
              </a:ext>
            </a:extLst>
          </p:cNvPr>
          <p:cNvPicPr>
            <a:picLocks noChangeAspect="1"/>
          </p:cNvPicPr>
          <p:nvPr/>
        </p:nvPicPr>
        <p:blipFill>
          <a:blip r:embed="rId7"/>
          <a:stretch>
            <a:fillRect/>
          </a:stretch>
        </p:blipFill>
        <p:spPr>
          <a:xfrm>
            <a:off x="9801037" y="5415057"/>
            <a:ext cx="767884" cy="635843"/>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12"/>
          <p:cNvSpPr txBox="1">
            <a:spLocks noGrp="1"/>
          </p:cNvSpPr>
          <p:nvPr>
            <p:ph type="body" idx="1"/>
          </p:nvPr>
        </p:nvSpPr>
        <p:spPr>
          <a:xfrm>
            <a:off x="372760" y="1591976"/>
            <a:ext cx="11388672" cy="2278059"/>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en-US" b="1" u="sng"/>
              <a:t>EMP COLLEGE GOAL #1 Student Access, Success, and Completion</a:t>
            </a:r>
            <a:endParaRPr b="1" u="sng"/>
          </a:p>
          <a:p>
            <a:pPr marL="0" lvl="0" indent="0" algn="l" rtl="0">
              <a:lnSpc>
                <a:spcPct val="90000"/>
              </a:lnSpc>
              <a:spcBef>
                <a:spcPts val="1000"/>
              </a:spcBef>
              <a:spcAft>
                <a:spcPts val="0"/>
              </a:spcAft>
              <a:buClr>
                <a:schemeClr val="dk1"/>
              </a:buClr>
              <a:buSzPts val="2200"/>
              <a:buNone/>
            </a:pPr>
            <a:r>
              <a:rPr lang="en-US" sz="2200">
                <a:latin typeface="Calibri"/>
                <a:ea typeface="Calibri"/>
                <a:cs typeface="Calibri"/>
                <a:sym typeface="Calibri"/>
              </a:rPr>
              <a:t>Cañada College ensures student access to relevant and transformative student services and instructional programs that are inclusive, diverse, equitable, and anti-racist. As an institution, Cañada contributes to the financial stability of students to empower them to pursue personal, academic, professional, and civic goals. Cañada College continuously assesses processes and removes barriers to student access, success, and completion.</a:t>
            </a:r>
            <a:endParaRPr/>
          </a:p>
          <a:p>
            <a:pPr marL="0" lvl="0" indent="0" algn="l" rtl="0">
              <a:lnSpc>
                <a:spcPct val="90000"/>
              </a:lnSpc>
              <a:spcBef>
                <a:spcPts val="1000"/>
              </a:spcBef>
              <a:spcAft>
                <a:spcPts val="0"/>
              </a:spcAft>
              <a:buClr>
                <a:schemeClr val="dk1"/>
              </a:buClr>
              <a:buSzPts val="2800"/>
              <a:buNone/>
            </a:pPr>
            <a:endParaRPr>
              <a:latin typeface="Calibri"/>
              <a:ea typeface="Calibri"/>
              <a:cs typeface="Calibri"/>
              <a:sym typeface="Calibri"/>
            </a:endParaRPr>
          </a:p>
          <a:p>
            <a:pPr marL="0" lvl="0" indent="0" algn="l" rtl="0">
              <a:lnSpc>
                <a:spcPct val="90000"/>
              </a:lnSpc>
              <a:spcBef>
                <a:spcPts val="1000"/>
              </a:spcBef>
              <a:spcAft>
                <a:spcPts val="0"/>
              </a:spcAft>
              <a:buClr>
                <a:schemeClr val="dk1"/>
              </a:buClr>
              <a:buSzPts val="2800"/>
              <a:buNone/>
            </a:pPr>
            <a:endParaRPr>
              <a:latin typeface="Times New Roman"/>
              <a:ea typeface="Times New Roman"/>
              <a:cs typeface="Times New Roman"/>
              <a:sym typeface="Times New Roman"/>
            </a:endParaRPr>
          </a:p>
          <a:p>
            <a:pPr marL="228600" lvl="0" indent="-50800" algn="l" rtl="0">
              <a:lnSpc>
                <a:spcPct val="90000"/>
              </a:lnSpc>
              <a:spcBef>
                <a:spcPts val="100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p:txBody>
      </p:sp>
      <p:sp>
        <p:nvSpPr>
          <p:cNvPr id="251" name="Google Shape;251;p12"/>
          <p:cNvSpPr/>
          <p:nvPr/>
        </p:nvSpPr>
        <p:spPr>
          <a:xfrm>
            <a:off x="366852" y="228614"/>
            <a:ext cx="11472150" cy="1009497"/>
          </a:xfrm>
          <a:prstGeom prst="rect">
            <a:avLst/>
          </a:prstGeom>
          <a:solidFill>
            <a:srgbClr val="00663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252" name="Google Shape;252;p12"/>
          <p:cNvSpPr/>
          <p:nvPr/>
        </p:nvSpPr>
        <p:spPr>
          <a:xfrm rot="10800000" flipH="1">
            <a:off x="366852" y="228614"/>
            <a:ext cx="1788160" cy="1009429"/>
          </a:xfrm>
          <a:custGeom>
            <a:avLst/>
            <a:gdLst/>
            <a:ahLst/>
            <a:cxnLst/>
            <a:rect l="l" t="t" r="r" b="b"/>
            <a:pathLst>
              <a:path w="1995342" h="640502" extrusionOk="0">
                <a:moveTo>
                  <a:pt x="0" y="0"/>
                </a:moveTo>
                <a:lnTo>
                  <a:pt x="1442591" y="882"/>
                </a:lnTo>
                <a:lnTo>
                  <a:pt x="1995342" y="640502"/>
                </a:lnTo>
                <a:lnTo>
                  <a:pt x="0" y="640502"/>
                </a:lnTo>
                <a:lnTo>
                  <a:pt x="0" y="0"/>
                </a:lnTo>
                <a:close/>
              </a:path>
            </a:pathLst>
          </a:custGeom>
          <a:gradFill>
            <a:gsLst>
              <a:gs pos="0">
                <a:srgbClr val="B4D4A5"/>
              </a:gs>
              <a:gs pos="50000">
                <a:srgbClr val="A8CD97"/>
              </a:gs>
              <a:gs pos="100000">
                <a:srgbClr val="9BC985"/>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a:solidFill>
                <a:schemeClr val="dk1"/>
              </a:solidFill>
              <a:latin typeface="Calibri"/>
              <a:ea typeface="Calibri"/>
              <a:cs typeface="Calibri"/>
              <a:sym typeface="Calibri"/>
            </a:endParaRPr>
          </a:p>
        </p:txBody>
      </p:sp>
      <p:sp>
        <p:nvSpPr>
          <p:cNvPr id="253" name="Google Shape;253;p12"/>
          <p:cNvSpPr txBox="1"/>
          <p:nvPr/>
        </p:nvSpPr>
        <p:spPr>
          <a:xfrm>
            <a:off x="535709" y="378442"/>
            <a:ext cx="11028218" cy="708217"/>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lt1"/>
              </a:buClr>
              <a:buSzPts val="3400"/>
              <a:buFont typeface="Libre Franklin"/>
              <a:buNone/>
            </a:pPr>
            <a:r>
              <a:rPr lang="en-US" sz="3400" b="1">
                <a:solidFill>
                  <a:schemeClr val="lt1"/>
                </a:solidFill>
                <a:latin typeface="Libre Franklin"/>
                <a:ea typeface="Libre Franklin"/>
                <a:cs typeface="Libre Franklin"/>
                <a:sym typeface="Libre Franklin"/>
              </a:rPr>
              <a:t> </a:t>
            </a:r>
            <a:r>
              <a:rPr lang="en-US" sz="2800" b="1">
                <a:solidFill>
                  <a:schemeClr val="lt1"/>
                </a:solidFill>
                <a:latin typeface="Libre Franklin"/>
                <a:ea typeface="Libre Franklin"/>
                <a:cs typeface="Libre Franklin"/>
                <a:sym typeface="Libre Franklin"/>
              </a:rPr>
              <a:t>How does this position request further the College’s ability to achieve its strategic goals &amp; immediate priorities?</a:t>
            </a:r>
            <a:endParaRPr/>
          </a:p>
        </p:txBody>
      </p:sp>
      <p:sp>
        <p:nvSpPr>
          <p:cNvPr id="254" name="Google Shape;254;p12"/>
          <p:cNvSpPr txBox="1"/>
          <p:nvPr/>
        </p:nvSpPr>
        <p:spPr>
          <a:xfrm>
            <a:off x="4252043" y="4202101"/>
            <a:ext cx="3965003" cy="160043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chemeClr val="dk1"/>
                </a:solidFill>
                <a:latin typeface="Calibri"/>
                <a:ea typeface="Calibri"/>
                <a:cs typeface="Calibri"/>
                <a:sym typeface="Calibri"/>
              </a:rPr>
              <a:t>1.14  --  Strengthen and scale student affinity programs and other student support programs such as Umoja, Puente, EOPS, and TRIO SSS and create strong ties and coordination between them and the Interest Area Success Teams such that BIPOC and LGBTQ+ students are well supported to complete their educational journeys at Cañada within 3 years. </a:t>
            </a:r>
            <a:endParaRPr/>
          </a:p>
        </p:txBody>
      </p:sp>
      <p:sp>
        <p:nvSpPr>
          <p:cNvPr id="255" name="Google Shape;255;p12"/>
          <p:cNvSpPr txBox="1"/>
          <p:nvPr/>
        </p:nvSpPr>
        <p:spPr>
          <a:xfrm>
            <a:off x="366852" y="4202101"/>
            <a:ext cx="3965003" cy="160043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chemeClr val="dk1"/>
                </a:solidFill>
                <a:latin typeface="Calibri"/>
                <a:ea typeface="Calibri"/>
                <a:cs typeface="Calibri"/>
                <a:sym typeface="Calibri"/>
              </a:rPr>
              <a:t>1.11  --  Complete the college redesign process according to the essential practices of Guided Pathways and ensure that all students are connected to and feel supported by their Interest Area and Success Team and, if applicable, their special program (e.g., Promise, EOPS, TRIO SSS, Puente, Umoja, etc.).</a:t>
            </a:r>
            <a:endParaRPr/>
          </a:p>
        </p:txBody>
      </p:sp>
      <p:sp>
        <p:nvSpPr>
          <p:cNvPr id="256" name="Google Shape;256;p12"/>
          <p:cNvSpPr txBox="1"/>
          <p:nvPr/>
        </p:nvSpPr>
        <p:spPr>
          <a:xfrm>
            <a:off x="8413026" y="3663492"/>
            <a:ext cx="3500582" cy="26776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chemeClr val="dk1"/>
                </a:solidFill>
                <a:latin typeface="Calibri"/>
                <a:ea typeface="Calibri"/>
                <a:cs typeface="Calibri"/>
                <a:sym typeface="Calibri"/>
              </a:rPr>
              <a:t>1.16  --  Create a campus culture that expects and supports students’ completion of their educational goals within three years using tactics such as: (1) scheduling classes according to student interest and demand (informed by Student Education Plan (SEP) data; (2) offering more course-taking opportunities during the summer; (3) monitoring student progress more closely (via Success Teams, the Retention Specialist Community of Practice, and the Transfer Center.</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13"/>
          <p:cNvSpPr txBox="1">
            <a:spLocks noGrp="1"/>
          </p:cNvSpPr>
          <p:nvPr>
            <p:ph type="body" idx="1"/>
          </p:nvPr>
        </p:nvSpPr>
        <p:spPr>
          <a:xfrm>
            <a:off x="372760" y="1591976"/>
            <a:ext cx="11388672" cy="4822677"/>
          </a:xfrm>
          <a:prstGeom prst="rect">
            <a:avLst/>
          </a:prstGeom>
          <a:noFill/>
          <a:ln>
            <a:noFill/>
          </a:ln>
        </p:spPr>
        <p:txBody>
          <a:bodyPr spcFirstLastPara="1" wrap="square" lIns="91425" tIns="45700" rIns="91425" bIns="45700" anchor="t" anchorCtr="0">
            <a:normAutofit fontScale="92500" lnSpcReduction="10000"/>
          </a:bodyPr>
          <a:lstStyle/>
          <a:p>
            <a:pPr marL="228600" lvl="0" indent="-228600" algn="l" rtl="0">
              <a:lnSpc>
                <a:spcPct val="90000"/>
              </a:lnSpc>
              <a:spcBef>
                <a:spcPts val="0"/>
              </a:spcBef>
              <a:spcAft>
                <a:spcPts val="0"/>
              </a:spcAft>
              <a:buClr>
                <a:schemeClr val="dk1"/>
              </a:buClr>
              <a:buSzPct val="100000"/>
              <a:buChar char="•"/>
            </a:pPr>
            <a:r>
              <a:rPr lang="en-US" dirty="0"/>
              <a:t>Promise and EOPS counselors have experience serving first-time, full-time college students with an educational goal to graduate with a degree or certificate, or transfer to a 4-year university. </a:t>
            </a:r>
            <a:endParaRPr dirty="0">
              <a:latin typeface="Times New Roman"/>
              <a:ea typeface="Times New Roman"/>
              <a:cs typeface="Times New Roman"/>
              <a:sym typeface="Times New Roman"/>
            </a:endParaRPr>
          </a:p>
          <a:p>
            <a:pPr marL="228600" indent="-228600">
              <a:buSzPct val="100000"/>
            </a:pPr>
            <a:r>
              <a:rPr lang="en-US" dirty="0"/>
              <a:t>The demographic of our cohort reflects our high need students within Cañada College’s service area. </a:t>
            </a:r>
            <a:endParaRPr>
              <a:latin typeface="Times New Roman"/>
              <a:ea typeface="Times New Roman"/>
              <a:cs typeface="Times New Roman"/>
              <a:sym typeface="Times New Roman"/>
            </a:endParaRPr>
          </a:p>
          <a:p>
            <a:pPr marL="228600" indent="-228600">
              <a:buSzPct val="100000"/>
            </a:pPr>
            <a:r>
              <a:rPr lang="en-US" dirty="0"/>
              <a:t>To increase the opportunity gap among the underserved population in our community, EOPS, </a:t>
            </a:r>
            <a:r>
              <a:rPr lang="en-US" dirty="0" err="1"/>
              <a:t>NextUp</a:t>
            </a:r>
            <a:r>
              <a:rPr lang="en-US" dirty="0"/>
              <a:t>, and PSP prioritize low-income, first-generation, housing insecure, and AB540 students. </a:t>
            </a:r>
            <a:endParaRPr>
              <a:latin typeface="Times New Roman"/>
              <a:ea typeface="Times New Roman"/>
              <a:cs typeface="Times New Roman"/>
              <a:sym typeface="Times New Roman"/>
            </a:endParaRPr>
          </a:p>
          <a:p>
            <a:pPr marL="228600" lvl="0" indent="-228600" algn="l" rtl="0">
              <a:lnSpc>
                <a:spcPct val="90000"/>
              </a:lnSpc>
              <a:spcBef>
                <a:spcPts val="1000"/>
              </a:spcBef>
              <a:spcAft>
                <a:spcPts val="0"/>
              </a:spcAft>
              <a:buClr>
                <a:schemeClr val="dk1"/>
              </a:buClr>
              <a:buSzPct val="100000"/>
              <a:buChar char="•"/>
            </a:pPr>
            <a:r>
              <a:rPr lang="en-US" dirty="0"/>
              <a:t>The PSP and EOPS/</a:t>
            </a:r>
            <a:r>
              <a:rPr lang="en-US" dirty="0" err="1"/>
              <a:t>NextUp</a:t>
            </a:r>
            <a:r>
              <a:rPr lang="en-US" dirty="0"/>
              <a:t> are committed to equitable practices by removing systematic and financial barriers to increase student completion and success.  To continue our equitable, accessible, student-centered work through an anti-racist lens, we require full-time dedicated counselors to maintain the integrity and permanency of our programs. </a:t>
            </a:r>
            <a:endParaRPr dirty="0"/>
          </a:p>
          <a:p>
            <a:pPr marL="228600" lvl="0" indent="-64135" algn="l" rtl="0">
              <a:lnSpc>
                <a:spcPct val="90000"/>
              </a:lnSpc>
              <a:spcBef>
                <a:spcPts val="1000"/>
              </a:spcBef>
              <a:spcAft>
                <a:spcPts val="0"/>
              </a:spcAft>
              <a:buClr>
                <a:schemeClr val="dk1"/>
              </a:buClr>
              <a:buSzPct val="100000"/>
              <a:buNone/>
            </a:pPr>
            <a:endParaRPr>
              <a:latin typeface="Calibri"/>
              <a:ea typeface="Calibri"/>
              <a:cs typeface="Calibri"/>
              <a:sym typeface="Calibri"/>
            </a:endParaRPr>
          </a:p>
          <a:p>
            <a:pPr marL="228600" lvl="0" indent="-64135" algn="l" rtl="0">
              <a:lnSpc>
                <a:spcPct val="90000"/>
              </a:lnSpc>
              <a:spcBef>
                <a:spcPts val="1000"/>
              </a:spcBef>
              <a:spcAft>
                <a:spcPts val="0"/>
              </a:spcAft>
              <a:buClr>
                <a:schemeClr val="dk1"/>
              </a:buClr>
              <a:buSzPct val="100000"/>
              <a:buNone/>
            </a:pPr>
            <a:endParaRPr>
              <a:latin typeface="Calibri"/>
              <a:ea typeface="Calibri"/>
              <a:cs typeface="Calibri"/>
              <a:sym typeface="Calibri"/>
            </a:endParaRPr>
          </a:p>
          <a:p>
            <a:pPr marL="0" lvl="0" indent="0" algn="l" rtl="0">
              <a:lnSpc>
                <a:spcPct val="90000"/>
              </a:lnSpc>
              <a:spcBef>
                <a:spcPts val="1000"/>
              </a:spcBef>
              <a:spcAft>
                <a:spcPts val="0"/>
              </a:spcAft>
              <a:buClr>
                <a:schemeClr val="dk1"/>
              </a:buClr>
              <a:buSzPct val="100000"/>
              <a:buNone/>
            </a:pPr>
            <a:endParaRPr>
              <a:latin typeface="Times New Roman"/>
              <a:ea typeface="Times New Roman"/>
              <a:cs typeface="Times New Roman"/>
              <a:sym typeface="Times New Roman"/>
            </a:endParaRPr>
          </a:p>
          <a:p>
            <a:pPr marL="0" lvl="0" indent="0" algn="l" rtl="0">
              <a:lnSpc>
                <a:spcPct val="90000"/>
              </a:lnSpc>
              <a:spcBef>
                <a:spcPts val="1000"/>
              </a:spcBef>
              <a:spcAft>
                <a:spcPts val="0"/>
              </a:spcAft>
              <a:buClr>
                <a:schemeClr val="dk1"/>
              </a:buClr>
              <a:buSzPct val="100000"/>
              <a:buNone/>
            </a:pPr>
            <a:endParaRPr>
              <a:latin typeface="Times New Roman"/>
              <a:ea typeface="Times New Roman"/>
              <a:cs typeface="Times New Roman"/>
              <a:sym typeface="Times New Roman"/>
            </a:endParaRPr>
          </a:p>
          <a:p>
            <a:pPr marL="228600" lvl="0" indent="-64135" algn="l" rtl="0">
              <a:lnSpc>
                <a:spcPct val="90000"/>
              </a:lnSpc>
              <a:spcBef>
                <a:spcPts val="1000"/>
              </a:spcBef>
              <a:spcAft>
                <a:spcPts val="0"/>
              </a:spcAft>
              <a:buClr>
                <a:schemeClr val="dk1"/>
              </a:buClr>
              <a:buSzPct val="100000"/>
              <a:buNone/>
            </a:pPr>
            <a:endParaRPr/>
          </a:p>
          <a:p>
            <a:pPr marL="228600" lvl="0" indent="-64135" algn="l" rtl="0">
              <a:lnSpc>
                <a:spcPct val="90000"/>
              </a:lnSpc>
              <a:spcBef>
                <a:spcPts val="1000"/>
              </a:spcBef>
              <a:spcAft>
                <a:spcPts val="0"/>
              </a:spcAft>
              <a:buClr>
                <a:schemeClr val="dk1"/>
              </a:buClr>
              <a:buSzPct val="100000"/>
              <a:buNone/>
            </a:pPr>
            <a:endParaRPr/>
          </a:p>
        </p:txBody>
      </p:sp>
      <p:sp>
        <p:nvSpPr>
          <p:cNvPr id="263" name="Google Shape;263;p13"/>
          <p:cNvSpPr/>
          <p:nvPr/>
        </p:nvSpPr>
        <p:spPr>
          <a:xfrm>
            <a:off x="366852" y="228614"/>
            <a:ext cx="11472150" cy="1009497"/>
          </a:xfrm>
          <a:prstGeom prst="rect">
            <a:avLst/>
          </a:prstGeom>
          <a:solidFill>
            <a:srgbClr val="00663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264" name="Google Shape;264;p13"/>
          <p:cNvSpPr/>
          <p:nvPr/>
        </p:nvSpPr>
        <p:spPr>
          <a:xfrm rot="10800000" flipH="1">
            <a:off x="366852" y="228614"/>
            <a:ext cx="1788160" cy="1009429"/>
          </a:xfrm>
          <a:custGeom>
            <a:avLst/>
            <a:gdLst/>
            <a:ahLst/>
            <a:cxnLst/>
            <a:rect l="l" t="t" r="r" b="b"/>
            <a:pathLst>
              <a:path w="1995342" h="640502" extrusionOk="0">
                <a:moveTo>
                  <a:pt x="0" y="0"/>
                </a:moveTo>
                <a:lnTo>
                  <a:pt x="1442591" y="882"/>
                </a:lnTo>
                <a:lnTo>
                  <a:pt x="1995342" y="640502"/>
                </a:lnTo>
                <a:lnTo>
                  <a:pt x="0" y="640502"/>
                </a:lnTo>
                <a:lnTo>
                  <a:pt x="0" y="0"/>
                </a:lnTo>
                <a:close/>
              </a:path>
            </a:pathLst>
          </a:custGeom>
          <a:gradFill>
            <a:gsLst>
              <a:gs pos="0">
                <a:srgbClr val="B4D4A5"/>
              </a:gs>
              <a:gs pos="50000">
                <a:srgbClr val="A8CD97"/>
              </a:gs>
              <a:gs pos="100000">
                <a:srgbClr val="9BC985"/>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a:solidFill>
                <a:schemeClr val="dk1"/>
              </a:solidFill>
              <a:latin typeface="Calibri"/>
              <a:ea typeface="Calibri"/>
              <a:cs typeface="Calibri"/>
              <a:sym typeface="Calibri"/>
            </a:endParaRPr>
          </a:p>
        </p:txBody>
      </p:sp>
      <p:sp>
        <p:nvSpPr>
          <p:cNvPr id="265" name="Google Shape;265;p13"/>
          <p:cNvSpPr txBox="1"/>
          <p:nvPr/>
        </p:nvSpPr>
        <p:spPr>
          <a:xfrm>
            <a:off x="535709" y="378442"/>
            <a:ext cx="11028218" cy="708217"/>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lt1"/>
              </a:buClr>
              <a:buSzPts val="3400"/>
              <a:buFont typeface="Libre Franklin"/>
              <a:buNone/>
            </a:pPr>
            <a:r>
              <a:rPr lang="en-US" sz="3400" b="1">
                <a:solidFill>
                  <a:schemeClr val="lt1"/>
                </a:solidFill>
                <a:latin typeface="Libre Franklin"/>
                <a:ea typeface="Libre Franklin"/>
                <a:cs typeface="Libre Franklin"/>
                <a:sym typeface="Libre Franklin"/>
              </a:rPr>
              <a:t> </a:t>
            </a:r>
            <a:r>
              <a:rPr lang="en-US" sz="2800" b="1">
                <a:solidFill>
                  <a:schemeClr val="lt1"/>
                </a:solidFill>
                <a:latin typeface="Libre Franklin"/>
                <a:ea typeface="Libre Franklin"/>
                <a:cs typeface="Libre Franklin"/>
                <a:sym typeface="Libre Franklin"/>
              </a:rPr>
              <a:t>How does this position request further the College’s ability to achieve its strategic goals &amp; immediate priorities?</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14"/>
          <p:cNvSpPr txBox="1">
            <a:spLocks noGrp="1"/>
          </p:cNvSpPr>
          <p:nvPr>
            <p:ph type="body" idx="1"/>
          </p:nvPr>
        </p:nvSpPr>
        <p:spPr>
          <a:xfrm>
            <a:off x="372760" y="1591976"/>
            <a:ext cx="11388672" cy="2278059"/>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en-US" b="1" u="sng"/>
              <a:t>EMP COLLEGE GOAL #2 Equity-Minded and Antiracist College Culture</a:t>
            </a:r>
            <a:r>
              <a:rPr lang="en-US" b="1"/>
              <a:t> </a:t>
            </a:r>
            <a:endParaRPr/>
          </a:p>
          <a:p>
            <a:pPr marL="0" lvl="0" indent="0" algn="l" rtl="0">
              <a:lnSpc>
                <a:spcPct val="90000"/>
              </a:lnSpc>
              <a:spcBef>
                <a:spcPts val="1000"/>
              </a:spcBef>
              <a:spcAft>
                <a:spcPts val="0"/>
              </a:spcAft>
              <a:buClr>
                <a:schemeClr val="dk1"/>
              </a:buClr>
              <a:buSzPts val="2200"/>
              <a:buNone/>
            </a:pPr>
            <a:r>
              <a:rPr lang="en-US" sz="2200"/>
              <a:t>Cañada College transforms its culture to be equity-minded and antiracist. Our teaching, learning, and services create a sense of belonging among all community members so they are able to recognize that their unique selves are valued, express themselves fully, and thrive. Our educational practices reflect the fundamental importance of individualized learning experiences, the shared building of knowledge, and promoting social justice at Cañada College.</a:t>
            </a:r>
            <a:endParaRPr sz="2200"/>
          </a:p>
          <a:p>
            <a:pPr marL="0" lvl="0" indent="0" algn="l" rtl="0">
              <a:lnSpc>
                <a:spcPct val="90000"/>
              </a:lnSpc>
              <a:spcBef>
                <a:spcPts val="1000"/>
              </a:spcBef>
              <a:spcAft>
                <a:spcPts val="0"/>
              </a:spcAft>
              <a:buClr>
                <a:schemeClr val="dk1"/>
              </a:buClr>
              <a:buSzPts val="2800"/>
              <a:buNone/>
            </a:pPr>
            <a:endParaRPr>
              <a:latin typeface="Times New Roman"/>
              <a:ea typeface="Times New Roman"/>
              <a:cs typeface="Times New Roman"/>
              <a:sym typeface="Times New Roman"/>
            </a:endParaRPr>
          </a:p>
          <a:p>
            <a:pPr marL="228600" lvl="0" indent="-50800" algn="l" rtl="0">
              <a:lnSpc>
                <a:spcPct val="90000"/>
              </a:lnSpc>
              <a:spcBef>
                <a:spcPts val="100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p:txBody>
      </p:sp>
      <p:sp>
        <p:nvSpPr>
          <p:cNvPr id="272" name="Google Shape;272;p14"/>
          <p:cNvSpPr/>
          <p:nvPr/>
        </p:nvSpPr>
        <p:spPr>
          <a:xfrm>
            <a:off x="366852" y="228614"/>
            <a:ext cx="11472150" cy="1009497"/>
          </a:xfrm>
          <a:prstGeom prst="rect">
            <a:avLst/>
          </a:prstGeom>
          <a:solidFill>
            <a:srgbClr val="00663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273" name="Google Shape;273;p14"/>
          <p:cNvSpPr/>
          <p:nvPr/>
        </p:nvSpPr>
        <p:spPr>
          <a:xfrm rot="10800000" flipH="1">
            <a:off x="366852" y="228614"/>
            <a:ext cx="1788160" cy="1009429"/>
          </a:xfrm>
          <a:custGeom>
            <a:avLst/>
            <a:gdLst/>
            <a:ahLst/>
            <a:cxnLst/>
            <a:rect l="l" t="t" r="r" b="b"/>
            <a:pathLst>
              <a:path w="1995342" h="640502" extrusionOk="0">
                <a:moveTo>
                  <a:pt x="0" y="0"/>
                </a:moveTo>
                <a:lnTo>
                  <a:pt x="1442591" y="882"/>
                </a:lnTo>
                <a:lnTo>
                  <a:pt x="1995342" y="640502"/>
                </a:lnTo>
                <a:lnTo>
                  <a:pt x="0" y="640502"/>
                </a:lnTo>
                <a:lnTo>
                  <a:pt x="0" y="0"/>
                </a:lnTo>
                <a:close/>
              </a:path>
            </a:pathLst>
          </a:custGeom>
          <a:gradFill>
            <a:gsLst>
              <a:gs pos="0">
                <a:srgbClr val="B4D4A5"/>
              </a:gs>
              <a:gs pos="50000">
                <a:srgbClr val="A8CD97"/>
              </a:gs>
              <a:gs pos="100000">
                <a:srgbClr val="9BC985"/>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a:solidFill>
                <a:schemeClr val="dk1"/>
              </a:solidFill>
              <a:latin typeface="Calibri"/>
              <a:ea typeface="Calibri"/>
              <a:cs typeface="Calibri"/>
              <a:sym typeface="Calibri"/>
            </a:endParaRPr>
          </a:p>
        </p:txBody>
      </p:sp>
      <p:sp>
        <p:nvSpPr>
          <p:cNvPr id="274" name="Google Shape;274;p14"/>
          <p:cNvSpPr txBox="1"/>
          <p:nvPr/>
        </p:nvSpPr>
        <p:spPr>
          <a:xfrm>
            <a:off x="535709" y="378442"/>
            <a:ext cx="11028218" cy="708217"/>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lt1"/>
              </a:buClr>
              <a:buSzPts val="3400"/>
              <a:buFont typeface="Libre Franklin"/>
              <a:buNone/>
            </a:pPr>
            <a:r>
              <a:rPr lang="en-US" sz="3400" b="1">
                <a:solidFill>
                  <a:schemeClr val="lt1"/>
                </a:solidFill>
                <a:latin typeface="Libre Franklin"/>
                <a:ea typeface="Libre Franklin"/>
                <a:cs typeface="Libre Franklin"/>
                <a:sym typeface="Libre Franklin"/>
              </a:rPr>
              <a:t> </a:t>
            </a:r>
            <a:r>
              <a:rPr lang="en-US" sz="2800" b="1">
                <a:solidFill>
                  <a:schemeClr val="lt1"/>
                </a:solidFill>
                <a:latin typeface="Libre Franklin"/>
                <a:ea typeface="Libre Franklin"/>
                <a:cs typeface="Libre Franklin"/>
                <a:sym typeface="Libre Franklin"/>
              </a:rPr>
              <a:t>How does this position request further the College’s ability to achieve its strategic goals &amp; immediate priorities?</a:t>
            </a:r>
            <a:endParaRPr/>
          </a:p>
        </p:txBody>
      </p:sp>
      <p:sp>
        <p:nvSpPr>
          <p:cNvPr id="275" name="Google Shape;275;p14"/>
          <p:cNvSpPr txBox="1"/>
          <p:nvPr/>
        </p:nvSpPr>
        <p:spPr>
          <a:xfrm>
            <a:off x="1514764" y="4026610"/>
            <a:ext cx="8774544" cy="10156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a:solidFill>
                  <a:schemeClr val="dk1"/>
                </a:solidFill>
                <a:latin typeface="Calibri"/>
                <a:ea typeface="Calibri"/>
                <a:cs typeface="Calibri"/>
                <a:sym typeface="Calibri"/>
              </a:rPr>
              <a:t>2.6  --  Revise and improve faculty and staff hiring practices that recognize both traditional and nontraditional experiences and qualifications to ensure the hiring of a diverse pool of faculty and staff applicants.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15"/>
          <p:cNvSpPr txBox="1">
            <a:spLocks noGrp="1"/>
          </p:cNvSpPr>
          <p:nvPr>
            <p:ph type="body" idx="1"/>
          </p:nvPr>
        </p:nvSpPr>
        <p:spPr>
          <a:xfrm>
            <a:off x="372760" y="1591976"/>
            <a:ext cx="11388672" cy="4822677"/>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000"/>
              <a:buChar char="•"/>
            </a:pPr>
            <a:r>
              <a:rPr lang="en-US" sz="2000" dirty="0">
                <a:latin typeface="Calibri"/>
                <a:ea typeface="Calibri"/>
                <a:cs typeface="Calibri"/>
                <a:sym typeface="Calibri"/>
              </a:rPr>
              <a:t>EOPS requires that counselors have the following:</a:t>
            </a:r>
            <a:endParaRPr/>
          </a:p>
          <a:p>
            <a:pPr marL="914400" lvl="1" indent="-457200" algn="l" rtl="0">
              <a:lnSpc>
                <a:spcPct val="90000"/>
              </a:lnSpc>
              <a:spcBef>
                <a:spcPts val="500"/>
              </a:spcBef>
              <a:spcAft>
                <a:spcPts val="0"/>
              </a:spcAft>
              <a:buClr>
                <a:schemeClr val="dk1"/>
              </a:buClr>
              <a:buSzPts val="1600"/>
              <a:buAutoNum type="arabicPeriod"/>
            </a:pPr>
            <a:r>
              <a:rPr lang="en-US" sz="1600" dirty="0">
                <a:latin typeface="Calibri"/>
                <a:ea typeface="Calibri"/>
                <a:cs typeface="Calibri"/>
                <a:sym typeface="Calibri"/>
              </a:rPr>
              <a:t>completed a minimum of nine-semester units of college course work predominantly relating to ethnic minorities or persons handicapped by language, social or economic disadvantages; OR six-semester units or equivalent of a college-level counseling practicum or counseling fieldwork courses in a community college EOPS program, or in a program dealing predominantly with ethnic minorities or persons handicapped by language, social or economic disadvantages; and,</a:t>
            </a:r>
            <a:endParaRPr/>
          </a:p>
          <a:p>
            <a:pPr marL="914400" lvl="1" indent="-457200" algn="l" rtl="0">
              <a:lnSpc>
                <a:spcPct val="90000"/>
              </a:lnSpc>
              <a:spcBef>
                <a:spcPts val="500"/>
              </a:spcBef>
              <a:spcAft>
                <a:spcPts val="0"/>
              </a:spcAft>
              <a:buClr>
                <a:schemeClr val="dk1"/>
              </a:buClr>
              <a:buSzPts val="1600"/>
              <a:buAutoNum type="arabicPeriod"/>
            </a:pPr>
            <a:r>
              <a:rPr lang="en-US" sz="1600" dirty="0">
                <a:latin typeface="Calibri"/>
                <a:ea typeface="Calibri"/>
                <a:cs typeface="Calibri"/>
                <a:sym typeface="Calibri"/>
              </a:rPr>
              <a:t>have two years of occupational experience in work relating to ethnic minorities or persons handicapped by language, social or economic disadvantages.</a:t>
            </a:r>
            <a:endParaRPr/>
          </a:p>
          <a:p>
            <a:pPr marL="457200" lvl="1" indent="0" algn="l" rtl="0">
              <a:lnSpc>
                <a:spcPct val="90000"/>
              </a:lnSpc>
              <a:spcBef>
                <a:spcPts val="500"/>
              </a:spcBef>
              <a:spcAft>
                <a:spcPts val="0"/>
              </a:spcAft>
              <a:buClr>
                <a:schemeClr val="dk1"/>
              </a:buClr>
              <a:buSzPts val="1600"/>
              <a:buNone/>
            </a:pPr>
            <a:endParaRPr sz="1600">
              <a:latin typeface="Calibri"/>
              <a:ea typeface="Calibri"/>
              <a:cs typeface="Calibri"/>
              <a:sym typeface="Calibri"/>
            </a:endParaRPr>
          </a:p>
          <a:p>
            <a:pPr marL="228600" lvl="0" indent="-228600" algn="l" rtl="0">
              <a:lnSpc>
                <a:spcPct val="90000"/>
              </a:lnSpc>
              <a:spcBef>
                <a:spcPts val="1000"/>
              </a:spcBef>
              <a:spcAft>
                <a:spcPts val="0"/>
              </a:spcAft>
              <a:buClr>
                <a:schemeClr val="dk1"/>
              </a:buClr>
              <a:buSzPts val="2000"/>
              <a:buChar char="•"/>
            </a:pPr>
            <a:r>
              <a:rPr lang="en-US" sz="2000" dirty="0">
                <a:latin typeface="Calibri"/>
                <a:ea typeface="Calibri"/>
                <a:cs typeface="Calibri"/>
                <a:sym typeface="Calibri"/>
              </a:rPr>
              <a:t>The purpose of </a:t>
            </a:r>
            <a:r>
              <a:rPr lang="en-US" sz="2000" dirty="0" err="1"/>
              <a:t>NextUp</a:t>
            </a:r>
            <a:r>
              <a:rPr lang="en-US" sz="2000" dirty="0"/>
              <a:t>/FYSI</a:t>
            </a:r>
            <a:r>
              <a:rPr lang="en-US" sz="2000" dirty="0">
                <a:latin typeface="Calibri"/>
                <a:ea typeface="Calibri"/>
                <a:cs typeface="Calibri"/>
                <a:sym typeface="Calibri"/>
              </a:rPr>
              <a:t> is to create a network of support that will meet the academic, social, emotional, and financial needs of college-bound students exiting the foster care system. It is crucial that faculty and staff working with </a:t>
            </a:r>
            <a:r>
              <a:rPr lang="en-US" sz="2000" dirty="0" err="1"/>
              <a:t>NextUp</a:t>
            </a:r>
            <a:r>
              <a:rPr lang="en-US" sz="2000" dirty="0"/>
              <a:t>/FYSI</a:t>
            </a:r>
            <a:r>
              <a:rPr lang="en-US" sz="2000" dirty="0">
                <a:latin typeface="Calibri"/>
                <a:ea typeface="Calibri"/>
                <a:cs typeface="Calibri"/>
                <a:sym typeface="Calibri"/>
              </a:rPr>
              <a:t> students are knowledgeable of the intrinsic issues they face and understand how to support them.</a:t>
            </a:r>
            <a:endParaRPr dirty="0"/>
          </a:p>
          <a:p>
            <a:pPr marL="228600" lvl="0" indent="-101600" algn="l" rtl="0">
              <a:lnSpc>
                <a:spcPct val="90000"/>
              </a:lnSpc>
              <a:spcBef>
                <a:spcPts val="1000"/>
              </a:spcBef>
              <a:spcAft>
                <a:spcPts val="0"/>
              </a:spcAft>
              <a:buClr>
                <a:schemeClr val="dk1"/>
              </a:buClr>
              <a:buSzPts val="2000"/>
              <a:buNone/>
            </a:pPr>
            <a:endParaRPr sz="2000">
              <a:latin typeface="Calibri"/>
              <a:ea typeface="Calibri"/>
              <a:cs typeface="Calibri"/>
              <a:sym typeface="Calibri"/>
            </a:endParaRPr>
          </a:p>
          <a:p>
            <a:pPr marL="228600" indent="-228600">
              <a:buSzPts val="2000"/>
            </a:pPr>
            <a:r>
              <a:rPr lang="en-US" sz="2000" dirty="0">
                <a:latin typeface="Calibri"/>
                <a:ea typeface="Calibri"/>
                <a:cs typeface="Calibri"/>
                <a:sym typeface="Calibri"/>
              </a:rPr>
              <a:t>The Promise Scholars Program (PSP) contributes to anti-racism at Cañada College through programming, collaboration, data-driven inquiry, and staff professional development. In addition to program collaboration, Promise engages in data inquiry and reporting.</a:t>
            </a:r>
            <a:r>
              <a:rPr lang="en-US" sz="2000" dirty="0"/>
              <a:t> </a:t>
            </a:r>
            <a:endParaRPr sz="2000">
              <a:latin typeface="Calibri"/>
              <a:ea typeface="Calibri"/>
              <a:cs typeface="Calibri"/>
              <a:sym typeface="Calibri"/>
            </a:endParaRPr>
          </a:p>
          <a:p>
            <a:pPr marL="228600" lvl="0" indent="-50800" algn="l" rtl="0">
              <a:lnSpc>
                <a:spcPct val="90000"/>
              </a:lnSpc>
              <a:spcBef>
                <a:spcPts val="1000"/>
              </a:spcBef>
              <a:spcAft>
                <a:spcPts val="0"/>
              </a:spcAft>
              <a:buClr>
                <a:schemeClr val="dk1"/>
              </a:buClr>
              <a:buSzPts val="2800"/>
              <a:buNone/>
            </a:pPr>
            <a:endParaRPr>
              <a:latin typeface="Calibri"/>
              <a:ea typeface="Calibri"/>
              <a:cs typeface="Calibri"/>
              <a:sym typeface="Calibri"/>
            </a:endParaRPr>
          </a:p>
          <a:p>
            <a:pPr marL="0" lvl="0" indent="0" algn="l" rtl="0">
              <a:lnSpc>
                <a:spcPct val="90000"/>
              </a:lnSpc>
              <a:spcBef>
                <a:spcPts val="1000"/>
              </a:spcBef>
              <a:spcAft>
                <a:spcPts val="0"/>
              </a:spcAft>
              <a:buClr>
                <a:schemeClr val="dk1"/>
              </a:buClr>
              <a:buSzPts val="2800"/>
              <a:buNone/>
            </a:pPr>
            <a:endParaRPr>
              <a:latin typeface="Times New Roman"/>
              <a:ea typeface="Times New Roman"/>
              <a:cs typeface="Times New Roman"/>
              <a:sym typeface="Times New Roman"/>
            </a:endParaRPr>
          </a:p>
          <a:p>
            <a:pPr marL="0" lvl="0" indent="0" algn="l" rtl="0">
              <a:lnSpc>
                <a:spcPct val="90000"/>
              </a:lnSpc>
              <a:spcBef>
                <a:spcPts val="1000"/>
              </a:spcBef>
              <a:spcAft>
                <a:spcPts val="0"/>
              </a:spcAft>
              <a:buClr>
                <a:schemeClr val="dk1"/>
              </a:buClr>
              <a:buSzPts val="2800"/>
              <a:buNone/>
            </a:pPr>
            <a:endParaRPr>
              <a:latin typeface="Times New Roman"/>
              <a:ea typeface="Times New Roman"/>
              <a:cs typeface="Times New Roman"/>
              <a:sym typeface="Times New Roman"/>
            </a:endParaRPr>
          </a:p>
          <a:p>
            <a:pPr marL="228600" lvl="0" indent="-50800" algn="l" rtl="0">
              <a:lnSpc>
                <a:spcPct val="90000"/>
              </a:lnSpc>
              <a:spcBef>
                <a:spcPts val="100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p:txBody>
      </p:sp>
      <p:sp>
        <p:nvSpPr>
          <p:cNvPr id="282" name="Google Shape;282;p15"/>
          <p:cNvSpPr/>
          <p:nvPr/>
        </p:nvSpPr>
        <p:spPr>
          <a:xfrm>
            <a:off x="366852" y="228614"/>
            <a:ext cx="11472150" cy="1009497"/>
          </a:xfrm>
          <a:prstGeom prst="rect">
            <a:avLst/>
          </a:prstGeom>
          <a:solidFill>
            <a:srgbClr val="00663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283" name="Google Shape;283;p15"/>
          <p:cNvSpPr/>
          <p:nvPr/>
        </p:nvSpPr>
        <p:spPr>
          <a:xfrm rot="10800000" flipH="1">
            <a:off x="366852" y="228614"/>
            <a:ext cx="1788160" cy="1009429"/>
          </a:xfrm>
          <a:custGeom>
            <a:avLst/>
            <a:gdLst/>
            <a:ahLst/>
            <a:cxnLst/>
            <a:rect l="l" t="t" r="r" b="b"/>
            <a:pathLst>
              <a:path w="1995342" h="640502" extrusionOk="0">
                <a:moveTo>
                  <a:pt x="0" y="0"/>
                </a:moveTo>
                <a:lnTo>
                  <a:pt x="1442591" y="882"/>
                </a:lnTo>
                <a:lnTo>
                  <a:pt x="1995342" y="640502"/>
                </a:lnTo>
                <a:lnTo>
                  <a:pt x="0" y="640502"/>
                </a:lnTo>
                <a:lnTo>
                  <a:pt x="0" y="0"/>
                </a:lnTo>
                <a:close/>
              </a:path>
            </a:pathLst>
          </a:custGeom>
          <a:gradFill>
            <a:gsLst>
              <a:gs pos="0">
                <a:srgbClr val="B4D4A5"/>
              </a:gs>
              <a:gs pos="50000">
                <a:srgbClr val="A8CD97"/>
              </a:gs>
              <a:gs pos="100000">
                <a:srgbClr val="9BC985"/>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a:solidFill>
                <a:schemeClr val="dk1"/>
              </a:solidFill>
              <a:latin typeface="Calibri"/>
              <a:ea typeface="Calibri"/>
              <a:cs typeface="Calibri"/>
              <a:sym typeface="Calibri"/>
            </a:endParaRPr>
          </a:p>
        </p:txBody>
      </p:sp>
      <p:sp>
        <p:nvSpPr>
          <p:cNvPr id="284" name="Google Shape;284;p15"/>
          <p:cNvSpPr txBox="1"/>
          <p:nvPr/>
        </p:nvSpPr>
        <p:spPr>
          <a:xfrm>
            <a:off x="535709" y="378442"/>
            <a:ext cx="11028218" cy="708217"/>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lt1"/>
              </a:buClr>
              <a:buSzPts val="3400"/>
              <a:buFont typeface="Libre Franklin"/>
              <a:buNone/>
            </a:pPr>
            <a:r>
              <a:rPr lang="en-US" sz="3400" b="1">
                <a:solidFill>
                  <a:schemeClr val="lt1"/>
                </a:solidFill>
                <a:latin typeface="Libre Franklin"/>
                <a:ea typeface="Libre Franklin"/>
                <a:cs typeface="Libre Franklin"/>
                <a:sym typeface="Libre Franklin"/>
              </a:rPr>
              <a:t> </a:t>
            </a:r>
            <a:r>
              <a:rPr lang="en-US" sz="2800" b="1">
                <a:solidFill>
                  <a:schemeClr val="lt1"/>
                </a:solidFill>
                <a:latin typeface="Libre Franklin"/>
                <a:ea typeface="Libre Franklin"/>
                <a:cs typeface="Libre Franklin"/>
                <a:sym typeface="Libre Franklin"/>
              </a:rPr>
              <a:t>How does this position request further the College’s ability to achieve its strategic goals &amp; immediate priorities?</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p16"/>
          <p:cNvSpPr txBox="1">
            <a:spLocks noGrp="1"/>
          </p:cNvSpPr>
          <p:nvPr>
            <p:ph type="body" idx="1"/>
          </p:nvPr>
        </p:nvSpPr>
        <p:spPr>
          <a:xfrm>
            <a:off x="372760" y="1591977"/>
            <a:ext cx="11388672" cy="193899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en-US" b="1" u="sng"/>
              <a:t>EMP COLLEGE GOAL #3 Community Connections </a:t>
            </a:r>
            <a:endParaRPr/>
          </a:p>
          <a:p>
            <a:pPr marL="0" lvl="0" indent="0" algn="l" rtl="0">
              <a:lnSpc>
                <a:spcPct val="90000"/>
              </a:lnSpc>
              <a:spcBef>
                <a:spcPts val="1000"/>
              </a:spcBef>
              <a:spcAft>
                <a:spcPts val="0"/>
              </a:spcAft>
              <a:buClr>
                <a:schemeClr val="dk1"/>
              </a:buClr>
              <a:buSzPts val="2200"/>
              <a:buNone/>
            </a:pPr>
            <a:r>
              <a:rPr lang="en-US" sz="2200"/>
              <a:t>Cañada College establishes equity-minded partnerships with other educational institutions, employers, governments, and community-based organizations that result in seamless pathways for high school students transitioning to college, college students transitioning to university, and all community members pursuing career, and lifelong educational opportunities.</a:t>
            </a:r>
            <a:endParaRPr>
              <a:latin typeface="Times New Roman"/>
              <a:ea typeface="Times New Roman"/>
              <a:cs typeface="Times New Roman"/>
              <a:sym typeface="Times New Roman"/>
            </a:endParaRPr>
          </a:p>
          <a:p>
            <a:pPr marL="228600" lvl="0" indent="-50800" algn="l" rtl="0">
              <a:lnSpc>
                <a:spcPct val="90000"/>
              </a:lnSpc>
              <a:spcBef>
                <a:spcPts val="100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p:txBody>
      </p:sp>
      <p:sp>
        <p:nvSpPr>
          <p:cNvPr id="291" name="Google Shape;291;p16"/>
          <p:cNvSpPr/>
          <p:nvPr/>
        </p:nvSpPr>
        <p:spPr>
          <a:xfrm>
            <a:off x="366852" y="228614"/>
            <a:ext cx="11472150" cy="1009497"/>
          </a:xfrm>
          <a:prstGeom prst="rect">
            <a:avLst/>
          </a:prstGeom>
          <a:solidFill>
            <a:srgbClr val="00663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292" name="Google Shape;292;p16"/>
          <p:cNvSpPr/>
          <p:nvPr/>
        </p:nvSpPr>
        <p:spPr>
          <a:xfrm rot="10800000" flipH="1">
            <a:off x="366852" y="228614"/>
            <a:ext cx="1788160" cy="1009429"/>
          </a:xfrm>
          <a:custGeom>
            <a:avLst/>
            <a:gdLst/>
            <a:ahLst/>
            <a:cxnLst/>
            <a:rect l="l" t="t" r="r" b="b"/>
            <a:pathLst>
              <a:path w="1995342" h="640502" extrusionOk="0">
                <a:moveTo>
                  <a:pt x="0" y="0"/>
                </a:moveTo>
                <a:lnTo>
                  <a:pt x="1442591" y="882"/>
                </a:lnTo>
                <a:lnTo>
                  <a:pt x="1995342" y="640502"/>
                </a:lnTo>
                <a:lnTo>
                  <a:pt x="0" y="640502"/>
                </a:lnTo>
                <a:lnTo>
                  <a:pt x="0" y="0"/>
                </a:lnTo>
                <a:close/>
              </a:path>
            </a:pathLst>
          </a:custGeom>
          <a:gradFill>
            <a:gsLst>
              <a:gs pos="0">
                <a:srgbClr val="B4D4A5"/>
              </a:gs>
              <a:gs pos="50000">
                <a:srgbClr val="A8CD97"/>
              </a:gs>
              <a:gs pos="100000">
                <a:srgbClr val="9BC985"/>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a:solidFill>
                <a:schemeClr val="dk1"/>
              </a:solidFill>
              <a:latin typeface="Calibri"/>
              <a:ea typeface="Calibri"/>
              <a:cs typeface="Calibri"/>
              <a:sym typeface="Calibri"/>
            </a:endParaRPr>
          </a:p>
        </p:txBody>
      </p:sp>
      <p:sp>
        <p:nvSpPr>
          <p:cNvPr id="293" name="Google Shape;293;p16"/>
          <p:cNvSpPr txBox="1"/>
          <p:nvPr/>
        </p:nvSpPr>
        <p:spPr>
          <a:xfrm>
            <a:off x="535709" y="378442"/>
            <a:ext cx="11028218" cy="708217"/>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lt1"/>
              </a:buClr>
              <a:buSzPts val="3400"/>
              <a:buFont typeface="Libre Franklin"/>
              <a:buNone/>
            </a:pPr>
            <a:r>
              <a:rPr lang="en-US" sz="3400" b="1">
                <a:solidFill>
                  <a:schemeClr val="lt1"/>
                </a:solidFill>
                <a:latin typeface="Libre Franklin"/>
                <a:ea typeface="Libre Franklin"/>
                <a:cs typeface="Libre Franklin"/>
                <a:sym typeface="Libre Franklin"/>
              </a:rPr>
              <a:t> </a:t>
            </a:r>
            <a:r>
              <a:rPr lang="en-US" sz="2800" b="1">
                <a:solidFill>
                  <a:schemeClr val="lt1"/>
                </a:solidFill>
                <a:latin typeface="Libre Franklin"/>
                <a:ea typeface="Libre Franklin"/>
                <a:cs typeface="Libre Franklin"/>
                <a:sym typeface="Libre Franklin"/>
              </a:rPr>
              <a:t>How does this position request further the College’s ability to achieve its strategic goals &amp; immediate priorities?</a:t>
            </a:r>
            <a:endParaRPr/>
          </a:p>
        </p:txBody>
      </p:sp>
      <p:sp>
        <p:nvSpPr>
          <p:cNvPr id="294" name="Google Shape;294;p16"/>
          <p:cNvSpPr txBox="1"/>
          <p:nvPr/>
        </p:nvSpPr>
        <p:spPr>
          <a:xfrm>
            <a:off x="535709" y="3898735"/>
            <a:ext cx="5089238" cy="1600398"/>
          </a:xfrm>
          <a:prstGeom prst="rect">
            <a:avLst/>
          </a:prstGeom>
          <a:noFill/>
          <a:ln>
            <a:noFill/>
          </a:ln>
        </p:spPr>
        <p:txBody>
          <a:bodyPr spcFirstLastPara="1" wrap="square" lIns="91425" tIns="45700" rIns="91425" bIns="45700" anchor="t" anchorCtr="0">
            <a:spAutoFit/>
          </a:bodyPr>
          <a:lstStyle/>
          <a:p>
            <a:r>
              <a:rPr lang="en-US" dirty="0">
                <a:solidFill>
                  <a:schemeClr val="dk1"/>
                </a:solidFill>
                <a:latin typeface="Calibri"/>
                <a:ea typeface="Calibri"/>
                <a:cs typeface="Calibri"/>
                <a:sym typeface="Calibri"/>
              </a:rPr>
              <a:t>3.2  --  Transform where we share what Cañada has to offer by identifying and reaching new outreach audiences that help strengthen our ties to BIPOC communities (particularly those communities our recruitment maps indicate might be underserved, such as North Fair Oaks, Belle Haven, and East Palo Alto).Recruit more BIPOC students, including more students who identify as Black / African American.</a:t>
            </a:r>
            <a:endParaRPr lang="en-US" sz="1500" dirty="0">
              <a:solidFill>
                <a:schemeClr val="dk1"/>
              </a:solidFill>
            </a:endParaRPr>
          </a:p>
        </p:txBody>
      </p:sp>
      <p:sp>
        <p:nvSpPr>
          <p:cNvPr id="295" name="Google Shape;295;p16"/>
          <p:cNvSpPr txBox="1"/>
          <p:nvPr/>
        </p:nvSpPr>
        <p:spPr>
          <a:xfrm>
            <a:off x="5989239" y="3526247"/>
            <a:ext cx="5089238" cy="1169511"/>
          </a:xfrm>
          <a:prstGeom prst="rect">
            <a:avLst/>
          </a:prstGeom>
          <a:noFill/>
          <a:ln>
            <a:noFill/>
          </a:ln>
        </p:spPr>
        <p:txBody>
          <a:bodyPr spcFirstLastPara="1" wrap="square" lIns="91425" tIns="45700" rIns="91425" bIns="45700" anchor="t" anchorCtr="0">
            <a:spAutoFit/>
          </a:bodyPr>
          <a:lstStyle/>
          <a:p>
            <a:r>
              <a:rPr lang="en-US" dirty="0">
                <a:solidFill>
                  <a:schemeClr val="dk1"/>
                </a:solidFill>
                <a:latin typeface="Calibri"/>
                <a:ea typeface="Calibri"/>
                <a:cs typeface="Calibri"/>
                <a:sym typeface="Calibri"/>
              </a:rPr>
              <a:t>3.3  --  Utilize relevant social media and other marketing platforms to reach community members in the formats and virtual environments in which they exist. Ensure College websites are up-to-date, accurate, informative, and speak to community members in a language that is welcoming and inclusive.</a:t>
            </a:r>
            <a:endParaRPr dirty="0">
              <a:solidFill>
                <a:schemeClr val="dk1"/>
              </a:solidFill>
            </a:endParaRPr>
          </a:p>
        </p:txBody>
      </p:sp>
      <p:sp>
        <p:nvSpPr>
          <p:cNvPr id="3" name="Google Shape;295;p16">
            <a:extLst>
              <a:ext uri="{FF2B5EF4-FFF2-40B4-BE49-F238E27FC236}">
                <a16:creationId xmlns:a16="http://schemas.microsoft.com/office/drawing/2014/main" id="{BBD3070C-88CE-20E6-FC52-0202795002C2}"/>
              </a:ext>
            </a:extLst>
          </p:cNvPr>
          <p:cNvSpPr txBox="1"/>
          <p:nvPr/>
        </p:nvSpPr>
        <p:spPr>
          <a:xfrm>
            <a:off x="5962344" y="4942670"/>
            <a:ext cx="5770556" cy="1600398"/>
          </a:xfrm>
          <a:prstGeom prst="rect">
            <a:avLst/>
          </a:prstGeom>
          <a:noFill/>
          <a:ln>
            <a:noFill/>
          </a:ln>
        </p:spPr>
        <p:txBody>
          <a:bodyPr spcFirstLastPara="1" wrap="square" lIns="91425" tIns="45700" rIns="91425" bIns="45700" anchor="t" anchorCtr="0">
            <a:spAutoFit/>
          </a:bodyPr>
          <a:lstStyle/>
          <a:p>
            <a:r>
              <a:rPr lang="en-US" dirty="0">
                <a:solidFill>
                  <a:schemeClr val="dk1"/>
                </a:solidFill>
                <a:latin typeface="Calibri"/>
                <a:ea typeface="Calibri"/>
                <a:cs typeface="Calibri"/>
                <a:sym typeface="Calibri"/>
              </a:rPr>
              <a:t>3.8  --  Strengthen transfer support services by, (1) building University pathways and expanding the University Center, (2) increasing by 35% the number of Cañada College transfer-seeking students who achieve transfer readiness and the number of students who apply to a 4-year University ­­­between 2022 and 2027 (adjusted for enrollment fluctuations) and, (3) reduce the transfer equity gap for low-income, first generation, and Black, Indigenous, and People of Color (BIPOC) students.</a:t>
            </a:r>
            <a:endParaRPr lang="en-US" dirty="0">
              <a:solidFill>
                <a:schemeClr val="dk1"/>
              </a:solidFill>
              <a:latin typeface="Calibri"/>
              <a:ea typeface="Calibri"/>
              <a:cs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17"/>
          <p:cNvSpPr txBox="1">
            <a:spLocks noGrp="1"/>
          </p:cNvSpPr>
          <p:nvPr>
            <p:ph type="body" idx="1"/>
          </p:nvPr>
        </p:nvSpPr>
        <p:spPr>
          <a:xfrm>
            <a:off x="372760" y="1591976"/>
            <a:ext cx="11388672" cy="4822677"/>
          </a:xfrm>
          <a:prstGeom prst="rect">
            <a:avLst/>
          </a:prstGeom>
          <a:noFill/>
          <a:ln>
            <a:noFill/>
          </a:ln>
        </p:spPr>
        <p:txBody>
          <a:bodyPr spcFirstLastPara="1" wrap="square" lIns="91425" tIns="45700" rIns="91425" bIns="45700" anchor="t" anchorCtr="0">
            <a:normAutofit/>
          </a:bodyPr>
          <a:lstStyle/>
          <a:p>
            <a:pPr marL="228600" indent="-228600">
              <a:spcBef>
                <a:spcPts val="0"/>
              </a:spcBef>
              <a:buSzPts val="2000"/>
            </a:pPr>
            <a:r>
              <a:rPr lang="en-US" sz="2000" dirty="0">
                <a:latin typeface="Calibri"/>
                <a:ea typeface="Calibri"/>
                <a:cs typeface="Calibri"/>
                <a:sym typeface="Calibri"/>
              </a:rPr>
              <a:t>Collaboration is one of the strongest keys to our success. Every year, our cohort consists of shared students among student services across campus, such as Puente, STEM, TRIO, and Athletics. However, the largest shared student population is with PSP and EOPS. Currently, </a:t>
            </a:r>
            <a:r>
              <a:rPr lang="en-US" sz="2000" dirty="0"/>
              <a:t>two</a:t>
            </a:r>
            <a:r>
              <a:rPr lang="en-US" sz="2000" dirty="0">
                <a:latin typeface="Calibri"/>
                <a:ea typeface="Calibri"/>
                <a:cs typeface="Calibri"/>
                <a:sym typeface="Calibri"/>
              </a:rPr>
              <a:t> of our adjunct counselors</a:t>
            </a:r>
            <a:r>
              <a:rPr lang="en-US" sz="2000" dirty="0"/>
              <a:t> are </a:t>
            </a:r>
            <a:r>
              <a:rPr lang="en-US" sz="2000" dirty="0">
                <a:latin typeface="Calibri"/>
                <a:ea typeface="Calibri"/>
                <a:cs typeface="Calibri"/>
                <a:sym typeface="Calibri"/>
              </a:rPr>
              <a:t>shared EOPS/Promise counselor. To strengthen this partnership, the hiring of a full-time EOPS/</a:t>
            </a:r>
            <a:r>
              <a:rPr lang="en-US" sz="2000" dirty="0" err="1"/>
              <a:t>NextUp</a:t>
            </a:r>
            <a:r>
              <a:rPr lang="en-US" sz="2000" dirty="0"/>
              <a:t>/</a:t>
            </a:r>
            <a:r>
              <a:rPr lang="en-US" sz="2000" dirty="0">
                <a:latin typeface="Calibri"/>
                <a:ea typeface="Calibri"/>
                <a:cs typeface="Calibri"/>
                <a:sym typeface="Calibri"/>
              </a:rPr>
              <a:t>Promise shared counselor will be able to serve our highest-need students, including former foster youth, low-income, and first-generation students. We have found that students participating in both programs have higher engagement and persistence rates during their time in college due to the increase in wrap-around services.</a:t>
            </a:r>
            <a:endParaRPr dirty="0"/>
          </a:p>
          <a:p>
            <a:pPr marL="228600" indent="-228600">
              <a:buSzPts val="2000"/>
            </a:pPr>
            <a:r>
              <a:rPr lang="en-US" sz="2000" dirty="0">
                <a:latin typeface="Calibri"/>
                <a:ea typeface="Calibri"/>
                <a:cs typeface="Calibri"/>
                <a:sym typeface="Calibri"/>
              </a:rPr>
              <a:t>EOPS has an Advisory Board made up of on-campus and off-campus partners, including programs from SUHSD, Sequoia Adult School, CSUs, and community agencies.</a:t>
            </a:r>
            <a:r>
              <a:rPr lang="en-US" sz="2000" dirty="0"/>
              <a:t>  </a:t>
            </a:r>
            <a:endParaRPr dirty="0"/>
          </a:p>
          <a:p>
            <a:pPr marL="228600" indent="-228600">
              <a:buSzPts val="2000"/>
            </a:pPr>
            <a:r>
              <a:rPr lang="en-US" sz="2000" dirty="0">
                <a:latin typeface="Calibri"/>
                <a:ea typeface="Calibri"/>
                <a:cs typeface="Calibri"/>
                <a:sym typeface="Calibri"/>
              </a:rPr>
              <a:t>The </a:t>
            </a:r>
            <a:r>
              <a:rPr lang="en-US" sz="2000" dirty="0"/>
              <a:t>In Resources &amp; Opportunities for Success &amp; Excellence (ROSE) Committee is a collaboration </a:t>
            </a:r>
            <a:r>
              <a:rPr lang="en-US" sz="2000" dirty="0">
                <a:latin typeface="Calibri"/>
                <a:ea typeface="Calibri"/>
                <a:cs typeface="Calibri"/>
                <a:sym typeface="Calibri"/>
              </a:rPr>
              <a:t>with </a:t>
            </a:r>
            <a:r>
              <a:rPr lang="en-US" sz="2000" dirty="0" err="1"/>
              <a:t>NextUp</a:t>
            </a:r>
            <a:r>
              <a:rPr lang="en-US" sz="2000" dirty="0"/>
              <a:t>/FYSI</a:t>
            </a:r>
            <a:r>
              <a:rPr lang="en-US" sz="2000" dirty="0">
                <a:latin typeface="Calibri"/>
                <a:ea typeface="Calibri"/>
                <a:cs typeface="Calibri"/>
                <a:sym typeface="Calibri"/>
              </a:rPr>
              <a:t>, San Mateo County, and the Foster &amp; Kinship Care Education Programs that has created a network of support.</a:t>
            </a:r>
            <a:r>
              <a:rPr lang="en-US" sz="2000" dirty="0"/>
              <a:t> </a:t>
            </a:r>
          </a:p>
          <a:p>
            <a:pPr marL="228600" indent="-228600">
              <a:buSzPts val="2000"/>
            </a:pPr>
            <a:r>
              <a:rPr lang="en-US" sz="2000" dirty="0"/>
              <a:t>One of EOPS/</a:t>
            </a:r>
            <a:r>
              <a:rPr lang="en-US" sz="2000" dirty="0" err="1"/>
              <a:t>NextUp</a:t>
            </a:r>
            <a:r>
              <a:rPr lang="en-US" sz="2000" dirty="0"/>
              <a:t> and PSP goals is to increase transfer rates among low-income, first generation, and Black, Indigenous, and People of Color (BIPOC) students. </a:t>
            </a:r>
          </a:p>
        </p:txBody>
      </p:sp>
      <p:sp>
        <p:nvSpPr>
          <p:cNvPr id="302" name="Google Shape;302;p17"/>
          <p:cNvSpPr/>
          <p:nvPr/>
        </p:nvSpPr>
        <p:spPr>
          <a:xfrm>
            <a:off x="366852" y="228614"/>
            <a:ext cx="11472150" cy="1009497"/>
          </a:xfrm>
          <a:prstGeom prst="rect">
            <a:avLst/>
          </a:prstGeom>
          <a:solidFill>
            <a:srgbClr val="00663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303" name="Google Shape;303;p17"/>
          <p:cNvSpPr/>
          <p:nvPr/>
        </p:nvSpPr>
        <p:spPr>
          <a:xfrm rot="10800000" flipH="1">
            <a:off x="366852" y="228614"/>
            <a:ext cx="1788160" cy="1009429"/>
          </a:xfrm>
          <a:custGeom>
            <a:avLst/>
            <a:gdLst/>
            <a:ahLst/>
            <a:cxnLst/>
            <a:rect l="l" t="t" r="r" b="b"/>
            <a:pathLst>
              <a:path w="1995342" h="640502" extrusionOk="0">
                <a:moveTo>
                  <a:pt x="0" y="0"/>
                </a:moveTo>
                <a:lnTo>
                  <a:pt x="1442591" y="882"/>
                </a:lnTo>
                <a:lnTo>
                  <a:pt x="1995342" y="640502"/>
                </a:lnTo>
                <a:lnTo>
                  <a:pt x="0" y="640502"/>
                </a:lnTo>
                <a:lnTo>
                  <a:pt x="0" y="0"/>
                </a:lnTo>
                <a:close/>
              </a:path>
            </a:pathLst>
          </a:custGeom>
          <a:gradFill>
            <a:gsLst>
              <a:gs pos="0">
                <a:srgbClr val="B4D4A5"/>
              </a:gs>
              <a:gs pos="50000">
                <a:srgbClr val="A8CD97"/>
              </a:gs>
              <a:gs pos="100000">
                <a:srgbClr val="9BC985"/>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a:solidFill>
                <a:schemeClr val="dk1"/>
              </a:solidFill>
              <a:latin typeface="Calibri"/>
              <a:ea typeface="Calibri"/>
              <a:cs typeface="Calibri"/>
              <a:sym typeface="Calibri"/>
            </a:endParaRPr>
          </a:p>
        </p:txBody>
      </p:sp>
      <p:sp>
        <p:nvSpPr>
          <p:cNvPr id="304" name="Google Shape;304;p17"/>
          <p:cNvSpPr txBox="1"/>
          <p:nvPr/>
        </p:nvSpPr>
        <p:spPr>
          <a:xfrm>
            <a:off x="535709" y="378442"/>
            <a:ext cx="11028218" cy="708217"/>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lt1"/>
              </a:buClr>
              <a:buSzPts val="3400"/>
              <a:buFont typeface="Libre Franklin"/>
              <a:buNone/>
            </a:pPr>
            <a:r>
              <a:rPr lang="en-US" sz="3400" b="1">
                <a:solidFill>
                  <a:schemeClr val="lt1"/>
                </a:solidFill>
                <a:latin typeface="Libre Franklin"/>
                <a:ea typeface="Libre Franklin"/>
                <a:cs typeface="Libre Franklin"/>
                <a:sym typeface="Libre Franklin"/>
              </a:rPr>
              <a:t> </a:t>
            </a:r>
            <a:r>
              <a:rPr lang="en-US" sz="2800" b="1">
                <a:solidFill>
                  <a:schemeClr val="lt1"/>
                </a:solidFill>
                <a:latin typeface="Libre Franklin"/>
                <a:ea typeface="Libre Franklin"/>
                <a:cs typeface="Libre Franklin"/>
                <a:sym typeface="Libre Franklin"/>
              </a:rPr>
              <a:t>How does this position request further the College’s ability to achieve its strategic goals &amp; immediate priorities?</a:t>
            </a:r>
            <a:endParaRPr lang="en-US" sz="2800">
              <a:solidFill>
                <a:schemeClr val="lt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p18"/>
          <p:cNvSpPr txBox="1">
            <a:spLocks noGrp="1"/>
          </p:cNvSpPr>
          <p:nvPr>
            <p:ph type="body" idx="1"/>
          </p:nvPr>
        </p:nvSpPr>
        <p:spPr>
          <a:xfrm>
            <a:off x="363235" y="1344326"/>
            <a:ext cx="11388672" cy="2285565"/>
          </a:xfrm>
          <a:prstGeom prst="rect">
            <a:avLst/>
          </a:prstGeom>
          <a:noFill/>
          <a:ln>
            <a:noFill/>
          </a:ln>
        </p:spPr>
        <p:txBody>
          <a:bodyPr spcFirstLastPara="1" wrap="square" lIns="91425" tIns="45700" rIns="91425" bIns="45700" anchor="t" anchorCtr="0">
            <a:normAutofit fontScale="77500" lnSpcReduction="20000"/>
          </a:bodyPr>
          <a:lstStyle/>
          <a:p>
            <a:pPr marL="0" lvl="0" indent="0" algn="ctr" rtl="0">
              <a:lnSpc>
                <a:spcPct val="90000"/>
              </a:lnSpc>
              <a:spcBef>
                <a:spcPts val="0"/>
              </a:spcBef>
              <a:spcAft>
                <a:spcPts val="0"/>
              </a:spcAft>
              <a:buClr>
                <a:schemeClr val="dk1"/>
              </a:buClr>
              <a:buSzPct val="100000"/>
              <a:buNone/>
            </a:pPr>
            <a:r>
              <a:rPr lang="en-US" b="1">
                <a:latin typeface="Calibri"/>
                <a:ea typeface="Calibri"/>
                <a:cs typeface="Calibri"/>
                <a:sym typeface="Calibri"/>
              </a:rPr>
              <a:t>Key Findings from a Comparison Report of EOPS Students and </a:t>
            </a:r>
            <a:endParaRPr/>
          </a:p>
          <a:p>
            <a:pPr marL="0" lvl="0" indent="0" algn="ctr" rtl="0">
              <a:lnSpc>
                <a:spcPct val="90000"/>
              </a:lnSpc>
              <a:spcBef>
                <a:spcPts val="1000"/>
              </a:spcBef>
              <a:spcAft>
                <a:spcPts val="0"/>
              </a:spcAft>
              <a:buClr>
                <a:schemeClr val="dk1"/>
              </a:buClr>
              <a:buSzPct val="100000"/>
              <a:buNone/>
            </a:pPr>
            <a:r>
              <a:rPr lang="en-US" b="1">
                <a:latin typeface="Calibri"/>
                <a:ea typeface="Calibri"/>
                <a:cs typeface="Calibri"/>
                <a:sym typeface="Calibri"/>
              </a:rPr>
              <a:t>Potentially EOPS Eligible Students, Fall </a:t>
            </a:r>
            <a:r>
              <a:rPr lang="en-US" b="1"/>
              <a:t>2019</a:t>
            </a:r>
            <a:r>
              <a:rPr lang="en-US" b="1">
                <a:latin typeface="Calibri"/>
                <a:ea typeface="Calibri"/>
                <a:cs typeface="Calibri"/>
                <a:sym typeface="Calibri"/>
              </a:rPr>
              <a:t> - Spring </a:t>
            </a:r>
            <a:r>
              <a:rPr lang="en-US" b="1"/>
              <a:t>2023</a:t>
            </a:r>
            <a:r>
              <a:rPr lang="en-US" b="1">
                <a:latin typeface="Calibri"/>
                <a:ea typeface="Calibri"/>
                <a:cs typeface="Calibri"/>
                <a:sym typeface="Calibri"/>
              </a:rPr>
              <a:t>:</a:t>
            </a:r>
            <a:endParaRPr/>
          </a:p>
          <a:p>
            <a:pPr marL="0" lvl="0" indent="0" algn="l" rtl="0">
              <a:lnSpc>
                <a:spcPct val="90000"/>
              </a:lnSpc>
              <a:spcBef>
                <a:spcPts val="1000"/>
              </a:spcBef>
              <a:spcAft>
                <a:spcPts val="0"/>
              </a:spcAft>
              <a:buClr>
                <a:schemeClr val="dk1"/>
              </a:buClr>
              <a:buSzPct val="100000"/>
              <a:buNone/>
            </a:pPr>
            <a:endParaRPr sz="800">
              <a:latin typeface="Calibri"/>
              <a:ea typeface="Calibri"/>
              <a:cs typeface="Calibri"/>
              <a:sym typeface="Calibri"/>
            </a:endParaRPr>
          </a:p>
          <a:p>
            <a:pPr marL="228600" lvl="0" indent="-228600" algn="l" rtl="0">
              <a:lnSpc>
                <a:spcPct val="90000"/>
              </a:lnSpc>
              <a:spcBef>
                <a:spcPts val="1000"/>
              </a:spcBef>
              <a:spcAft>
                <a:spcPts val="0"/>
              </a:spcAft>
              <a:buClr>
                <a:schemeClr val="dk1"/>
              </a:buClr>
              <a:buSzPct val="100000"/>
              <a:buChar char="•"/>
            </a:pPr>
            <a:r>
              <a:rPr lang="en-US">
                <a:latin typeface="Calibri"/>
                <a:ea typeface="Calibri"/>
                <a:cs typeface="Calibri"/>
                <a:sym typeface="Calibri"/>
              </a:rPr>
              <a:t>Overwhelmingly 73% of EOPS students identify as Latinx.</a:t>
            </a:r>
            <a:endParaRPr/>
          </a:p>
          <a:p>
            <a:pPr marL="228600" lvl="0" indent="-228600" algn="l" rtl="0">
              <a:lnSpc>
                <a:spcPct val="90000"/>
              </a:lnSpc>
              <a:spcBef>
                <a:spcPts val="1000"/>
              </a:spcBef>
              <a:spcAft>
                <a:spcPts val="0"/>
              </a:spcAft>
              <a:buClr>
                <a:schemeClr val="dk1"/>
              </a:buClr>
              <a:buSzPct val="100000"/>
              <a:buChar char="•"/>
            </a:pPr>
            <a:r>
              <a:rPr lang="en-US"/>
              <a:t>EOPS students perform better academically with higher Fall to Spring persistence.</a:t>
            </a:r>
            <a:endParaRPr/>
          </a:p>
          <a:p>
            <a:pPr marL="228600" lvl="0" indent="-228600" algn="l" rtl="0">
              <a:lnSpc>
                <a:spcPct val="90000"/>
              </a:lnSpc>
              <a:spcBef>
                <a:spcPts val="1000"/>
              </a:spcBef>
              <a:spcAft>
                <a:spcPts val="0"/>
              </a:spcAft>
              <a:buClr>
                <a:schemeClr val="dk1"/>
              </a:buClr>
              <a:buSzPct val="100000"/>
              <a:buChar char="•"/>
            </a:pPr>
            <a:r>
              <a:rPr lang="en-US"/>
              <a:t>EOPS students are far more likely to attain a degree or certificate than the comparison group.</a:t>
            </a:r>
            <a:endParaRPr/>
          </a:p>
          <a:p>
            <a:pPr marL="228600" lvl="0" indent="-104140" algn="l" rtl="0">
              <a:lnSpc>
                <a:spcPct val="90000"/>
              </a:lnSpc>
              <a:spcBef>
                <a:spcPts val="1000"/>
              </a:spcBef>
              <a:spcAft>
                <a:spcPts val="0"/>
              </a:spcAft>
              <a:buClr>
                <a:schemeClr val="dk1"/>
              </a:buClr>
              <a:buSzPct val="100000"/>
              <a:buNone/>
            </a:pPr>
            <a:endParaRPr>
              <a:latin typeface="Calibri"/>
              <a:ea typeface="Calibri"/>
              <a:cs typeface="Calibri"/>
              <a:sym typeface="Calibri"/>
            </a:endParaRPr>
          </a:p>
        </p:txBody>
      </p:sp>
      <p:sp>
        <p:nvSpPr>
          <p:cNvPr id="311" name="Google Shape;311;p18"/>
          <p:cNvSpPr/>
          <p:nvPr/>
        </p:nvSpPr>
        <p:spPr>
          <a:xfrm>
            <a:off x="366852" y="228614"/>
            <a:ext cx="11472150" cy="1009497"/>
          </a:xfrm>
          <a:prstGeom prst="rect">
            <a:avLst/>
          </a:prstGeom>
          <a:solidFill>
            <a:srgbClr val="00663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312" name="Google Shape;312;p18"/>
          <p:cNvSpPr txBox="1"/>
          <p:nvPr/>
        </p:nvSpPr>
        <p:spPr>
          <a:xfrm>
            <a:off x="1897485" y="378442"/>
            <a:ext cx="9379528" cy="708217"/>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lt1"/>
              </a:buClr>
              <a:buSzPts val="3400"/>
              <a:buFont typeface="Libre Franklin"/>
              <a:buNone/>
            </a:pPr>
            <a:r>
              <a:rPr lang="en-US" sz="3400" b="1">
                <a:solidFill>
                  <a:schemeClr val="lt1"/>
                </a:solidFill>
                <a:latin typeface="Libre Franklin"/>
                <a:ea typeface="Libre Franklin"/>
                <a:cs typeface="Libre Franklin"/>
                <a:sym typeface="Libre Franklin"/>
              </a:rPr>
              <a:t> EOPS Outcomes Comparison Report</a:t>
            </a:r>
            <a:endParaRPr sz="4400">
              <a:solidFill>
                <a:schemeClr val="dk1"/>
              </a:solidFill>
              <a:latin typeface="Calibri"/>
              <a:ea typeface="Calibri"/>
              <a:cs typeface="Calibri"/>
              <a:sym typeface="Calibri"/>
            </a:endParaRPr>
          </a:p>
        </p:txBody>
      </p:sp>
      <p:sp>
        <p:nvSpPr>
          <p:cNvPr id="313" name="Google Shape;313;p18"/>
          <p:cNvSpPr/>
          <p:nvPr/>
        </p:nvSpPr>
        <p:spPr>
          <a:xfrm rot="10800000" flipH="1">
            <a:off x="366852" y="228614"/>
            <a:ext cx="1788160" cy="1009429"/>
          </a:xfrm>
          <a:custGeom>
            <a:avLst/>
            <a:gdLst/>
            <a:ahLst/>
            <a:cxnLst/>
            <a:rect l="l" t="t" r="r" b="b"/>
            <a:pathLst>
              <a:path w="1995342" h="640502" extrusionOk="0">
                <a:moveTo>
                  <a:pt x="0" y="0"/>
                </a:moveTo>
                <a:lnTo>
                  <a:pt x="1442591" y="882"/>
                </a:lnTo>
                <a:lnTo>
                  <a:pt x="1995342" y="640502"/>
                </a:lnTo>
                <a:lnTo>
                  <a:pt x="0" y="640502"/>
                </a:lnTo>
                <a:lnTo>
                  <a:pt x="0" y="0"/>
                </a:lnTo>
                <a:close/>
              </a:path>
            </a:pathLst>
          </a:custGeom>
          <a:gradFill>
            <a:gsLst>
              <a:gs pos="0">
                <a:srgbClr val="B4D4A5"/>
              </a:gs>
              <a:gs pos="50000">
                <a:srgbClr val="A8CD97"/>
              </a:gs>
              <a:gs pos="100000">
                <a:srgbClr val="9BC985"/>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a:solidFill>
                <a:schemeClr val="dk1"/>
              </a:solidFill>
              <a:latin typeface="Calibri"/>
              <a:ea typeface="Calibri"/>
              <a:cs typeface="Calibri"/>
              <a:sym typeface="Calibri"/>
            </a:endParaRPr>
          </a:p>
        </p:txBody>
      </p:sp>
      <p:pic>
        <p:nvPicPr>
          <p:cNvPr id="2" name="Picture 1" descr="A table with numbers and percentages&#10;&#10;Description automatically generated">
            <a:extLst>
              <a:ext uri="{FF2B5EF4-FFF2-40B4-BE49-F238E27FC236}">
                <a16:creationId xmlns:a16="http://schemas.microsoft.com/office/drawing/2014/main" id="{946C3D64-CAD9-9FC1-A611-07E513DC3D2F}"/>
              </a:ext>
            </a:extLst>
          </p:cNvPr>
          <p:cNvPicPr>
            <a:picLocks noChangeAspect="1"/>
          </p:cNvPicPr>
          <p:nvPr/>
        </p:nvPicPr>
        <p:blipFill>
          <a:blip r:embed="rId3"/>
          <a:stretch>
            <a:fillRect/>
          </a:stretch>
        </p:blipFill>
        <p:spPr>
          <a:xfrm>
            <a:off x="851646" y="3938554"/>
            <a:ext cx="4392703" cy="2100609"/>
          </a:xfrm>
          <a:prstGeom prst="rect">
            <a:avLst/>
          </a:prstGeom>
        </p:spPr>
      </p:pic>
      <p:pic>
        <p:nvPicPr>
          <p:cNvPr id="3" name="Picture 2" descr="A table with numbers and letters&#10;&#10;Description automatically generated">
            <a:extLst>
              <a:ext uri="{FF2B5EF4-FFF2-40B4-BE49-F238E27FC236}">
                <a16:creationId xmlns:a16="http://schemas.microsoft.com/office/drawing/2014/main" id="{B7C5A3DF-FA08-797F-F6E4-B5444E834ECE}"/>
              </a:ext>
            </a:extLst>
          </p:cNvPr>
          <p:cNvPicPr>
            <a:picLocks noChangeAspect="1"/>
          </p:cNvPicPr>
          <p:nvPr/>
        </p:nvPicPr>
        <p:blipFill>
          <a:blip r:embed="rId4"/>
          <a:stretch>
            <a:fillRect/>
          </a:stretch>
        </p:blipFill>
        <p:spPr>
          <a:xfrm>
            <a:off x="6445623" y="3708188"/>
            <a:ext cx="3433481" cy="1207673"/>
          </a:xfrm>
          <a:prstGeom prst="rect">
            <a:avLst/>
          </a:prstGeom>
        </p:spPr>
      </p:pic>
      <p:pic>
        <p:nvPicPr>
          <p:cNvPr id="4" name="Picture 3" descr="A table with numbers and a number&#10;&#10;Description automatically generated">
            <a:extLst>
              <a:ext uri="{FF2B5EF4-FFF2-40B4-BE49-F238E27FC236}">
                <a16:creationId xmlns:a16="http://schemas.microsoft.com/office/drawing/2014/main" id="{F138BA1C-FE1A-AFDF-7AF0-F30F3B232B5A}"/>
              </a:ext>
            </a:extLst>
          </p:cNvPr>
          <p:cNvPicPr>
            <a:picLocks noChangeAspect="1"/>
          </p:cNvPicPr>
          <p:nvPr/>
        </p:nvPicPr>
        <p:blipFill>
          <a:blip r:embed="rId5"/>
          <a:stretch>
            <a:fillRect/>
          </a:stretch>
        </p:blipFill>
        <p:spPr>
          <a:xfrm>
            <a:off x="6364941" y="5150004"/>
            <a:ext cx="3594847" cy="1067239"/>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2"/>
          <p:cNvSpPr txBox="1">
            <a:spLocks noGrp="1"/>
          </p:cNvSpPr>
          <p:nvPr>
            <p:ph type="title"/>
          </p:nvPr>
        </p:nvSpPr>
        <p:spPr>
          <a:xfrm>
            <a:off x="276504" y="1342421"/>
            <a:ext cx="11638547" cy="2438484"/>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2400"/>
              <a:buFont typeface="Calibri"/>
              <a:buNone/>
            </a:pPr>
            <a:r>
              <a:rPr lang="en-US" sz="2400"/>
              <a:t>San Mateo County Community College District's Promise Scholars Program (PSP) helps first time, full time students earn certificates and associates degrees within two to three years by providing comprehensive financial, counseling, and academic supports. Students receive dedicated academic counseling, personalized career development, tutoring, enrollment fee waivers, textbook assistance, and transportation assistance to support their enrollment, completion, and transfer/career goals.</a:t>
            </a:r>
            <a:endParaRPr sz="2400"/>
          </a:p>
        </p:txBody>
      </p:sp>
      <p:sp>
        <p:nvSpPr>
          <p:cNvPr id="102" name="Google Shape;102;p2"/>
          <p:cNvSpPr txBox="1">
            <a:spLocks noGrp="1"/>
          </p:cNvSpPr>
          <p:nvPr>
            <p:ph type="body" idx="1"/>
          </p:nvPr>
        </p:nvSpPr>
        <p:spPr>
          <a:xfrm>
            <a:off x="348515" y="1173059"/>
            <a:ext cx="11230677" cy="5684940"/>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latin typeface="Calibri"/>
              <a:ea typeface="Calibri"/>
              <a:cs typeface="Calibri"/>
              <a:sym typeface="Calibri"/>
            </a:endParaRPr>
          </a:p>
          <a:p>
            <a:pPr marL="228600" lvl="0" indent="-50800" algn="l" rtl="0">
              <a:lnSpc>
                <a:spcPct val="90000"/>
              </a:lnSpc>
              <a:spcBef>
                <a:spcPts val="1000"/>
              </a:spcBef>
              <a:spcAft>
                <a:spcPts val="0"/>
              </a:spcAft>
              <a:buClr>
                <a:schemeClr val="dk1"/>
              </a:buClr>
              <a:buSzPts val="2800"/>
              <a:buNone/>
            </a:pPr>
            <a:endParaRPr/>
          </a:p>
        </p:txBody>
      </p:sp>
      <p:sp>
        <p:nvSpPr>
          <p:cNvPr id="103" name="Google Shape;103;p2"/>
          <p:cNvSpPr/>
          <p:nvPr/>
        </p:nvSpPr>
        <p:spPr>
          <a:xfrm>
            <a:off x="366852" y="228614"/>
            <a:ext cx="11458296" cy="690843"/>
          </a:xfrm>
          <a:prstGeom prst="rect">
            <a:avLst/>
          </a:prstGeom>
          <a:solidFill>
            <a:srgbClr val="00663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a:solidFill>
                  <a:schemeClr val="lt1"/>
                </a:solidFill>
                <a:latin typeface="Calibri"/>
                <a:ea typeface="Calibri"/>
                <a:cs typeface="Calibri"/>
                <a:sym typeface="Calibri"/>
              </a:rPr>
              <a:t>-</a:t>
            </a:r>
            <a:endParaRPr sz="1800">
              <a:solidFill>
                <a:schemeClr val="lt1"/>
              </a:solidFill>
              <a:latin typeface="Calibri"/>
              <a:ea typeface="Calibri"/>
              <a:cs typeface="Calibri"/>
              <a:sym typeface="Calibri"/>
            </a:endParaRPr>
          </a:p>
        </p:txBody>
      </p:sp>
      <p:sp>
        <p:nvSpPr>
          <p:cNvPr id="104" name="Google Shape;104;p2"/>
          <p:cNvSpPr txBox="1"/>
          <p:nvPr/>
        </p:nvSpPr>
        <p:spPr>
          <a:xfrm>
            <a:off x="733704" y="323024"/>
            <a:ext cx="10515600" cy="528108"/>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lt1"/>
              </a:buClr>
              <a:buSzPts val="3400"/>
              <a:buFont typeface="Libre Franklin"/>
              <a:buNone/>
            </a:pPr>
            <a:r>
              <a:rPr lang="en-US" sz="3400" b="1">
                <a:solidFill>
                  <a:schemeClr val="lt1"/>
                </a:solidFill>
                <a:latin typeface="Libre Franklin"/>
                <a:ea typeface="Libre Franklin"/>
                <a:cs typeface="Libre Franklin"/>
                <a:sym typeface="Libre Franklin"/>
              </a:rPr>
              <a:t>Mission – Promise</a:t>
            </a:r>
            <a:endParaRPr sz="3400" b="1">
              <a:solidFill>
                <a:schemeClr val="lt1"/>
              </a:solidFill>
              <a:latin typeface="Libre Franklin"/>
              <a:ea typeface="Libre Franklin"/>
              <a:cs typeface="Libre Franklin"/>
              <a:sym typeface="Libre Franklin"/>
            </a:endParaRPr>
          </a:p>
        </p:txBody>
      </p:sp>
      <p:sp>
        <p:nvSpPr>
          <p:cNvPr id="105" name="Google Shape;105;p2"/>
          <p:cNvSpPr/>
          <p:nvPr/>
        </p:nvSpPr>
        <p:spPr>
          <a:xfrm rot="10800000" flipH="1">
            <a:off x="366852" y="228614"/>
            <a:ext cx="1788160" cy="690775"/>
          </a:xfrm>
          <a:custGeom>
            <a:avLst/>
            <a:gdLst/>
            <a:ahLst/>
            <a:cxnLst/>
            <a:rect l="l" t="t" r="r" b="b"/>
            <a:pathLst>
              <a:path w="1995342" h="640502" extrusionOk="0">
                <a:moveTo>
                  <a:pt x="0" y="0"/>
                </a:moveTo>
                <a:lnTo>
                  <a:pt x="1442591" y="882"/>
                </a:lnTo>
                <a:lnTo>
                  <a:pt x="1995342" y="640502"/>
                </a:lnTo>
                <a:lnTo>
                  <a:pt x="0" y="640502"/>
                </a:lnTo>
                <a:lnTo>
                  <a:pt x="0" y="0"/>
                </a:lnTo>
                <a:close/>
              </a:path>
            </a:pathLst>
          </a:custGeom>
          <a:gradFill>
            <a:gsLst>
              <a:gs pos="0">
                <a:srgbClr val="B4D4A5"/>
              </a:gs>
              <a:gs pos="50000">
                <a:srgbClr val="A8CD97"/>
              </a:gs>
              <a:gs pos="100000">
                <a:srgbClr val="9BC985"/>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a:solidFill>
                <a:schemeClr val="dk1"/>
              </a:solidFill>
              <a:latin typeface="Calibri"/>
              <a:ea typeface="Calibri"/>
              <a:cs typeface="Calibri"/>
              <a:sym typeface="Calibri"/>
            </a:endParaRPr>
          </a:p>
        </p:txBody>
      </p:sp>
      <p:pic>
        <p:nvPicPr>
          <p:cNvPr id="106" name="Google Shape;106;p2"/>
          <p:cNvPicPr preferRelativeResize="0"/>
          <p:nvPr/>
        </p:nvPicPr>
        <p:blipFill rotWithShape="1">
          <a:blip r:embed="rId3">
            <a:alphaModFix/>
          </a:blip>
          <a:srcRect/>
          <a:stretch/>
        </p:blipFill>
        <p:spPr>
          <a:xfrm>
            <a:off x="3902243" y="2979820"/>
            <a:ext cx="4176962" cy="415691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p20"/>
          <p:cNvSpPr txBox="1">
            <a:spLocks noGrp="1"/>
          </p:cNvSpPr>
          <p:nvPr>
            <p:ph type="body" idx="1"/>
          </p:nvPr>
        </p:nvSpPr>
        <p:spPr>
          <a:xfrm>
            <a:off x="363235" y="1344326"/>
            <a:ext cx="11388672" cy="4987026"/>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Clr>
                <a:schemeClr val="dk1"/>
              </a:buClr>
              <a:buSzPts val="800"/>
              <a:buNone/>
            </a:pPr>
            <a:endParaRPr sz="800">
              <a:latin typeface="Calibri"/>
              <a:ea typeface="Calibri"/>
              <a:cs typeface="Calibri"/>
              <a:sym typeface="Calibri"/>
            </a:endParaRPr>
          </a:p>
          <a:p>
            <a:pPr marL="228600" lvl="0" indent="-228600" algn="l" rtl="0">
              <a:lnSpc>
                <a:spcPct val="90000"/>
              </a:lnSpc>
              <a:spcBef>
                <a:spcPts val="1000"/>
              </a:spcBef>
              <a:spcAft>
                <a:spcPts val="0"/>
              </a:spcAft>
              <a:buClr>
                <a:schemeClr val="dk1"/>
              </a:buClr>
              <a:buSzPts val="2800"/>
              <a:buChar char="•"/>
            </a:pPr>
            <a:r>
              <a:rPr lang="en-US">
                <a:latin typeface="Calibri"/>
                <a:ea typeface="Calibri"/>
                <a:cs typeface="Calibri"/>
                <a:sym typeface="Calibri"/>
              </a:rPr>
              <a:t>EOPS</a:t>
            </a:r>
            <a:endParaRPr/>
          </a:p>
          <a:p>
            <a:pPr marL="685800" lvl="1" indent="-228600" algn="l" rtl="0">
              <a:lnSpc>
                <a:spcPct val="90000"/>
              </a:lnSpc>
              <a:spcBef>
                <a:spcPts val="500"/>
              </a:spcBef>
              <a:spcAft>
                <a:spcPts val="0"/>
              </a:spcAft>
              <a:buClr>
                <a:schemeClr val="dk1"/>
              </a:buClr>
              <a:buSzPts val="2400"/>
              <a:buChar char="•"/>
            </a:pPr>
            <a:r>
              <a:rPr lang="en-US">
                <a:latin typeface="Calibri"/>
                <a:ea typeface="Calibri"/>
                <a:cs typeface="Calibri"/>
                <a:sym typeface="Calibri"/>
              </a:rPr>
              <a:t>2.0 – 1 full-time and the remaining time divided by four counselors.</a:t>
            </a:r>
            <a:endParaRPr/>
          </a:p>
          <a:p>
            <a:pPr marL="228600" lvl="0" indent="-50800" algn="l" rtl="0">
              <a:lnSpc>
                <a:spcPct val="90000"/>
              </a:lnSpc>
              <a:spcBef>
                <a:spcPts val="1000"/>
              </a:spcBef>
              <a:spcAft>
                <a:spcPts val="0"/>
              </a:spcAft>
              <a:buClr>
                <a:schemeClr val="dk1"/>
              </a:buClr>
              <a:buSzPts val="2800"/>
              <a:buNone/>
            </a:pPr>
            <a:endParaRPr>
              <a:latin typeface="Calibri"/>
              <a:ea typeface="Calibri"/>
              <a:cs typeface="Calibri"/>
              <a:sym typeface="Calibri"/>
            </a:endParaRPr>
          </a:p>
          <a:p>
            <a:pPr marL="228600" lvl="0" indent="-228600" algn="l" rtl="0">
              <a:lnSpc>
                <a:spcPct val="90000"/>
              </a:lnSpc>
              <a:spcBef>
                <a:spcPts val="1000"/>
              </a:spcBef>
              <a:spcAft>
                <a:spcPts val="0"/>
              </a:spcAft>
              <a:buClr>
                <a:schemeClr val="dk1"/>
              </a:buClr>
              <a:buSzPts val="2800"/>
              <a:buChar char="•"/>
            </a:pPr>
            <a:r>
              <a:rPr lang="en-US">
                <a:latin typeface="Calibri"/>
                <a:ea typeface="Calibri"/>
                <a:cs typeface="Calibri"/>
                <a:sym typeface="Calibri"/>
              </a:rPr>
              <a:t>EOPS/PSP</a:t>
            </a:r>
            <a:endParaRPr/>
          </a:p>
          <a:p>
            <a:pPr marL="685800" lvl="1" indent="-228600">
              <a:buSzPts val="2400"/>
            </a:pPr>
            <a:r>
              <a:rPr lang="en-US"/>
              <a:t>1.0</a:t>
            </a:r>
            <a:r>
              <a:rPr lang="en-US">
                <a:latin typeface="Calibri"/>
                <a:ea typeface="Calibri"/>
                <a:cs typeface="Calibri"/>
                <a:sym typeface="Calibri"/>
              </a:rPr>
              <a:t> –</a:t>
            </a:r>
            <a:r>
              <a:rPr lang="en-US"/>
              <a:t> 2</a:t>
            </a:r>
            <a:r>
              <a:rPr lang="en-US">
                <a:latin typeface="Calibri"/>
                <a:ea typeface="Calibri"/>
                <a:cs typeface="Calibri"/>
                <a:sym typeface="Calibri"/>
              </a:rPr>
              <a:t> adjunct </a:t>
            </a:r>
            <a:endParaRPr/>
          </a:p>
          <a:p>
            <a:pPr marL="457200" lvl="1" indent="0" algn="l" rtl="0">
              <a:lnSpc>
                <a:spcPct val="90000"/>
              </a:lnSpc>
              <a:spcBef>
                <a:spcPts val="500"/>
              </a:spcBef>
              <a:spcAft>
                <a:spcPts val="0"/>
              </a:spcAft>
              <a:buClr>
                <a:schemeClr val="dk1"/>
              </a:buClr>
              <a:buSzPts val="2400"/>
              <a:buNone/>
            </a:pPr>
            <a:endParaRPr>
              <a:latin typeface="Calibri"/>
              <a:ea typeface="Calibri"/>
              <a:cs typeface="Calibri"/>
              <a:sym typeface="Calibri"/>
            </a:endParaRPr>
          </a:p>
          <a:p>
            <a:pPr marL="228600" lvl="0" indent="-228600" algn="l" rtl="0">
              <a:lnSpc>
                <a:spcPct val="90000"/>
              </a:lnSpc>
              <a:spcBef>
                <a:spcPts val="1000"/>
              </a:spcBef>
              <a:spcAft>
                <a:spcPts val="0"/>
              </a:spcAft>
              <a:buClr>
                <a:schemeClr val="dk1"/>
              </a:buClr>
              <a:buSzPts val="2800"/>
              <a:buChar char="•"/>
            </a:pPr>
            <a:r>
              <a:rPr lang="en-US">
                <a:latin typeface="Calibri"/>
                <a:ea typeface="Calibri"/>
                <a:cs typeface="Calibri"/>
                <a:sym typeface="Calibri"/>
              </a:rPr>
              <a:t>PSP</a:t>
            </a:r>
            <a:endParaRPr/>
          </a:p>
          <a:p>
            <a:pPr marL="685800" lvl="1" indent="-228600">
              <a:buSzPts val="2400"/>
            </a:pPr>
            <a:r>
              <a:rPr lang="en-US"/>
              <a:t>3.0</a:t>
            </a:r>
            <a:r>
              <a:rPr lang="en-US">
                <a:latin typeface="Calibri"/>
                <a:ea typeface="Calibri"/>
                <a:cs typeface="Calibri"/>
                <a:sym typeface="Calibri"/>
              </a:rPr>
              <a:t> – 2 full-time and</a:t>
            </a:r>
            <a:r>
              <a:rPr lang="en-US"/>
              <a:t> </a:t>
            </a:r>
            <a:r>
              <a:rPr lang="en-US">
                <a:latin typeface="Calibri"/>
                <a:ea typeface="Calibri"/>
                <a:cs typeface="Calibri"/>
                <a:sym typeface="Calibri"/>
              </a:rPr>
              <a:t> </a:t>
            </a:r>
            <a:r>
              <a:rPr lang="en-US"/>
              <a:t>3 adjunct</a:t>
            </a:r>
            <a:endParaRPr/>
          </a:p>
          <a:p>
            <a:pPr marL="685800" lvl="1" indent="-76200" algn="l" rtl="0">
              <a:lnSpc>
                <a:spcPct val="90000"/>
              </a:lnSpc>
              <a:spcBef>
                <a:spcPts val="500"/>
              </a:spcBef>
              <a:spcAft>
                <a:spcPts val="0"/>
              </a:spcAft>
              <a:buClr>
                <a:schemeClr val="dk1"/>
              </a:buClr>
              <a:buSzPts val="2400"/>
              <a:buNone/>
            </a:pPr>
            <a:endParaRPr>
              <a:latin typeface="Calibri"/>
              <a:ea typeface="Calibri"/>
              <a:cs typeface="Calibri"/>
              <a:sym typeface="Calibri"/>
            </a:endParaRPr>
          </a:p>
          <a:p>
            <a:pPr marL="228600" lvl="0" indent="-228600" algn="l" rtl="0">
              <a:lnSpc>
                <a:spcPct val="90000"/>
              </a:lnSpc>
              <a:spcBef>
                <a:spcPts val="1000"/>
              </a:spcBef>
              <a:spcAft>
                <a:spcPts val="0"/>
              </a:spcAft>
              <a:buClr>
                <a:schemeClr val="dk1"/>
              </a:buClr>
              <a:buSzPts val="2800"/>
              <a:buChar char="•"/>
            </a:pPr>
            <a:r>
              <a:rPr lang="en-US" err="1"/>
              <a:t>NextUp</a:t>
            </a:r>
            <a:r>
              <a:rPr lang="en-US"/>
              <a:t>/FYSI</a:t>
            </a:r>
            <a:endParaRPr/>
          </a:p>
          <a:p>
            <a:pPr marL="685800" lvl="1" indent="-228600">
              <a:buSzPts val="2400"/>
            </a:pPr>
            <a:r>
              <a:rPr lang="en-US"/>
              <a:t>0.5- 1 adjunct</a:t>
            </a:r>
            <a:endParaRPr/>
          </a:p>
          <a:p>
            <a:pPr marL="228600" lvl="0" indent="-50800" algn="l" rtl="0">
              <a:lnSpc>
                <a:spcPct val="90000"/>
              </a:lnSpc>
              <a:spcBef>
                <a:spcPts val="1000"/>
              </a:spcBef>
              <a:spcAft>
                <a:spcPts val="0"/>
              </a:spcAft>
              <a:buClr>
                <a:schemeClr val="dk1"/>
              </a:buClr>
              <a:buSzPts val="2800"/>
              <a:buNone/>
            </a:pPr>
            <a:endParaRPr>
              <a:latin typeface="Calibri"/>
              <a:ea typeface="Calibri"/>
              <a:cs typeface="Calibri"/>
              <a:sym typeface="Calibri"/>
            </a:endParaRPr>
          </a:p>
          <a:p>
            <a:pPr marL="228600" lvl="0" indent="-50800" algn="l" rtl="0">
              <a:lnSpc>
                <a:spcPct val="90000"/>
              </a:lnSpc>
              <a:spcBef>
                <a:spcPts val="1000"/>
              </a:spcBef>
              <a:spcAft>
                <a:spcPts val="0"/>
              </a:spcAft>
              <a:buClr>
                <a:schemeClr val="dk1"/>
              </a:buClr>
              <a:buSzPts val="2800"/>
              <a:buNone/>
            </a:pPr>
            <a:endParaRPr>
              <a:latin typeface="Calibri"/>
              <a:ea typeface="Calibri"/>
              <a:cs typeface="Calibri"/>
              <a:sym typeface="Calibri"/>
            </a:endParaRPr>
          </a:p>
        </p:txBody>
      </p:sp>
      <p:sp>
        <p:nvSpPr>
          <p:cNvPr id="336" name="Google Shape;336;p20"/>
          <p:cNvSpPr/>
          <p:nvPr/>
        </p:nvSpPr>
        <p:spPr>
          <a:xfrm>
            <a:off x="366852" y="228614"/>
            <a:ext cx="11472150" cy="1009497"/>
          </a:xfrm>
          <a:prstGeom prst="rect">
            <a:avLst/>
          </a:prstGeom>
          <a:solidFill>
            <a:srgbClr val="00663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337" name="Google Shape;337;p20"/>
          <p:cNvSpPr txBox="1"/>
          <p:nvPr/>
        </p:nvSpPr>
        <p:spPr>
          <a:xfrm>
            <a:off x="1897485" y="378442"/>
            <a:ext cx="9379528" cy="708217"/>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lt1"/>
              </a:buClr>
              <a:buSzPts val="3400"/>
              <a:buFont typeface="Libre Franklin"/>
              <a:buNone/>
            </a:pPr>
            <a:r>
              <a:rPr lang="en-US" sz="3400" b="1">
                <a:solidFill>
                  <a:schemeClr val="lt1"/>
                </a:solidFill>
                <a:latin typeface="Libre Franklin"/>
                <a:ea typeface="Libre Franklin"/>
                <a:cs typeface="Libre Franklin"/>
                <a:sym typeface="Libre Franklin"/>
              </a:rPr>
              <a:t> Current Staffing - Counseling</a:t>
            </a:r>
            <a:endParaRPr sz="4400">
              <a:solidFill>
                <a:schemeClr val="dk1"/>
              </a:solidFill>
              <a:latin typeface="Calibri"/>
              <a:ea typeface="Calibri"/>
              <a:cs typeface="Calibri"/>
              <a:sym typeface="Calibri"/>
            </a:endParaRPr>
          </a:p>
        </p:txBody>
      </p:sp>
      <p:sp>
        <p:nvSpPr>
          <p:cNvPr id="338" name="Google Shape;338;p20"/>
          <p:cNvSpPr/>
          <p:nvPr/>
        </p:nvSpPr>
        <p:spPr>
          <a:xfrm rot="10800000" flipH="1">
            <a:off x="366852" y="228614"/>
            <a:ext cx="1788160" cy="1009429"/>
          </a:xfrm>
          <a:custGeom>
            <a:avLst/>
            <a:gdLst/>
            <a:ahLst/>
            <a:cxnLst/>
            <a:rect l="l" t="t" r="r" b="b"/>
            <a:pathLst>
              <a:path w="1995342" h="640502" extrusionOk="0">
                <a:moveTo>
                  <a:pt x="0" y="0"/>
                </a:moveTo>
                <a:lnTo>
                  <a:pt x="1442591" y="882"/>
                </a:lnTo>
                <a:lnTo>
                  <a:pt x="1995342" y="640502"/>
                </a:lnTo>
                <a:lnTo>
                  <a:pt x="0" y="640502"/>
                </a:lnTo>
                <a:lnTo>
                  <a:pt x="0" y="0"/>
                </a:lnTo>
                <a:close/>
              </a:path>
            </a:pathLst>
          </a:custGeom>
          <a:gradFill>
            <a:gsLst>
              <a:gs pos="0">
                <a:srgbClr val="B4D4A5"/>
              </a:gs>
              <a:gs pos="50000">
                <a:srgbClr val="A8CD97"/>
              </a:gs>
              <a:gs pos="100000">
                <a:srgbClr val="9BC985"/>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a:solidFill>
                <a:schemeClr val="dk1"/>
              </a:solidFill>
              <a:latin typeface="Calibri"/>
              <a:ea typeface="Calibri"/>
              <a:cs typeface="Calibri"/>
              <a:sym typeface="Calibri"/>
            </a:endParaRPr>
          </a:p>
        </p:txBody>
      </p:sp>
      <p:pic>
        <p:nvPicPr>
          <p:cNvPr id="339" name="Google Shape;339;p20"/>
          <p:cNvPicPr preferRelativeResize="0"/>
          <p:nvPr/>
        </p:nvPicPr>
        <p:blipFill rotWithShape="1">
          <a:blip r:embed="rId3">
            <a:alphaModFix/>
          </a:blip>
          <a:srcRect/>
          <a:stretch/>
        </p:blipFill>
        <p:spPr>
          <a:xfrm>
            <a:off x="7316454" y="4837703"/>
            <a:ext cx="2030144" cy="1493649"/>
          </a:xfrm>
          <a:prstGeom prst="rect">
            <a:avLst/>
          </a:prstGeom>
          <a:noFill/>
          <a:ln>
            <a:noFill/>
          </a:ln>
        </p:spPr>
      </p:pic>
      <p:pic>
        <p:nvPicPr>
          <p:cNvPr id="2" name="Picture 1" descr="A green square with a logo and text&#10;&#10;Description automatically generated">
            <a:extLst>
              <a:ext uri="{FF2B5EF4-FFF2-40B4-BE49-F238E27FC236}">
                <a16:creationId xmlns:a16="http://schemas.microsoft.com/office/drawing/2014/main" id="{7A3565FB-7DCC-F0AE-EFF7-D7C821288E41}"/>
              </a:ext>
            </a:extLst>
          </p:cNvPr>
          <p:cNvPicPr>
            <a:picLocks noChangeAspect="1"/>
          </p:cNvPicPr>
          <p:nvPr/>
        </p:nvPicPr>
        <p:blipFill>
          <a:blip r:embed="rId4"/>
          <a:stretch>
            <a:fillRect/>
          </a:stretch>
        </p:blipFill>
        <p:spPr>
          <a:xfrm>
            <a:off x="9704292" y="4661647"/>
            <a:ext cx="1864660" cy="1846731"/>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Google Shape;346;p21"/>
          <p:cNvSpPr/>
          <p:nvPr/>
        </p:nvSpPr>
        <p:spPr>
          <a:xfrm>
            <a:off x="366852" y="228614"/>
            <a:ext cx="11458296" cy="690843"/>
          </a:xfrm>
          <a:prstGeom prst="rect">
            <a:avLst/>
          </a:prstGeom>
          <a:solidFill>
            <a:srgbClr val="00663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400" b="1">
                <a:solidFill>
                  <a:schemeClr val="lt1"/>
                </a:solidFill>
                <a:latin typeface="Libre Franklin"/>
                <a:ea typeface="Libre Franklin"/>
                <a:cs typeface="Libre Franklin"/>
                <a:sym typeface="Libre Franklin"/>
              </a:rPr>
              <a:t>    Requested Allocation </a:t>
            </a:r>
            <a:endParaRPr sz="1800">
              <a:solidFill>
                <a:schemeClr val="lt1"/>
              </a:solidFill>
              <a:latin typeface="Calibri"/>
              <a:ea typeface="Calibri"/>
              <a:cs typeface="Calibri"/>
              <a:sym typeface="Calibri"/>
            </a:endParaRPr>
          </a:p>
        </p:txBody>
      </p:sp>
      <p:sp>
        <p:nvSpPr>
          <p:cNvPr id="347" name="Google Shape;347;p21"/>
          <p:cNvSpPr/>
          <p:nvPr/>
        </p:nvSpPr>
        <p:spPr>
          <a:xfrm rot="10800000" flipH="1">
            <a:off x="366852" y="228614"/>
            <a:ext cx="1788160" cy="690775"/>
          </a:xfrm>
          <a:custGeom>
            <a:avLst/>
            <a:gdLst/>
            <a:ahLst/>
            <a:cxnLst/>
            <a:rect l="l" t="t" r="r" b="b"/>
            <a:pathLst>
              <a:path w="1995342" h="640502" extrusionOk="0">
                <a:moveTo>
                  <a:pt x="0" y="0"/>
                </a:moveTo>
                <a:lnTo>
                  <a:pt x="1442591" y="882"/>
                </a:lnTo>
                <a:lnTo>
                  <a:pt x="1995342" y="640502"/>
                </a:lnTo>
                <a:lnTo>
                  <a:pt x="0" y="640502"/>
                </a:lnTo>
                <a:lnTo>
                  <a:pt x="0" y="0"/>
                </a:lnTo>
                <a:close/>
              </a:path>
            </a:pathLst>
          </a:custGeom>
          <a:gradFill>
            <a:gsLst>
              <a:gs pos="0">
                <a:srgbClr val="B4D4A5"/>
              </a:gs>
              <a:gs pos="50000">
                <a:srgbClr val="A8CD97"/>
              </a:gs>
              <a:gs pos="100000">
                <a:srgbClr val="9BC985"/>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a:solidFill>
                <a:schemeClr val="dk1"/>
              </a:solidFill>
              <a:latin typeface="Calibri"/>
              <a:ea typeface="Calibri"/>
              <a:cs typeface="Calibri"/>
              <a:sym typeface="Calibri"/>
            </a:endParaRPr>
          </a:p>
        </p:txBody>
      </p:sp>
      <p:graphicFrame>
        <p:nvGraphicFramePr>
          <p:cNvPr id="348" name="Google Shape;348;p21"/>
          <p:cNvGraphicFramePr/>
          <p:nvPr>
            <p:extLst>
              <p:ext uri="{D42A27DB-BD31-4B8C-83A1-F6EECF244321}">
                <p14:modId xmlns:p14="http://schemas.microsoft.com/office/powerpoint/2010/main" val="3983220254"/>
              </p:ext>
            </p:extLst>
          </p:nvPr>
        </p:nvGraphicFramePr>
        <p:xfrm>
          <a:off x="887505" y="1210235"/>
          <a:ext cx="10419000" cy="3810046"/>
        </p:xfrm>
        <a:graphic>
          <a:graphicData uri="http://schemas.openxmlformats.org/drawingml/2006/table">
            <a:tbl>
              <a:tblPr firstRow="1" bandRow="1">
                <a:noFill/>
                <a:tableStyleId>{866C0518-9DBC-411D-B367-CA375840D0DA}</a:tableStyleId>
              </a:tblPr>
              <a:tblGrid>
                <a:gridCol w="2083800">
                  <a:extLst>
                    <a:ext uri="{9D8B030D-6E8A-4147-A177-3AD203B41FA5}">
                      <a16:colId xmlns:a16="http://schemas.microsoft.com/office/drawing/2014/main" val="20000"/>
                    </a:ext>
                  </a:extLst>
                </a:gridCol>
                <a:gridCol w="1029400">
                  <a:extLst>
                    <a:ext uri="{9D8B030D-6E8A-4147-A177-3AD203B41FA5}">
                      <a16:colId xmlns:a16="http://schemas.microsoft.com/office/drawing/2014/main" val="20001"/>
                    </a:ext>
                  </a:extLst>
                </a:gridCol>
                <a:gridCol w="2475425">
                  <a:extLst>
                    <a:ext uri="{9D8B030D-6E8A-4147-A177-3AD203B41FA5}">
                      <a16:colId xmlns:a16="http://schemas.microsoft.com/office/drawing/2014/main" val="20002"/>
                    </a:ext>
                  </a:extLst>
                </a:gridCol>
                <a:gridCol w="2746575">
                  <a:extLst>
                    <a:ext uri="{9D8B030D-6E8A-4147-A177-3AD203B41FA5}">
                      <a16:colId xmlns:a16="http://schemas.microsoft.com/office/drawing/2014/main" val="20003"/>
                    </a:ext>
                  </a:extLst>
                </a:gridCol>
                <a:gridCol w="2083800">
                  <a:extLst>
                    <a:ext uri="{9D8B030D-6E8A-4147-A177-3AD203B41FA5}">
                      <a16:colId xmlns:a16="http://schemas.microsoft.com/office/drawing/2014/main" val="20004"/>
                    </a:ext>
                  </a:extLst>
                </a:gridCol>
              </a:tblGrid>
              <a:tr h="559285">
                <a:tc gridSpan="5">
                  <a:txBody>
                    <a:bodyPr/>
                    <a:lstStyle/>
                    <a:p>
                      <a:pPr marL="0" marR="0" lvl="0" indent="0" algn="ctr" rtl="0">
                        <a:spcBef>
                          <a:spcPts val="0"/>
                        </a:spcBef>
                        <a:spcAft>
                          <a:spcPts val="0"/>
                        </a:spcAft>
                        <a:buClr>
                          <a:schemeClr val="dk1"/>
                        </a:buClr>
                        <a:buSzPts val="3200"/>
                        <a:buFont typeface="Calibri"/>
                        <a:buNone/>
                      </a:pPr>
                      <a:r>
                        <a:rPr lang="en-US" sz="3200" b="1" i="0" u="none" strike="noStrike" cap="none">
                          <a:latin typeface="Calibri"/>
                          <a:ea typeface="Calibri"/>
                          <a:cs typeface="Calibri"/>
                          <a:sym typeface="Calibri"/>
                        </a:rPr>
                        <a:t>SALARY PROPOSAL FROM FUND 1</a:t>
                      </a:r>
                      <a:endParaRPr/>
                    </a:p>
                  </a:txBody>
                  <a:tcPr marL="91450" marR="91450" marT="45725" marB="45725"/>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743159">
                <a:tc>
                  <a:txBody>
                    <a:bodyPr/>
                    <a:lstStyle/>
                    <a:p>
                      <a:pPr marL="0" marR="0" lvl="0" indent="0" algn="ctr" rtl="0">
                        <a:spcBef>
                          <a:spcPts val="0"/>
                        </a:spcBef>
                        <a:spcAft>
                          <a:spcPts val="0"/>
                        </a:spcAft>
                        <a:buClr>
                          <a:schemeClr val="dk1"/>
                        </a:buClr>
                        <a:buSzPts val="2200"/>
                        <a:buFont typeface="Calibri"/>
                        <a:buNone/>
                      </a:pPr>
                      <a:r>
                        <a:rPr lang="en-US" sz="2200" b="0" i="0" u="none" strike="noStrike" cap="none">
                          <a:latin typeface="Calibri"/>
                          <a:ea typeface="Calibri"/>
                          <a:cs typeface="Calibri"/>
                          <a:sym typeface="Calibri"/>
                        </a:rPr>
                        <a:t>Proposed Budget</a:t>
                      </a:r>
                      <a:endParaRPr sz="2200" u="none" strike="noStrike" cap="none"/>
                    </a:p>
                  </a:txBody>
                  <a:tcPr marL="91450" marR="91450" marT="45725" marB="45725" anchor="ctr"/>
                </a:tc>
                <a:tc>
                  <a:txBody>
                    <a:bodyPr/>
                    <a:lstStyle/>
                    <a:p>
                      <a:pPr marL="0" marR="0" lvl="0" indent="0" algn="ctr" rtl="0">
                        <a:spcBef>
                          <a:spcPts val="0"/>
                        </a:spcBef>
                        <a:spcAft>
                          <a:spcPts val="0"/>
                        </a:spcAft>
                        <a:buClr>
                          <a:schemeClr val="dk1"/>
                        </a:buClr>
                        <a:buSzPts val="2200"/>
                        <a:buFont typeface="Calibri"/>
                        <a:buNone/>
                      </a:pPr>
                      <a:r>
                        <a:rPr lang="en-US" sz="2200" b="0" i="0" u="none" strike="noStrike" cap="none">
                          <a:latin typeface="Calibri"/>
                          <a:ea typeface="Calibri"/>
                          <a:cs typeface="Calibri"/>
                          <a:sym typeface="Calibri"/>
                        </a:rPr>
                        <a:t>FTE</a:t>
                      </a:r>
                      <a:endParaRPr sz="2200" u="none" strike="noStrike" cap="none"/>
                    </a:p>
                  </a:txBody>
                  <a:tcPr marL="91450" marR="91450" marT="45725" marB="45725" anchor="ctr"/>
                </a:tc>
                <a:tc>
                  <a:txBody>
                    <a:bodyPr/>
                    <a:lstStyle/>
                    <a:p>
                      <a:pPr marL="0" marR="0" lvl="0" indent="0" algn="ctr" rtl="0">
                        <a:spcBef>
                          <a:spcPts val="0"/>
                        </a:spcBef>
                        <a:spcAft>
                          <a:spcPts val="0"/>
                        </a:spcAft>
                        <a:buClr>
                          <a:schemeClr val="dk1"/>
                        </a:buClr>
                        <a:buSzPts val="2200"/>
                        <a:buFont typeface="Calibri"/>
                        <a:buNone/>
                      </a:pPr>
                      <a:r>
                        <a:rPr lang="en-US" sz="2200" b="0" i="0" u="none" strike="noStrike" cap="none">
                          <a:latin typeface="Calibri"/>
                          <a:ea typeface="Calibri"/>
                          <a:cs typeface="Calibri"/>
                          <a:sym typeface="Calibri"/>
                        </a:rPr>
                        <a:t>Projected Salary</a:t>
                      </a:r>
                      <a:endParaRPr/>
                    </a:p>
                    <a:p>
                      <a:pPr marL="0" marR="0" lvl="0" indent="0" algn="ctr" rtl="0">
                        <a:spcBef>
                          <a:spcPts val="0"/>
                        </a:spcBef>
                        <a:spcAft>
                          <a:spcPts val="0"/>
                        </a:spcAft>
                        <a:buClr>
                          <a:schemeClr val="dk1"/>
                        </a:buClr>
                        <a:buSzPts val="2200"/>
                        <a:buFont typeface="Calibri"/>
                        <a:buNone/>
                      </a:pPr>
                      <a:r>
                        <a:rPr lang="en-US" sz="2200" b="0" i="0" u="none" strike="noStrike" cap="none"/>
                        <a:t>Step 5, Grade 4</a:t>
                      </a:r>
                      <a:endParaRPr sz="2200" u="none" strike="noStrike" cap="none"/>
                    </a:p>
                  </a:txBody>
                  <a:tcPr marL="91450" marR="91450" marT="45725" marB="45725" anchor="ctr"/>
                </a:tc>
                <a:tc>
                  <a:txBody>
                    <a:bodyPr/>
                    <a:lstStyle/>
                    <a:p>
                      <a:pPr marL="0" marR="0" lvl="0" indent="0" algn="ctr" rtl="0">
                        <a:spcBef>
                          <a:spcPts val="0"/>
                        </a:spcBef>
                        <a:spcAft>
                          <a:spcPts val="0"/>
                        </a:spcAft>
                        <a:buClr>
                          <a:schemeClr val="dk1"/>
                        </a:buClr>
                        <a:buSzPts val="2200"/>
                        <a:buFont typeface="Calibri"/>
                        <a:buNone/>
                      </a:pPr>
                      <a:r>
                        <a:rPr lang="en-US" sz="2200" b="0" i="0" u="none" strike="noStrike" cap="none">
                          <a:latin typeface="Calibri"/>
                          <a:ea typeface="Calibri"/>
                          <a:cs typeface="Calibri"/>
                          <a:sym typeface="Calibri"/>
                        </a:rPr>
                        <a:t>Projected Benefits</a:t>
                      </a:r>
                      <a:endParaRPr/>
                    </a:p>
                    <a:p>
                      <a:pPr marL="0" marR="0" lvl="0" indent="0" algn="ctr" rtl="0">
                        <a:spcBef>
                          <a:spcPts val="0"/>
                        </a:spcBef>
                        <a:spcAft>
                          <a:spcPts val="0"/>
                        </a:spcAft>
                        <a:buClr>
                          <a:schemeClr val="dk1"/>
                        </a:buClr>
                        <a:buSzPts val="2200"/>
                        <a:buFont typeface="Calibri"/>
                        <a:buNone/>
                      </a:pPr>
                      <a:r>
                        <a:rPr lang="en-US" sz="2200" b="0" i="0" u="none" strike="noStrike" cap="none">
                          <a:latin typeface="Calibri"/>
                          <a:ea typeface="Calibri"/>
                          <a:cs typeface="Calibri"/>
                          <a:sym typeface="Calibri"/>
                        </a:rPr>
                        <a:t>41.03%</a:t>
                      </a:r>
                      <a:endParaRPr/>
                    </a:p>
                  </a:txBody>
                  <a:tcPr marL="91450" marR="91450" marT="45725" marB="45725" anchor="ctr"/>
                </a:tc>
                <a:tc>
                  <a:txBody>
                    <a:bodyPr/>
                    <a:lstStyle/>
                    <a:p>
                      <a:pPr marL="0" marR="0" lvl="0" indent="0" algn="ctr" rtl="0">
                        <a:spcBef>
                          <a:spcPts val="0"/>
                        </a:spcBef>
                        <a:spcAft>
                          <a:spcPts val="0"/>
                        </a:spcAft>
                        <a:buClr>
                          <a:schemeClr val="dk1"/>
                        </a:buClr>
                        <a:buSzPts val="2200"/>
                        <a:buFont typeface="Calibri"/>
                        <a:buNone/>
                      </a:pPr>
                      <a:r>
                        <a:rPr lang="en-US" sz="2200" b="0" i="0" u="none" strike="noStrike" cap="none">
                          <a:latin typeface="Calibri"/>
                          <a:ea typeface="Calibri"/>
                          <a:cs typeface="Calibri"/>
                          <a:sym typeface="Calibri"/>
                        </a:rPr>
                        <a:t>Total Projected Budget</a:t>
                      </a:r>
                      <a:endParaRPr sz="2200" u="none" strike="noStrike" cap="none"/>
                    </a:p>
                  </a:txBody>
                  <a:tcPr marL="91450" marR="91450" marT="45725" marB="45725" anchor="ctr"/>
                </a:tc>
                <a:extLst>
                  <a:ext uri="{0D108BD9-81ED-4DB2-BD59-A6C34878D82A}">
                    <a16:rowId xmlns:a16="http://schemas.microsoft.com/office/drawing/2014/main" val="10001"/>
                  </a:ext>
                </a:extLst>
              </a:tr>
              <a:tr h="781466">
                <a:tc>
                  <a:txBody>
                    <a:bodyPr/>
                    <a:lstStyle/>
                    <a:p>
                      <a:pPr marL="0" marR="0" lvl="0" indent="0" algn="ctr" rtl="0">
                        <a:spcBef>
                          <a:spcPts val="0"/>
                        </a:spcBef>
                        <a:spcAft>
                          <a:spcPts val="0"/>
                        </a:spcAft>
                        <a:buClr>
                          <a:schemeClr val="dk1"/>
                        </a:buClr>
                        <a:buSzPts val="2400"/>
                        <a:buFont typeface="Calibri"/>
                        <a:buNone/>
                      </a:pPr>
                      <a:r>
                        <a:rPr lang="en-US" sz="2400" b="1" i="0" u="none" strike="noStrike" cap="none">
                          <a:latin typeface="Calibri"/>
                          <a:ea typeface="Calibri"/>
                          <a:cs typeface="Calibri"/>
                          <a:sym typeface="Calibri"/>
                        </a:rPr>
                        <a:t>EOPS/</a:t>
                      </a:r>
                      <a:r>
                        <a:rPr lang="en-US" sz="2400" b="1" i="0" u="none" strike="noStrike" cap="none" err="1">
                          <a:latin typeface="Calibri"/>
                          <a:ea typeface="Calibri"/>
                          <a:cs typeface="Calibri"/>
                        </a:rPr>
                        <a:t>NextUp</a:t>
                      </a:r>
                      <a:r>
                        <a:rPr lang="en-US" sz="2400" b="1" i="0" u="none" strike="noStrike" cap="none">
                          <a:latin typeface="Calibri"/>
                          <a:ea typeface="Calibri"/>
                          <a:cs typeface="Calibri"/>
                        </a:rPr>
                        <a:t>/PSP</a:t>
                      </a:r>
                      <a:r>
                        <a:rPr lang="en-US" sz="2400" b="1" i="0" u="none" strike="noStrike" cap="none">
                          <a:latin typeface="Calibri"/>
                          <a:ea typeface="Calibri"/>
                          <a:cs typeface="Calibri"/>
                          <a:sym typeface="Calibri"/>
                        </a:rPr>
                        <a:t> Counselor</a:t>
                      </a:r>
                      <a:endParaRPr sz="2400" b="1" u="none" strike="noStrike" cap="none"/>
                    </a:p>
                  </a:txBody>
                  <a:tcPr marL="91450" marR="91450" marT="45725" marB="45725" anchor="ctr"/>
                </a:tc>
                <a:tc>
                  <a:txBody>
                    <a:bodyPr/>
                    <a:lstStyle/>
                    <a:p>
                      <a:pPr marL="0" marR="0" lvl="0" indent="0" algn="ctr" rtl="0">
                        <a:spcBef>
                          <a:spcPts val="0"/>
                        </a:spcBef>
                        <a:spcAft>
                          <a:spcPts val="0"/>
                        </a:spcAft>
                        <a:buNone/>
                      </a:pPr>
                      <a:r>
                        <a:rPr lang="en-US" sz="2400" b="1" u="none" strike="noStrike" cap="none"/>
                        <a:t>1</a:t>
                      </a:r>
                      <a:endParaRPr/>
                    </a:p>
                  </a:txBody>
                  <a:tcPr marL="91450" marR="91450" marT="45725" marB="45725" anchor="ctr"/>
                </a:tc>
                <a:tc>
                  <a:txBody>
                    <a:bodyPr/>
                    <a:lstStyle/>
                    <a:p>
                      <a:pPr marL="0" marR="0" lvl="0" indent="0" algn="ctr" rtl="0">
                        <a:spcBef>
                          <a:spcPts val="0"/>
                        </a:spcBef>
                        <a:spcAft>
                          <a:spcPts val="0"/>
                        </a:spcAft>
                        <a:buNone/>
                      </a:pPr>
                      <a:r>
                        <a:rPr lang="en-US" sz="2400" b="1" u="none" strike="noStrike" cap="none"/>
                        <a:t>$98,340</a:t>
                      </a:r>
                      <a:endParaRPr/>
                    </a:p>
                  </a:txBody>
                  <a:tcPr marL="91450" marR="91450" marT="45725" marB="45725" anchor="ctr"/>
                </a:tc>
                <a:tc>
                  <a:txBody>
                    <a:bodyPr/>
                    <a:lstStyle/>
                    <a:p>
                      <a:pPr marL="0" marR="0" lvl="0" indent="0" algn="ctr" rtl="0">
                        <a:spcBef>
                          <a:spcPts val="0"/>
                        </a:spcBef>
                        <a:spcAft>
                          <a:spcPts val="0"/>
                        </a:spcAft>
                        <a:buNone/>
                      </a:pPr>
                      <a:r>
                        <a:rPr lang="en-US" sz="2400" b="1" u="none" strike="noStrike" cap="none"/>
                        <a:t>$40,353</a:t>
                      </a:r>
                      <a:endParaRPr/>
                    </a:p>
                  </a:txBody>
                  <a:tcPr marL="91450" marR="91450" marT="45725" marB="45725" anchor="ctr"/>
                </a:tc>
                <a:tc>
                  <a:txBody>
                    <a:bodyPr/>
                    <a:lstStyle/>
                    <a:p>
                      <a:pPr marL="0" marR="0" lvl="0" indent="0" algn="ctr" rtl="0">
                        <a:spcBef>
                          <a:spcPts val="0"/>
                        </a:spcBef>
                        <a:spcAft>
                          <a:spcPts val="0"/>
                        </a:spcAft>
                        <a:buNone/>
                      </a:pPr>
                      <a:r>
                        <a:rPr lang="en-US" sz="2400" b="1" u="none" strike="noStrike" cap="none"/>
                        <a:t>$138,693</a:t>
                      </a:r>
                      <a:endParaRPr/>
                    </a:p>
                  </a:txBody>
                  <a:tcPr marL="91450" marR="91450" marT="45725" marB="45725" anchor="ctr"/>
                </a:tc>
                <a:extLst>
                  <a:ext uri="{0D108BD9-81ED-4DB2-BD59-A6C34878D82A}">
                    <a16:rowId xmlns:a16="http://schemas.microsoft.com/office/drawing/2014/main" val="10002"/>
                  </a:ext>
                </a:extLst>
              </a:tr>
              <a:tr h="781466">
                <a:tc>
                  <a:txBody>
                    <a:bodyPr/>
                    <a:lstStyle/>
                    <a:p>
                      <a:pPr marL="0" lvl="0" indent="0" algn="ctr">
                        <a:spcBef>
                          <a:spcPts val="0"/>
                        </a:spcBef>
                        <a:spcAft>
                          <a:spcPts val="0"/>
                        </a:spcAft>
                        <a:buNone/>
                      </a:pPr>
                      <a:r>
                        <a:rPr lang="en-US" sz="2400" b="1" i="0" u="none" strike="noStrike" cap="none" err="1">
                          <a:latin typeface="Calibri"/>
                          <a:ea typeface="Calibri"/>
                          <a:cs typeface="Calibri"/>
                        </a:rPr>
                        <a:t>NextUp</a:t>
                      </a:r>
                      <a:r>
                        <a:rPr lang="en-US" sz="2400" b="1" i="0" u="none" strike="noStrike" cap="none">
                          <a:latin typeface="Calibri"/>
                          <a:ea typeface="Calibri"/>
                          <a:cs typeface="Calibri"/>
                        </a:rPr>
                        <a:t> Funding</a:t>
                      </a:r>
                      <a:endParaRPr sz="2400" b="1" i="0" u="none" strike="noStrike" cap="none">
                        <a:latin typeface="Calibri"/>
                        <a:ea typeface="Calibri"/>
                        <a:cs typeface="Calibri"/>
                      </a:endParaRPr>
                    </a:p>
                  </a:txBody>
                  <a:tcPr marL="91450" marR="91450" marT="45724" marB="45724" anchor="ctr"/>
                </a:tc>
                <a:tc>
                  <a:txBody>
                    <a:bodyPr/>
                    <a:lstStyle/>
                    <a:p>
                      <a:pPr marL="0" lvl="0" indent="0" algn="ctr">
                        <a:spcBef>
                          <a:spcPts val="0"/>
                        </a:spcBef>
                        <a:spcAft>
                          <a:spcPts val="0"/>
                        </a:spcAft>
                        <a:buNone/>
                      </a:pPr>
                      <a:r>
                        <a:rPr lang="en-US" sz="2400" b="1" u="none" strike="noStrike" cap="none"/>
                        <a:t>20%</a:t>
                      </a:r>
                      <a:endParaRPr sz="2400" b="1" u="none" strike="noStrike" cap="none"/>
                    </a:p>
                  </a:txBody>
                  <a:tcPr marL="91450" marR="91450" marT="45724" marB="45724" anchor="ctr"/>
                </a:tc>
                <a:tc>
                  <a:txBody>
                    <a:bodyPr/>
                    <a:lstStyle/>
                    <a:p>
                      <a:pPr marL="0" lvl="0" indent="0" algn="ctr">
                        <a:spcBef>
                          <a:spcPts val="0"/>
                        </a:spcBef>
                        <a:spcAft>
                          <a:spcPts val="0"/>
                        </a:spcAft>
                        <a:buNone/>
                      </a:pPr>
                      <a:endParaRPr sz="2400" b="1" u="none" strike="noStrike" cap="none"/>
                    </a:p>
                  </a:txBody>
                  <a:tcPr marL="91450" marR="91450" marT="45724" marB="45724" anchor="ctr"/>
                </a:tc>
                <a:tc>
                  <a:txBody>
                    <a:bodyPr/>
                    <a:lstStyle/>
                    <a:p>
                      <a:pPr marL="0" lvl="0" indent="0" algn="ctr">
                        <a:spcBef>
                          <a:spcPts val="0"/>
                        </a:spcBef>
                        <a:spcAft>
                          <a:spcPts val="0"/>
                        </a:spcAft>
                        <a:buNone/>
                      </a:pPr>
                      <a:endParaRPr sz="2400" b="1" u="none" strike="noStrike" cap="none"/>
                    </a:p>
                  </a:txBody>
                  <a:tcPr marL="91450" marR="91450" marT="45724" marB="45724" anchor="ctr"/>
                </a:tc>
                <a:tc>
                  <a:txBody>
                    <a:bodyPr/>
                    <a:lstStyle/>
                    <a:p>
                      <a:pPr marL="0" lvl="0" indent="0" algn="ctr">
                        <a:spcBef>
                          <a:spcPts val="0"/>
                        </a:spcBef>
                        <a:spcAft>
                          <a:spcPts val="0"/>
                        </a:spcAft>
                        <a:buNone/>
                      </a:pPr>
                      <a:r>
                        <a:rPr lang="en-US" sz="2400" b="1" u="none" strike="noStrike" cap="none"/>
                        <a:t>$27,739</a:t>
                      </a:r>
                      <a:endParaRPr sz="2400" b="1" u="none" strike="noStrike" cap="none"/>
                    </a:p>
                  </a:txBody>
                  <a:tcPr marL="91450" marR="91450" marT="45724" marB="45724" anchor="ctr"/>
                </a:tc>
                <a:extLst>
                  <a:ext uri="{0D108BD9-81ED-4DB2-BD59-A6C34878D82A}">
                    <a16:rowId xmlns:a16="http://schemas.microsoft.com/office/drawing/2014/main" val="3125049720"/>
                  </a:ext>
                </a:extLst>
              </a:tr>
              <a:tr h="781466">
                <a:tc>
                  <a:txBody>
                    <a:bodyPr/>
                    <a:lstStyle/>
                    <a:p>
                      <a:pPr marL="0" lvl="0" indent="0" algn="ctr">
                        <a:spcBef>
                          <a:spcPts val="0"/>
                        </a:spcBef>
                        <a:spcAft>
                          <a:spcPts val="0"/>
                        </a:spcAft>
                        <a:buNone/>
                      </a:pPr>
                      <a:r>
                        <a:rPr lang="en-US" sz="2400" b="1" i="0" u="none" strike="noStrike" cap="none">
                          <a:latin typeface="Calibri"/>
                          <a:ea typeface="Calibri"/>
                          <a:cs typeface="Calibri"/>
                        </a:rPr>
                        <a:t>Fund 1 Request</a:t>
                      </a:r>
                      <a:endParaRPr sz="2400" b="1" i="0" u="none" strike="noStrike" cap="none">
                        <a:latin typeface="Calibri"/>
                        <a:ea typeface="Calibri"/>
                        <a:cs typeface="Calibri"/>
                      </a:endParaRPr>
                    </a:p>
                  </a:txBody>
                  <a:tcPr marL="91450" marR="91450" marT="45724" marB="45724" anchor="ctr"/>
                </a:tc>
                <a:tc>
                  <a:txBody>
                    <a:bodyPr/>
                    <a:lstStyle/>
                    <a:p>
                      <a:pPr marL="0" lvl="0" indent="0" algn="ctr">
                        <a:spcBef>
                          <a:spcPts val="0"/>
                        </a:spcBef>
                        <a:spcAft>
                          <a:spcPts val="0"/>
                        </a:spcAft>
                        <a:buNone/>
                      </a:pPr>
                      <a:r>
                        <a:rPr lang="en-US" sz="2400" b="1" u="none" strike="noStrike" cap="none"/>
                        <a:t>80%</a:t>
                      </a:r>
                      <a:endParaRPr sz="2400" b="1" u="none" strike="noStrike" cap="none"/>
                    </a:p>
                  </a:txBody>
                  <a:tcPr marL="91450" marR="91450" marT="45724" marB="45724" anchor="ctr"/>
                </a:tc>
                <a:tc>
                  <a:txBody>
                    <a:bodyPr/>
                    <a:lstStyle/>
                    <a:p>
                      <a:pPr marL="0" lvl="0" indent="0" algn="ctr">
                        <a:spcBef>
                          <a:spcPts val="0"/>
                        </a:spcBef>
                        <a:spcAft>
                          <a:spcPts val="0"/>
                        </a:spcAft>
                        <a:buNone/>
                      </a:pPr>
                      <a:endParaRPr sz="2400" b="1" u="none" strike="noStrike" cap="none"/>
                    </a:p>
                  </a:txBody>
                  <a:tcPr marL="91450" marR="91450" marT="45724" marB="45724" anchor="ctr"/>
                </a:tc>
                <a:tc>
                  <a:txBody>
                    <a:bodyPr/>
                    <a:lstStyle/>
                    <a:p>
                      <a:pPr marL="0" lvl="0" indent="0" algn="ctr">
                        <a:spcBef>
                          <a:spcPts val="0"/>
                        </a:spcBef>
                        <a:spcAft>
                          <a:spcPts val="0"/>
                        </a:spcAft>
                        <a:buNone/>
                      </a:pPr>
                      <a:endParaRPr sz="2400" b="1" u="none" strike="noStrike" cap="none"/>
                    </a:p>
                  </a:txBody>
                  <a:tcPr marL="91450" marR="91450" marT="45724" marB="45724" anchor="ctr"/>
                </a:tc>
                <a:tc>
                  <a:txBody>
                    <a:bodyPr/>
                    <a:lstStyle/>
                    <a:p>
                      <a:pPr marL="0" lvl="0" indent="0" algn="ctr">
                        <a:spcBef>
                          <a:spcPts val="0"/>
                        </a:spcBef>
                        <a:spcAft>
                          <a:spcPts val="0"/>
                        </a:spcAft>
                        <a:buNone/>
                      </a:pPr>
                      <a:r>
                        <a:rPr lang="en-US" sz="2400" b="1" u="none" strike="noStrike" cap="none"/>
                        <a:t>$110,954</a:t>
                      </a:r>
                      <a:endParaRPr sz="2400" b="1" u="none" strike="noStrike" cap="none"/>
                    </a:p>
                  </a:txBody>
                  <a:tcPr marL="91450" marR="91450" marT="45724" marB="45724" anchor="ctr"/>
                </a:tc>
                <a:extLst>
                  <a:ext uri="{0D108BD9-81ED-4DB2-BD59-A6C34878D82A}">
                    <a16:rowId xmlns:a16="http://schemas.microsoft.com/office/drawing/2014/main" val="1707254188"/>
                  </a:ext>
                </a:extLst>
              </a:tr>
            </a:tbl>
          </a:graphicData>
        </a:graphic>
      </p:graphicFrame>
      <p:sp>
        <p:nvSpPr>
          <p:cNvPr id="349" name="Google Shape;349;p21"/>
          <p:cNvSpPr txBox="1"/>
          <p:nvPr/>
        </p:nvSpPr>
        <p:spPr>
          <a:xfrm>
            <a:off x="970633" y="5177737"/>
            <a:ext cx="10196946" cy="1200329"/>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Fund 1 allocation can be used towards the EOPS required match.</a:t>
            </a:r>
            <a:endParaRPr>
              <a:solidFill>
                <a:schemeClr val="dk1"/>
              </a:solidFill>
            </a:endParaRPr>
          </a:p>
          <a:p>
            <a:pPr marL="0" marR="0" lvl="0" indent="0" algn="l" rtl="0">
              <a:spcBef>
                <a:spcPts val="0"/>
              </a:spcBef>
              <a:spcAft>
                <a:spcPts val="0"/>
              </a:spcAft>
              <a:buNone/>
            </a:pPr>
            <a:endParaRPr sz="240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New </a:t>
            </a:r>
            <a:r>
              <a:rPr lang="en-US" sz="2400" err="1">
                <a:solidFill>
                  <a:schemeClr val="dk1"/>
                </a:solidFill>
                <a:latin typeface="Calibri"/>
                <a:ea typeface="Calibri"/>
                <a:cs typeface="Calibri"/>
                <a:sym typeface="Calibri"/>
              </a:rPr>
              <a:t>NextUp</a:t>
            </a:r>
            <a:r>
              <a:rPr lang="en-US" sz="2400">
                <a:solidFill>
                  <a:schemeClr val="dk1"/>
                </a:solidFill>
                <a:latin typeface="Calibri"/>
                <a:ea typeface="Calibri"/>
                <a:cs typeface="Calibri"/>
                <a:sym typeface="Calibri"/>
              </a:rPr>
              <a:t> funding requires staffing to support FY students under EOPS.</a:t>
            </a:r>
            <a:endParaRPr>
              <a:solidFill>
                <a:schemeClr val="dk1"/>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p22"/>
          <p:cNvSpPr txBox="1">
            <a:spLocks noGrp="1"/>
          </p:cNvSpPr>
          <p:nvPr>
            <p:ph type="body" idx="1"/>
          </p:nvPr>
        </p:nvSpPr>
        <p:spPr>
          <a:xfrm>
            <a:off x="539015" y="2035322"/>
            <a:ext cx="11040177" cy="4822677"/>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latin typeface="Times New Roman"/>
              <a:ea typeface="Times New Roman"/>
              <a:cs typeface="Times New Roman"/>
              <a:sym typeface="Times New Roman"/>
            </a:endParaRPr>
          </a:p>
          <a:p>
            <a:pPr marL="228600" lvl="0" indent="-50800" algn="l" rtl="0">
              <a:lnSpc>
                <a:spcPct val="90000"/>
              </a:lnSpc>
              <a:spcBef>
                <a:spcPts val="1000"/>
              </a:spcBef>
              <a:spcAft>
                <a:spcPts val="0"/>
              </a:spcAft>
              <a:buClr>
                <a:schemeClr val="dk1"/>
              </a:buClr>
              <a:buSzPts val="2800"/>
              <a:buNone/>
            </a:pPr>
            <a:endParaRPr/>
          </a:p>
        </p:txBody>
      </p:sp>
      <p:sp>
        <p:nvSpPr>
          <p:cNvPr id="356" name="Google Shape;356;p22"/>
          <p:cNvSpPr/>
          <p:nvPr/>
        </p:nvSpPr>
        <p:spPr>
          <a:xfrm>
            <a:off x="366852" y="228614"/>
            <a:ext cx="11458296" cy="690843"/>
          </a:xfrm>
          <a:prstGeom prst="rect">
            <a:avLst/>
          </a:prstGeom>
          <a:solidFill>
            <a:srgbClr val="00663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357" name="Google Shape;357;p22"/>
          <p:cNvSpPr txBox="1"/>
          <p:nvPr/>
        </p:nvSpPr>
        <p:spPr>
          <a:xfrm>
            <a:off x="733704" y="323024"/>
            <a:ext cx="10515600" cy="528108"/>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3400"/>
              <a:buFont typeface="Calibri"/>
              <a:buNone/>
            </a:pPr>
            <a:endParaRPr sz="3400" b="1">
              <a:solidFill>
                <a:schemeClr val="lt1"/>
              </a:solidFill>
              <a:latin typeface="Libre Franklin"/>
              <a:ea typeface="Libre Franklin"/>
              <a:cs typeface="Libre Franklin"/>
              <a:sym typeface="Libre Franklin"/>
            </a:endParaRPr>
          </a:p>
        </p:txBody>
      </p:sp>
      <p:sp>
        <p:nvSpPr>
          <p:cNvPr id="358" name="Google Shape;358;p22"/>
          <p:cNvSpPr/>
          <p:nvPr/>
        </p:nvSpPr>
        <p:spPr>
          <a:xfrm rot="10800000" flipH="1">
            <a:off x="366852" y="228614"/>
            <a:ext cx="1788160" cy="690775"/>
          </a:xfrm>
          <a:custGeom>
            <a:avLst/>
            <a:gdLst/>
            <a:ahLst/>
            <a:cxnLst/>
            <a:rect l="l" t="t" r="r" b="b"/>
            <a:pathLst>
              <a:path w="1995342" h="640502" extrusionOk="0">
                <a:moveTo>
                  <a:pt x="0" y="0"/>
                </a:moveTo>
                <a:lnTo>
                  <a:pt x="1442591" y="882"/>
                </a:lnTo>
                <a:lnTo>
                  <a:pt x="1995342" y="640502"/>
                </a:lnTo>
                <a:lnTo>
                  <a:pt x="0" y="640502"/>
                </a:lnTo>
                <a:lnTo>
                  <a:pt x="0" y="0"/>
                </a:lnTo>
                <a:close/>
              </a:path>
            </a:pathLst>
          </a:custGeom>
          <a:gradFill>
            <a:gsLst>
              <a:gs pos="0">
                <a:srgbClr val="B4D4A5"/>
              </a:gs>
              <a:gs pos="50000">
                <a:srgbClr val="A8CD97"/>
              </a:gs>
              <a:gs pos="100000">
                <a:srgbClr val="9BC985"/>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a:solidFill>
                <a:schemeClr val="dk1"/>
              </a:solidFill>
              <a:latin typeface="Calibri"/>
              <a:ea typeface="Calibri"/>
              <a:cs typeface="Calibri"/>
              <a:sym typeface="Calibri"/>
            </a:endParaRPr>
          </a:p>
        </p:txBody>
      </p:sp>
      <p:sp>
        <p:nvSpPr>
          <p:cNvPr id="359" name="Google Shape;359;p22"/>
          <p:cNvSpPr txBox="1"/>
          <p:nvPr/>
        </p:nvSpPr>
        <p:spPr>
          <a:xfrm>
            <a:off x="3553160" y="4353524"/>
            <a:ext cx="4405745"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a:solidFill>
                  <a:schemeClr val="dk1"/>
                </a:solidFill>
                <a:latin typeface="Calibri"/>
                <a:ea typeface="Calibri"/>
                <a:cs typeface="Calibri"/>
                <a:sym typeface="Calibri"/>
              </a:rPr>
              <a:t>Any Questions? </a:t>
            </a:r>
            <a:endParaRPr sz="3600">
              <a:solidFill>
                <a:schemeClr val="dk1"/>
              </a:solidFill>
              <a:latin typeface="Calibri"/>
              <a:ea typeface="Calibri"/>
              <a:cs typeface="Calibri"/>
              <a:sym typeface="Calibri"/>
            </a:endParaRPr>
          </a:p>
        </p:txBody>
      </p:sp>
      <p:sp>
        <p:nvSpPr>
          <p:cNvPr id="360" name="Google Shape;360;p22"/>
          <p:cNvSpPr txBox="1"/>
          <p:nvPr/>
        </p:nvSpPr>
        <p:spPr>
          <a:xfrm>
            <a:off x="4613564" y="318655"/>
            <a:ext cx="2743200" cy="61555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400" b="1">
                <a:solidFill>
                  <a:schemeClr val="lt1"/>
                </a:solidFill>
                <a:latin typeface="Libre Franklin"/>
                <a:ea typeface="Libre Franklin"/>
                <a:cs typeface="Libre Franklin"/>
                <a:sym typeface="Libre Franklin"/>
              </a:rPr>
              <a:t>Thank You!</a:t>
            </a:r>
            <a:endParaRPr/>
          </a:p>
        </p:txBody>
      </p:sp>
      <p:pic>
        <p:nvPicPr>
          <p:cNvPr id="361" name="Google Shape;361;p22"/>
          <p:cNvPicPr preferRelativeResize="0"/>
          <p:nvPr/>
        </p:nvPicPr>
        <p:blipFill rotWithShape="1">
          <a:blip r:embed="rId3">
            <a:alphaModFix/>
          </a:blip>
          <a:srcRect/>
          <a:stretch/>
        </p:blipFill>
        <p:spPr>
          <a:xfrm>
            <a:off x="4652287" y="2422509"/>
            <a:ext cx="2030144" cy="1493649"/>
          </a:xfrm>
          <a:prstGeom prst="rect">
            <a:avLst/>
          </a:prstGeom>
          <a:noFill/>
          <a:ln>
            <a:noFill/>
          </a:ln>
        </p:spPr>
      </p:pic>
      <p:pic>
        <p:nvPicPr>
          <p:cNvPr id="362" name="Google Shape;362;p22"/>
          <p:cNvPicPr preferRelativeResize="0"/>
          <p:nvPr/>
        </p:nvPicPr>
        <p:blipFill rotWithShape="1">
          <a:blip r:embed="rId4">
            <a:alphaModFix/>
          </a:blip>
          <a:srcRect/>
          <a:stretch/>
        </p:blipFill>
        <p:spPr>
          <a:xfrm>
            <a:off x="979055" y="2551528"/>
            <a:ext cx="3492058" cy="1401744"/>
          </a:xfrm>
          <a:prstGeom prst="rect">
            <a:avLst/>
          </a:prstGeom>
          <a:noFill/>
          <a:ln>
            <a:noFill/>
          </a:ln>
        </p:spPr>
      </p:pic>
      <p:pic>
        <p:nvPicPr>
          <p:cNvPr id="4" name="Picture 3" descr="A black text on a white background&#10;&#10;Description automatically generated">
            <a:extLst>
              <a:ext uri="{FF2B5EF4-FFF2-40B4-BE49-F238E27FC236}">
                <a16:creationId xmlns:a16="http://schemas.microsoft.com/office/drawing/2014/main" id="{3EC5DCAE-98CE-A4DF-6EC2-490AC5AE2253}"/>
              </a:ext>
            </a:extLst>
          </p:cNvPr>
          <p:cNvPicPr>
            <a:picLocks noChangeAspect="1"/>
          </p:cNvPicPr>
          <p:nvPr/>
        </p:nvPicPr>
        <p:blipFill>
          <a:blip r:embed="rId5"/>
          <a:stretch>
            <a:fillRect/>
          </a:stretch>
        </p:blipFill>
        <p:spPr>
          <a:xfrm>
            <a:off x="6858466" y="2631454"/>
            <a:ext cx="3609883" cy="1238839"/>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3"/>
          <p:cNvSpPr txBox="1">
            <a:spLocks noGrp="1"/>
          </p:cNvSpPr>
          <p:nvPr>
            <p:ph type="body" idx="1"/>
          </p:nvPr>
        </p:nvSpPr>
        <p:spPr>
          <a:xfrm>
            <a:off x="348515" y="1173059"/>
            <a:ext cx="11230677" cy="5684940"/>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latin typeface="Calibri"/>
              <a:ea typeface="Calibri"/>
              <a:cs typeface="Calibri"/>
              <a:sym typeface="Calibri"/>
            </a:endParaRPr>
          </a:p>
          <a:p>
            <a:pPr marL="228600" lvl="0" indent="-50800" algn="l" rtl="0">
              <a:lnSpc>
                <a:spcPct val="90000"/>
              </a:lnSpc>
              <a:spcBef>
                <a:spcPts val="1000"/>
              </a:spcBef>
              <a:spcAft>
                <a:spcPts val="0"/>
              </a:spcAft>
              <a:buClr>
                <a:schemeClr val="dk1"/>
              </a:buClr>
              <a:buSzPts val="2800"/>
              <a:buNone/>
            </a:pPr>
            <a:endParaRPr/>
          </a:p>
        </p:txBody>
      </p:sp>
      <p:sp>
        <p:nvSpPr>
          <p:cNvPr id="113" name="Google Shape;113;p3"/>
          <p:cNvSpPr/>
          <p:nvPr/>
        </p:nvSpPr>
        <p:spPr>
          <a:xfrm>
            <a:off x="366852" y="228614"/>
            <a:ext cx="11458296" cy="690843"/>
          </a:xfrm>
          <a:prstGeom prst="rect">
            <a:avLst/>
          </a:prstGeom>
          <a:solidFill>
            <a:srgbClr val="00663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114" name="Google Shape;114;p3"/>
          <p:cNvSpPr txBox="1"/>
          <p:nvPr/>
        </p:nvSpPr>
        <p:spPr>
          <a:xfrm>
            <a:off x="733704" y="323024"/>
            <a:ext cx="10515600" cy="528108"/>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lt1"/>
              </a:buClr>
              <a:buSzPts val="3400"/>
              <a:buFont typeface="Libre Franklin"/>
              <a:buNone/>
            </a:pPr>
            <a:r>
              <a:rPr lang="en-US" sz="3400" b="1">
                <a:solidFill>
                  <a:schemeClr val="lt1"/>
                </a:solidFill>
                <a:latin typeface="Libre Franklin"/>
                <a:ea typeface="Libre Franklin"/>
                <a:cs typeface="Libre Franklin"/>
                <a:sym typeface="Libre Franklin"/>
              </a:rPr>
              <a:t>Mission - EOPS</a:t>
            </a:r>
            <a:endParaRPr sz="3400" b="1">
              <a:solidFill>
                <a:schemeClr val="lt1"/>
              </a:solidFill>
              <a:latin typeface="Libre Franklin"/>
              <a:ea typeface="Libre Franklin"/>
              <a:cs typeface="Libre Franklin"/>
              <a:sym typeface="Libre Franklin"/>
            </a:endParaRPr>
          </a:p>
        </p:txBody>
      </p:sp>
      <p:sp>
        <p:nvSpPr>
          <p:cNvPr id="115" name="Google Shape;115;p3"/>
          <p:cNvSpPr/>
          <p:nvPr/>
        </p:nvSpPr>
        <p:spPr>
          <a:xfrm rot="10800000" flipH="1">
            <a:off x="366852" y="228614"/>
            <a:ext cx="1788160" cy="690775"/>
          </a:xfrm>
          <a:custGeom>
            <a:avLst/>
            <a:gdLst/>
            <a:ahLst/>
            <a:cxnLst/>
            <a:rect l="l" t="t" r="r" b="b"/>
            <a:pathLst>
              <a:path w="1995342" h="640502" extrusionOk="0">
                <a:moveTo>
                  <a:pt x="0" y="0"/>
                </a:moveTo>
                <a:lnTo>
                  <a:pt x="1442591" y="882"/>
                </a:lnTo>
                <a:lnTo>
                  <a:pt x="1995342" y="640502"/>
                </a:lnTo>
                <a:lnTo>
                  <a:pt x="0" y="640502"/>
                </a:lnTo>
                <a:lnTo>
                  <a:pt x="0" y="0"/>
                </a:lnTo>
                <a:close/>
              </a:path>
            </a:pathLst>
          </a:custGeom>
          <a:gradFill>
            <a:gsLst>
              <a:gs pos="0">
                <a:srgbClr val="B4D4A5"/>
              </a:gs>
              <a:gs pos="50000">
                <a:srgbClr val="A8CD97"/>
              </a:gs>
              <a:gs pos="100000">
                <a:srgbClr val="9BC985"/>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a:solidFill>
                <a:schemeClr val="dk1"/>
              </a:solidFill>
              <a:latin typeface="Calibri"/>
              <a:ea typeface="Calibri"/>
              <a:cs typeface="Calibri"/>
              <a:sym typeface="Calibri"/>
            </a:endParaRPr>
          </a:p>
        </p:txBody>
      </p:sp>
      <p:sp>
        <p:nvSpPr>
          <p:cNvPr id="116" name="Google Shape;116;p3"/>
          <p:cNvSpPr txBox="1"/>
          <p:nvPr/>
        </p:nvSpPr>
        <p:spPr>
          <a:xfrm>
            <a:off x="438150" y="1295400"/>
            <a:ext cx="11229975" cy="30469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Extended Opportunity Programs and Services (EOPS) was the first social justice program at the community college level to address the issues of access, equity, and completion at the state level; acting as a gateway for financial and social mobility.  EOPS provides a network of supportive counselors and dedicated staff, in addition to financial, and other various retention assistance so that students stay focused on their educational path while at Cañada College.  Some of the services students receive are academic counseling, a book voucher, educational supplies, transportation and food assistance, and priority registration.  </a:t>
            </a:r>
            <a:endParaRPr sz="2400">
              <a:solidFill>
                <a:schemeClr val="dk1"/>
              </a:solidFill>
              <a:latin typeface="Calibri"/>
              <a:ea typeface="Calibri"/>
              <a:cs typeface="Calibri"/>
              <a:sym typeface="Calibri"/>
            </a:endParaRPr>
          </a:p>
        </p:txBody>
      </p:sp>
      <p:pic>
        <p:nvPicPr>
          <p:cNvPr id="117" name="Google Shape;117;p3" descr="Logo&#10;&#10;Description automatically generated"/>
          <p:cNvPicPr preferRelativeResize="0"/>
          <p:nvPr/>
        </p:nvPicPr>
        <p:blipFill rotWithShape="1">
          <a:blip r:embed="rId3">
            <a:alphaModFix/>
          </a:blip>
          <a:srcRect/>
          <a:stretch/>
        </p:blipFill>
        <p:spPr>
          <a:xfrm>
            <a:off x="4371975" y="4165159"/>
            <a:ext cx="3448050" cy="1385182"/>
          </a:xfrm>
          <a:prstGeom prst="rect">
            <a:avLst/>
          </a:prstGeom>
          <a:noFill/>
          <a:ln>
            <a:noFill/>
          </a:ln>
        </p:spPr>
      </p:pic>
      <p:pic>
        <p:nvPicPr>
          <p:cNvPr id="118" name="Google Shape;118;p3"/>
          <p:cNvPicPr preferRelativeResize="0"/>
          <p:nvPr/>
        </p:nvPicPr>
        <p:blipFill rotWithShape="1">
          <a:blip r:embed="rId4">
            <a:alphaModFix/>
          </a:blip>
          <a:srcRect/>
          <a:stretch/>
        </p:blipFill>
        <p:spPr>
          <a:xfrm rot="1020000">
            <a:off x="5124984" y="5192708"/>
            <a:ext cx="1943100" cy="161034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4"/>
          <p:cNvSpPr txBox="1">
            <a:spLocks noGrp="1"/>
          </p:cNvSpPr>
          <p:nvPr>
            <p:ph type="body" idx="1"/>
          </p:nvPr>
        </p:nvSpPr>
        <p:spPr>
          <a:xfrm>
            <a:off x="366853" y="1763743"/>
            <a:ext cx="10986948" cy="3283194"/>
          </a:xfrm>
          <a:prstGeom prst="rect">
            <a:avLst/>
          </a:prstGeom>
          <a:noFill/>
          <a:ln>
            <a:noFill/>
          </a:ln>
        </p:spPr>
        <p:txBody>
          <a:bodyPr spcFirstLastPara="1" wrap="square" lIns="91425" tIns="45700" rIns="91425" bIns="45700" anchor="t" anchorCtr="0">
            <a:normAutofit fontScale="92500" lnSpcReduction="20000"/>
          </a:bodyPr>
          <a:lstStyle/>
          <a:p>
            <a:pPr marL="0" indent="0">
              <a:buNone/>
            </a:pPr>
            <a:r>
              <a:rPr lang="en-US"/>
              <a:t>The </a:t>
            </a:r>
            <a:r>
              <a:rPr lang="en-US" b="1" err="1"/>
              <a:t>NextUp</a:t>
            </a:r>
            <a:r>
              <a:rPr lang="en-US" b="1"/>
              <a:t> Program</a:t>
            </a:r>
            <a:r>
              <a:rPr lang="en-US"/>
              <a:t>, an integral component of the existing EOPS Program, which aims to enhance the capacity of community college districts in supporting the academic success, health, and well-being of current and former foster youth. Specifically designed for individuals whose dependency was established or continued by the court on or after their 13th birthday, </a:t>
            </a:r>
            <a:r>
              <a:rPr lang="en-US" err="1"/>
              <a:t>NextUp</a:t>
            </a:r>
            <a:r>
              <a:rPr lang="en-US"/>
              <a:t> provides comprehensive assistance, including financial support, general counseling, and additional student services. The program fosters success through a coordinated approach, engaging both internal and external community partnerships to identify and address barriers, including health and well-being, for the academic achievement of current and former foster youth enrolled at community colleges.</a:t>
            </a:r>
          </a:p>
        </p:txBody>
      </p:sp>
      <p:sp>
        <p:nvSpPr>
          <p:cNvPr id="125" name="Google Shape;125;p4"/>
          <p:cNvSpPr/>
          <p:nvPr/>
        </p:nvSpPr>
        <p:spPr>
          <a:xfrm>
            <a:off x="366852" y="228614"/>
            <a:ext cx="11458296" cy="690843"/>
          </a:xfrm>
          <a:prstGeom prst="rect">
            <a:avLst/>
          </a:prstGeom>
          <a:solidFill>
            <a:srgbClr val="00663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126" name="Google Shape;126;p4"/>
          <p:cNvSpPr txBox="1"/>
          <p:nvPr/>
        </p:nvSpPr>
        <p:spPr>
          <a:xfrm>
            <a:off x="733704" y="323024"/>
            <a:ext cx="10515600" cy="528108"/>
          </a:xfrm>
          <a:prstGeom prst="rect">
            <a:avLst/>
          </a:prstGeom>
          <a:noFill/>
          <a:ln>
            <a:noFill/>
          </a:ln>
        </p:spPr>
        <p:txBody>
          <a:bodyPr spcFirstLastPara="1" wrap="square" lIns="91425" tIns="45700" rIns="91425" bIns="45700" anchor="ctr" anchorCtr="0">
            <a:noAutofit/>
          </a:bodyPr>
          <a:lstStyle/>
          <a:p>
            <a:pPr algn="ctr">
              <a:lnSpc>
                <a:spcPct val="90000"/>
              </a:lnSpc>
              <a:buClr>
                <a:schemeClr val="lt1"/>
              </a:buClr>
              <a:buSzPts val="3400"/>
            </a:pPr>
            <a:r>
              <a:rPr lang="en-US" sz="3400" b="1" err="1">
                <a:solidFill>
                  <a:schemeClr val="lt1"/>
                </a:solidFill>
                <a:latin typeface="Libre Franklin"/>
                <a:sym typeface="Libre Franklin"/>
              </a:rPr>
              <a:t>NextUp</a:t>
            </a:r>
            <a:endParaRPr err="1">
              <a:solidFill>
                <a:schemeClr val="lt1"/>
              </a:solidFill>
            </a:endParaRPr>
          </a:p>
        </p:txBody>
      </p:sp>
      <p:sp>
        <p:nvSpPr>
          <p:cNvPr id="127" name="Google Shape;127;p4"/>
          <p:cNvSpPr/>
          <p:nvPr/>
        </p:nvSpPr>
        <p:spPr>
          <a:xfrm rot="10800000" flipH="1">
            <a:off x="366852" y="228614"/>
            <a:ext cx="1788160" cy="690775"/>
          </a:xfrm>
          <a:custGeom>
            <a:avLst/>
            <a:gdLst/>
            <a:ahLst/>
            <a:cxnLst/>
            <a:rect l="l" t="t" r="r" b="b"/>
            <a:pathLst>
              <a:path w="1995342" h="640502" extrusionOk="0">
                <a:moveTo>
                  <a:pt x="0" y="0"/>
                </a:moveTo>
                <a:lnTo>
                  <a:pt x="1442591" y="882"/>
                </a:lnTo>
                <a:lnTo>
                  <a:pt x="1995342" y="640502"/>
                </a:lnTo>
                <a:lnTo>
                  <a:pt x="0" y="640502"/>
                </a:lnTo>
                <a:lnTo>
                  <a:pt x="0" y="0"/>
                </a:lnTo>
                <a:close/>
              </a:path>
            </a:pathLst>
          </a:custGeom>
          <a:gradFill>
            <a:gsLst>
              <a:gs pos="0">
                <a:srgbClr val="B4D4A5"/>
              </a:gs>
              <a:gs pos="50000">
                <a:srgbClr val="A8CD97"/>
              </a:gs>
              <a:gs pos="100000">
                <a:srgbClr val="9BC985"/>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a:solidFill>
                <a:schemeClr val="dk1"/>
              </a:solidFill>
              <a:latin typeface="Calibri"/>
              <a:ea typeface="Calibri"/>
              <a:cs typeface="Calibri"/>
              <a:sym typeface="Calibri"/>
            </a:endParaRPr>
          </a:p>
        </p:txBody>
      </p:sp>
      <p:sp>
        <p:nvSpPr>
          <p:cNvPr id="130" name="Google Shape;130;p4"/>
          <p:cNvSpPr txBox="1">
            <a:spLocks noGrp="1"/>
          </p:cNvSpPr>
          <p:nvPr>
            <p:ph type="title"/>
          </p:nvPr>
        </p:nvSpPr>
        <p:spPr>
          <a:xfrm>
            <a:off x="366852" y="1023524"/>
            <a:ext cx="10986948" cy="68907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ts val="4400"/>
              <a:buFont typeface="Calibri"/>
              <a:buNone/>
            </a:pPr>
            <a:r>
              <a:rPr lang="en-US"/>
              <a:t>Mission</a:t>
            </a:r>
            <a:endParaRPr/>
          </a:p>
        </p:txBody>
      </p:sp>
      <p:pic>
        <p:nvPicPr>
          <p:cNvPr id="2" name="Picture 1" descr="A black text on a white background&#10;&#10;Description automatically generated">
            <a:extLst>
              <a:ext uri="{FF2B5EF4-FFF2-40B4-BE49-F238E27FC236}">
                <a16:creationId xmlns:a16="http://schemas.microsoft.com/office/drawing/2014/main" id="{D72E8153-660F-7AD3-DA58-992A5F29BF49}"/>
              </a:ext>
            </a:extLst>
          </p:cNvPr>
          <p:cNvPicPr>
            <a:picLocks noChangeAspect="1"/>
          </p:cNvPicPr>
          <p:nvPr/>
        </p:nvPicPr>
        <p:blipFill>
          <a:blip r:embed="rId3"/>
          <a:stretch>
            <a:fillRect/>
          </a:stretch>
        </p:blipFill>
        <p:spPr>
          <a:xfrm>
            <a:off x="4070443" y="5141571"/>
            <a:ext cx="3278189" cy="1113333"/>
          </a:xfrm>
          <a:prstGeom prst="rect">
            <a:avLst/>
          </a:prstGeom>
        </p:spPr>
      </p:pic>
      <p:pic>
        <p:nvPicPr>
          <p:cNvPr id="3" name="Picture 2" descr="A colorful text with a black background&#10;&#10;Description automatically generated">
            <a:extLst>
              <a:ext uri="{FF2B5EF4-FFF2-40B4-BE49-F238E27FC236}">
                <a16:creationId xmlns:a16="http://schemas.microsoft.com/office/drawing/2014/main" id="{CE1E74F0-F132-3663-ABB9-0EE039C2CF7C}"/>
              </a:ext>
            </a:extLst>
          </p:cNvPr>
          <p:cNvPicPr>
            <a:picLocks noChangeAspect="1"/>
          </p:cNvPicPr>
          <p:nvPr/>
        </p:nvPicPr>
        <p:blipFill>
          <a:blip r:embed="rId4"/>
          <a:stretch>
            <a:fillRect/>
          </a:stretch>
        </p:blipFill>
        <p:spPr>
          <a:xfrm>
            <a:off x="2862355" y="5164044"/>
            <a:ext cx="1090613" cy="877889"/>
          </a:xfrm>
          <a:prstGeom prst="rect">
            <a:avLst/>
          </a:prstGeom>
        </p:spPr>
      </p:pic>
      <p:pic>
        <p:nvPicPr>
          <p:cNvPr id="5" name="Google Shape;243;p11" descr="A yellow rose growing out of a book&#10;&#10;Description automatically generated">
            <a:extLst>
              <a:ext uri="{FF2B5EF4-FFF2-40B4-BE49-F238E27FC236}">
                <a16:creationId xmlns:a16="http://schemas.microsoft.com/office/drawing/2014/main" id="{ED520D25-4397-B4D1-8F6B-2131C435814E}"/>
              </a:ext>
            </a:extLst>
          </p:cNvPr>
          <p:cNvPicPr preferRelativeResize="0"/>
          <p:nvPr/>
        </p:nvPicPr>
        <p:blipFill rotWithShape="1">
          <a:blip r:embed="rId5">
            <a:alphaModFix/>
          </a:blip>
          <a:srcRect/>
          <a:stretch/>
        </p:blipFill>
        <p:spPr>
          <a:xfrm>
            <a:off x="7591400" y="5139357"/>
            <a:ext cx="1396682" cy="102737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19"/>
          <p:cNvSpPr/>
          <p:nvPr/>
        </p:nvSpPr>
        <p:spPr>
          <a:xfrm>
            <a:off x="366852" y="228614"/>
            <a:ext cx="11458296" cy="690843"/>
          </a:xfrm>
          <a:prstGeom prst="rect">
            <a:avLst/>
          </a:prstGeom>
          <a:solidFill>
            <a:srgbClr val="00663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324" name="Google Shape;324;p19"/>
          <p:cNvSpPr txBox="1"/>
          <p:nvPr/>
        </p:nvSpPr>
        <p:spPr>
          <a:xfrm>
            <a:off x="733704" y="323024"/>
            <a:ext cx="10515600" cy="528108"/>
          </a:xfrm>
          <a:prstGeom prst="rect">
            <a:avLst/>
          </a:prstGeom>
          <a:noFill/>
          <a:ln>
            <a:noFill/>
          </a:ln>
        </p:spPr>
        <p:txBody>
          <a:bodyPr spcFirstLastPara="1" wrap="square" lIns="91425" tIns="45700" rIns="91425" bIns="45700" anchor="ctr" anchorCtr="0">
            <a:noAutofit/>
          </a:bodyPr>
          <a:lstStyle/>
          <a:p>
            <a:pPr algn="ctr">
              <a:lnSpc>
                <a:spcPct val="90000"/>
              </a:lnSpc>
              <a:buClr>
                <a:schemeClr val="lt1"/>
              </a:buClr>
              <a:buSzPts val="3400"/>
            </a:pPr>
            <a:r>
              <a:rPr lang="en-US" sz="3400" b="1" err="1">
                <a:solidFill>
                  <a:schemeClr val="lt1"/>
                </a:solidFill>
                <a:latin typeface="Libre Franklin"/>
                <a:ea typeface="Libre Franklin"/>
                <a:cs typeface="Libre Franklin"/>
                <a:sym typeface="Libre Franklin"/>
              </a:rPr>
              <a:t>NextUp</a:t>
            </a:r>
            <a:r>
              <a:rPr lang="en-US" sz="3400" b="1">
                <a:solidFill>
                  <a:schemeClr val="lt1"/>
                </a:solidFill>
                <a:latin typeface="Libre Franklin"/>
                <a:ea typeface="Libre Franklin"/>
                <a:cs typeface="Libre Franklin"/>
                <a:sym typeface="Libre Franklin"/>
              </a:rPr>
              <a:t> Update &amp; Information</a:t>
            </a:r>
            <a:endParaRPr>
              <a:solidFill>
                <a:schemeClr val="lt1"/>
              </a:solidFill>
            </a:endParaRPr>
          </a:p>
        </p:txBody>
      </p:sp>
      <p:sp>
        <p:nvSpPr>
          <p:cNvPr id="325" name="Google Shape;325;p19"/>
          <p:cNvSpPr/>
          <p:nvPr/>
        </p:nvSpPr>
        <p:spPr>
          <a:xfrm rot="10800000" flipH="1">
            <a:off x="366852" y="228614"/>
            <a:ext cx="1788160" cy="690775"/>
          </a:xfrm>
          <a:custGeom>
            <a:avLst/>
            <a:gdLst/>
            <a:ahLst/>
            <a:cxnLst/>
            <a:rect l="l" t="t" r="r" b="b"/>
            <a:pathLst>
              <a:path w="1995342" h="640502" extrusionOk="0">
                <a:moveTo>
                  <a:pt x="0" y="0"/>
                </a:moveTo>
                <a:lnTo>
                  <a:pt x="1442591" y="882"/>
                </a:lnTo>
                <a:lnTo>
                  <a:pt x="1995342" y="640502"/>
                </a:lnTo>
                <a:lnTo>
                  <a:pt x="0" y="640502"/>
                </a:lnTo>
                <a:lnTo>
                  <a:pt x="0" y="0"/>
                </a:lnTo>
                <a:close/>
              </a:path>
            </a:pathLst>
          </a:custGeom>
          <a:gradFill>
            <a:gsLst>
              <a:gs pos="0">
                <a:srgbClr val="B4D4A5"/>
              </a:gs>
              <a:gs pos="50000">
                <a:srgbClr val="A8CD97"/>
              </a:gs>
              <a:gs pos="100000">
                <a:srgbClr val="9BC985"/>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a:solidFill>
                <a:schemeClr val="dk1"/>
              </a:solidFill>
              <a:latin typeface="Calibri"/>
              <a:ea typeface="Calibri"/>
              <a:cs typeface="Calibri"/>
              <a:sym typeface="Calibri"/>
            </a:endParaRPr>
          </a:p>
        </p:txBody>
      </p:sp>
      <p:sp>
        <p:nvSpPr>
          <p:cNvPr id="326" name="Google Shape;326;p19"/>
          <p:cNvSpPr txBox="1"/>
          <p:nvPr/>
        </p:nvSpPr>
        <p:spPr>
          <a:xfrm>
            <a:off x="2875402" y="1421176"/>
            <a:ext cx="8949746" cy="5133635"/>
          </a:xfrm>
          <a:prstGeom prst="rect">
            <a:avLst/>
          </a:prstGeom>
          <a:noFill/>
          <a:ln>
            <a:noFill/>
          </a:ln>
        </p:spPr>
        <p:txBody>
          <a:bodyPr spcFirstLastPara="1" wrap="square" lIns="91425" tIns="45700" rIns="91425" bIns="45700" anchor="t" anchorCtr="0">
            <a:normAutofit fontScale="85000" lnSpcReduction="20000"/>
          </a:bodyPr>
          <a:lstStyle/>
          <a:p>
            <a:pPr marL="228600" indent="-228600">
              <a:buClr>
                <a:schemeClr val="dk1"/>
              </a:buClr>
              <a:buSzPts val="3000"/>
              <a:buFont typeface="Arial"/>
              <a:buChar char="•"/>
            </a:pPr>
            <a:r>
              <a:rPr lang="en-US" sz="3000">
                <a:solidFill>
                  <a:schemeClr val="dk1"/>
                </a:solidFill>
                <a:latin typeface="Calibri"/>
                <a:ea typeface="Calibri"/>
                <a:cs typeface="Calibri"/>
                <a:sym typeface="Calibri"/>
              </a:rPr>
              <a:t>Last year the State approved for $30M in additional funds to expand </a:t>
            </a:r>
            <a:r>
              <a:rPr lang="en-US" sz="3000" err="1">
                <a:solidFill>
                  <a:schemeClr val="dk1"/>
                </a:solidFill>
                <a:latin typeface="Calibri"/>
                <a:ea typeface="Calibri"/>
                <a:cs typeface="Calibri"/>
                <a:sym typeface="Calibri"/>
              </a:rPr>
              <a:t>NextUp</a:t>
            </a:r>
            <a:r>
              <a:rPr lang="en-US" sz="3000">
                <a:solidFill>
                  <a:schemeClr val="dk1"/>
                </a:solidFill>
                <a:latin typeface="Calibri"/>
                <a:ea typeface="Calibri"/>
                <a:cs typeface="Calibri"/>
                <a:sym typeface="Calibri"/>
              </a:rPr>
              <a:t> programs to all Community Colleges under EOPS.</a:t>
            </a:r>
            <a:endParaRPr>
              <a:solidFill>
                <a:schemeClr val="dk1"/>
              </a:solidFill>
            </a:endParaRPr>
          </a:p>
          <a:p>
            <a:pPr marL="228600" indent="-228600">
              <a:spcBef>
                <a:spcPts val="2400"/>
              </a:spcBef>
              <a:buClr>
                <a:schemeClr val="dk1"/>
              </a:buClr>
              <a:buSzPts val="3000"/>
              <a:buFont typeface="Arial"/>
              <a:buChar char="•"/>
            </a:pPr>
            <a:r>
              <a:rPr lang="en-US" sz="3000" err="1">
                <a:solidFill>
                  <a:schemeClr val="dk1"/>
                </a:solidFill>
                <a:latin typeface="Calibri"/>
                <a:ea typeface="Calibri"/>
                <a:cs typeface="Calibri"/>
              </a:rPr>
              <a:t>NextUp</a:t>
            </a:r>
            <a:r>
              <a:rPr lang="en-US" sz="3000">
                <a:solidFill>
                  <a:schemeClr val="dk1"/>
                </a:solidFill>
                <a:latin typeface="Calibri"/>
                <a:ea typeface="Calibri"/>
                <a:cs typeface="Calibri"/>
              </a:rPr>
              <a:t> is now an integral part of the EOPS categorical funding.</a:t>
            </a:r>
          </a:p>
          <a:p>
            <a:pPr marL="228600" indent="-228600">
              <a:spcBef>
                <a:spcPts val="2400"/>
              </a:spcBef>
              <a:buClr>
                <a:schemeClr val="dk1"/>
              </a:buClr>
              <a:buSzPts val="3000"/>
              <a:buFont typeface="Arial"/>
              <a:buChar char="•"/>
            </a:pPr>
            <a:r>
              <a:rPr lang="en-US" sz="3000">
                <a:solidFill>
                  <a:schemeClr val="dk1"/>
                </a:solidFill>
                <a:latin typeface="Calibri"/>
                <a:ea typeface="Calibri"/>
                <a:cs typeface="Calibri"/>
              </a:rPr>
              <a:t>The staffing model for </a:t>
            </a:r>
            <a:r>
              <a:rPr lang="en-US" sz="3000" err="1">
                <a:solidFill>
                  <a:schemeClr val="dk1"/>
                </a:solidFill>
                <a:latin typeface="Calibri"/>
                <a:ea typeface="Calibri"/>
                <a:cs typeface="Calibri"/>
              </a:rPr>
              <a:t>NextUp</a:t>
            </a:r>
            <a:r>
              <a:rPr lang="en-US" sz="3000">
                <a:solidFill>
                  <a:schemeClr val="dk1"/>
                </a:solidFill>
                <a:latin typeface="Calibri"/>
                <a:ea typeface="Calibri"/>
                <a:cs typeface="Calibri"/>
              </a:rPr>
              <a:t> should be significantly more robust than for most other campus-based programs. The level of interaction necessary for foster youth to be successful is, on average, much greater than for other students, including for other EOPS students</a:t>
            </a:r>
          </a:p>
          <a:p>
            <a:pPr marL="228600" indent="-228600">
              <a:spcBef>
                <a:spcPts val="2400"/>
              </a:spcBef>
              <a:buClr>
                <a:schemeClr val="dk1"/>
              </a:buClr>
              <a:buSzPts val="3000"/>
              <a:buFont typeface="Arial"/>
              <a:buChar char="•"/>
            </a:pPr>
            <a:r>
              <a:rPr lang="en-US" sz="3000">
                <a:solidFill>
                  <a:schemeClr val="dk1"/>
                </a:solidFill>
                <a:latin typeface="Calibri"/>
                <a:ea typeface="Calibri"/>
              </a:rPr>
              <a:t>It is critical that staff have experience working with this population or who have experience working with other individuals who require a high-touch, trauma-informed, wraparound system of support.</a:t>
            </a:r>
            <a:endParaRPr lang="en-US" sz="3000">
              <a:solidFill>
                <a:schemeClr val="dk1"/>
              </a:solidFill>
              <a:latin typeface="Calibri"/>
              <a:ea typeface="Calibri"/>
              <a:cs typeface="Calibri"/>
            </a:endParaRPr>
          </a:p>
        </p:txBody>
      </p:sp>
      <p:pic>
        <p:nvPicPr>
          <p:cNvPr id="327" name="Google Shape;327;p19"/>
          <p:cNvPicPr preferRelativeResize="0"/>
          <p:nvPr/>
        </p:nvPicPr>
        <p:blipFill rotWithShape="1">
          <a:blip r:embed="rId3">
            <a:alphaModFix/>
          </a:blip>
          <a:srcRect/>
          <a:stretch/>
        </p:blipFill>
        <p:spPr>
          <a:xfrm>
            <a:off x="516667" y="4510543"/>
            <a:ext cx="1851143" cy="1308953"/>
          </a:xfrm>
          <a:prstGeom prst="rect">
            <a:avLst/>
          </a:prstGeom>
          <a:noFill/>
          <a:ln>
            <a:noFill/>
          </a:ln>
        </p:spPr>
      </p:pic>
      <p:pic>
        <p:nvPicPr>
          <p:cNvPr id="329" name="Google Shape;329;p19"/>
          <p:cNvPicPr preferRelativeResize="0"/>
          <p:nvPr/>
        </p:nvPicPr>
        <p:blipFill rotWithShape="1">
          <a:blip r:embed="rId4">
            <a:alphaModFix/>
          </a:blip>
          <a:srcRect/>
          <a:stretch/>
        </p:blipFill>
        <p:spPr>
          <a:xfrm>
            <a:off x="774941" y="1814818"/>
            <a:ext cx="1585605" cy="1117852"/>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5"/>
          <p:cNvSpPr txBox="1">
            <a:spLocks noGrp="1"/>
          </p:cNvSpPr>
          <p:nvPr>
            <p:ph type="body" idx="1"/>
          </p:nvPr>
        </p:nvSpPr>
        <p:spPr>
          <a:xfrm>
            <a:off x="348515" y="1173059"/>
            <a:ext cx="11230677" cy="5684940"/>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latin typeface="Calibri"/>
              <a:ea typeface="Calibri"/>
              <a:cs typeface="Calibri"/>
              <a:sym typeface="Calibri"/>
            </a:endParaRPr>
          </a:p>
          <a:p>
            <a:pPr marL="228600" lvl="0" indent="-50800" algn="l" rtl="0">
              <a:lnSpc>
                <a:spcPct val="90000"/>
              </a:lnSpc>
              <a:spcBef>
                <a:spcPts val="1000"/>
              </a:spcBef>
              <a:spcAft>
                <a:spcPts val="0"/>
              </a:spcAft>
              <a:buClr>
                <a:schemeClr val="dk1"/>
              </a:buClr>
              <a:buSzPts val="2800"/>
              <a:buNone/>
            </a:pPr>
            <a:endParaRPr/>
          </a:p>
        </p:txBody>
      </p:sp>
      <p:sp>
        <p:nvSpPr>
          <p:cNvPr id="138" name="Google Shape;138;p5"/>
          <p:cNvSpPr/>
          <p:nvPr/>
        </p:nvSpPr>
        <p:spPr>
          <a:xfrm>
            <a:off x="366852" y="228614"/>
            <a:ext cx="11458296" cy="690843"/>
          </a:xfrm>
          <a:prstGeom prst="rect">
            <a:avLst/>
          </a:prstGeom>
          <a:solidFill>
            <a:srgbClr val="00663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139" name="Google Shape;139;p5"/>
          <p:cNvSpPr txBox="1"/>
          <p:nvPr/>
        </p:nvSpPr>
        <p:spPr>
          <a:xfrm>
            <a:off x="733704" y="323024"/>
            <a:ext cx="10515600" cy="528108"/>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lt1"/>
              </a:buClr>
              <a:buSzPts val="3400"/>
              <a:buFont typeface="Libre Franklin"/>
              <a:buNone/>
            </a:pPr>
            <a:r>
              <a:rPr lang="en-US" sz="3400" b="1">
                <a:solidFill>
                  <a:schemeClr val="lt1"/>
                </a:solidFill>
                <a:latin typeface="Libre Franklin"/>
                <a:ea typeface="Libre Franklin"/>
                <a:cs typeface="Libre Franklin"/>
                <a:sym typeface="Libre Franklin"/>
              </a:rPr>
              <a:t>Promise and EOPS Partnership</a:t>
            </a:r>
            <a:endParaRPr sz="3400" b="1">
              <a:solidFill>
                <a:schemeClr val="lt1"/>
              </a:solidFill>
              <a:latin typeface="Libre Franklin"/>
              <a:ea typeface="Libre Franklin"/>
              <a:cs typeface="Libre Franklin"/>
              <a:sym typeface="Libre Franklin"/>
            </a:endParaRPr>
          </a:p>
        </p:txBody>
      </p:sp>
      <p:sp>
        <p:nvSpPr>
          <p:cNvPr id="140" name="Google Shape;140;p5"/>
          <p:cNvSpPr/>
          <p:nvPr/>
        </p:nvSpPr>
        <p:spPr>
          <a:xfrm rot="10800000" flipH="1">
            <a:off x="366852" y="228614"/>
            <a:ext cx="1788160" cy="690775"/>
          </a:xfrm>
          <a:custGeom>
            <a:avLst/>
            <a:gdLst/>
            <a:ahLst/>
            <a:cxnLst/>
            <a:rect l="l" t="t" r="r" b="b"/>
            <a:pathLst>
              <a:path w="1995342" h="640502" extrusionOk="0">
                <a:moveTo>
                  <a:pt x="0" y="0"/>
                </a:moveTo>
                <a:lnTo>
                  <a:pt x="1442591" y="882"/>
                </a:lnTo>
                <a:lnTo>
                  <a:pt x="1995342" y="640502"/>
                </a:lnTo>
                <a:lnTo>
                  <a:pt x="0" y="640502"/>
                </a:lnTo>
                <a:lnTo>
                  <a:pt x="0" y="0"/>
                </a:lnTo>
                <a:close/>
              </a:path>
            </a:pathLst>
          </a:custGeom>
          <a:gradFill>
            <a:gsLst>
              <a:gs pos="0">
                <a:srgbClr val="B4D4A5"/>
              </a:gs>
              <a:gs pos="50000">
                <a:srgbClr val="A8CD97"/>
              </a:gs>
              <a:gs pos="100000">
                <a:srgbClr val="9BC985"/>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a:solidFill>
                <a:schemeClr val="dk1"/>
              </a:solidFill>
              <a:latin typeface="Calibri"/>
              <a:ea typeface="Calibri"/>
              <a:cs typeface="Calibri"/>
              <a:sym typeface="Calibri"/>
            </a:endParaRPr>
          </a:p>
        </p:txBody>
      </p:sp>
      <p:pic>
        <p:nvPicPr>
          <p:cNvPr id="141" name="Google Shape;141;p5" descr="Text&#10;&#10;Description automatically generated"/>
          <p:cNvPicPr preferRelativeResize="0"/>
          <p:nvPr/>
        </p:nvPicPr>
        <p:blipFill rotWithShape="1">
          <a:blip r:embed="rId3">
            <a:alphaModFix/>
          </a:blip>
          <a:srcRect/>
          <a:stretch/>
        </p:blipFill>
        <p:spPr>
          <a:xfrm>
            <a:off x="609600" y="2376269"/>
            <a:ext cx="5017476" cy="2773680"/>
          </a:xfrm>
          <a:prstGeom prst="rect">
            <a:avLst/>
          </a:prstGeom>
          <a:noFill/>
          <a:ln>
            <a:noFill/>
          </a:ln>
        </p:spPr>
      </p:pic>
      <p:pic>
        <p:nvPicPr>
          <p:cNvPr id="142" name="Google Shape;142;p5" descr="Diagram&#10;&#10;Description automatically generated"/>
          <p:cNvPicPr preferRelativeResize="0"/>
          <p:nvPr/>
        </p:nvPicPr>
        <p:blipFill rotWithShape="1">
          <a:blip r:embed="rId4">
            <a:alphaModFix/>
          </a:blip>
          <a:srcRect/>
          <a:stretch/>
        </p:blipFill>
        <p:spPr>
          <a:xfrm>
            <a:off x="6365631" y="1555184"/>
            <a:ext cx="5216769" cy="504889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6"/>
          <p:cNvSpPr txBox="1">
            <a:spLocks noGrp="1"/>
          </p:cNvSpPr>
          <p:nvPr>
            <p:ph type="body" idx="1"/>
          </p:nvPr>
        </p:nvSpPr>
        <p:spPr>
          <a:xfrm>
            <a:off x="348515" y="1173059"/>
            <a:ext cx="11230677" cy="5684940"/>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latin typeface="Calibri"/>
              <a:ea typeface="Calibri"/>
              <a:cs typeface="Calibri"/>
              <a:sym typeface="Calibri"/>
            </a:endParaRPr>
          </a:p>
          <a:p>
            <a:pPr marL="228600" lvl="0" indent="-50800" algn="l" rtl="0">
              <a:lnSpc>
                <a:spcPct val="90000"/>
              </a:lnSpc>
              <a:spcBef>
                <a:spcPts val="1000"/>
              </a:spcBef>
              <a:spcAft>
                <a:spcPts val="0"/>
              </a:spcAft>
              <a:buClr>
                <a:schemeClr val="dk1"/>
              </a:buClr>
              <a:buSzPts val="2800"/>
              <a:buNone/>
            </a:pPr>
            <a:endParaRPr/>
          </a:p>
        </p:txBody>
      </p:sp>
      <p:sp>
        <p:nvSpPr>
          <p:cNvPr id="149" name="Google Shape;149;p6"/>
          <p:cNvSpPr/>
          <p:nvPr/>
        </p:nvSpPr>
        <p:spPr>
          <a:xfrm>
            <a:off x="366852" y="228614"/>
            <a:ext cx="11458296" cy="690843"/>
          </a:xfrm>
          <a:prstGeom prst="rect">
            <a:avLst/>
          </a:prstGeom>
          <a:solidFill>
            <a:srgbClr val="00663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150" name="Google Shape;150;p6"/>
          <p:cNvSpPr txBox="1"/>
          <p:nvPr/>
        </p:nvSpPr>
        <p:spPr>
          <a:xfrm>
            <a:off x="733704" y="323024"/>
            <a:ext cx="10515600" cy="528108"/>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lt1"/>
              </a:buClr>
              <a:buSzPts val="3400"/>
              <a:buFont typeface="Libre Franklin"/>
              <a:buNone/>
            </a:pPr>
            <a:r>
              <a:rPr lang="en-US" sz="3400" b="1">
                <a:solidFill>
                  <a:schemeClr val="lt1"/>
                </a:solidFill>
                <a:latin typeface="Libre Franklin"/>
                <a:ea typeface="Libre Franklin"/>
                <a:cs typeface="Libre Franklin"/>
                <a:sym typeface="Libre Franklin"/>
              </a:rPr>
              <a:t>Promise and EOPS Partnership</a:t>
            </a:r>
            <a:endParaRPr sz="3400" b="1">
              <a:solidFill>
                <a:schemeClr val="lt1"/>
              </a:solidFill>
              <a:latin typeface="Libre Franklin"/>
              <a:ea typeface="Libre Franklin"/>
              <a:cs typeface="Libre Franklin"/>
              <a:sym typeface="Libre Franklin"/>
            </a:endParaRPr>
          </a:p>
        </p:txBody>
      </p:sp>
      <p:sp>
        <p:nvSpPr>
          <p:cNvPr id="151" name="Google Shape;151;p6"/>
          <p:cNvSpPr/>
          <p:nvPr/>
        </p:nvSpPr>
        <p:spPr>
          <a:xfrm rot="10800000" flipH="1">
            <a:off x="366852" y="228614"/>
            <a:ext cx="1788160" cy="690775"/>
          </a:xfrm>
          <a:custGeom>
            <a:avLst/>
            <a:gdLst/>
            <a:ahLst/>
            <a:cxnLst/>
            <a:rect l="l" t="t" r="r" b="b"/>
            <a:pathLst>
              <a:path w="1995342" h="640502" extrusionOk="0">
                <a:moveTo>
                  <a:pt x="0" y="0"/>
                </a:moveTo>
                <a:lnTo>
                  <a:pt x="1442591" y="882"/>
                </a:lnTo>
                <a:lnTo>
                  <a:pt x="1995342" y="640502"/>
                </a:lnTo>
                <a:lnTo>
                  <a:pt x="0" y="640502"/>
                </a:lnTo>
                <a:lnTo>
                  <a:pt x="0" y="0"/>
                </a:lnTo>
                <a:close/>
              </a:path>
            </a:pathLst>
          </a:custGeom>
          <a:gradFill>
            <a:gsLst>
              <a:gs pos="0">
                <a:srgbClr val="B4D4A5"/>
              </a:gs>
              <a:gs pos="50000">
                <a:srgbClr val="A8CD97"/>
              </a:gs>
              <a:gs pos="100000">
                <a:srgbClr val="9BC985"/>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a:solidFill>
                <a:schemeClr val="dk1"/>
              </a:solidFill>
              <a:latin typeface="Calibri"/>
              <a:ea typeface="Calibri"/>
              <a:cs typeface="Calibri"/>
              <a:sym typeface="Calibri"/>
            </a:endParaRPr>
          </a:p>
        </p:txBody>
      </p:sp>
      <p:pic>
        <p:nvPicPr>
          <p:cNvPr id="152" name="Google Shape;152;p6" descr="Text&#10;&#10;Description automatically generated"/>
          <p:cNvPicPr preferRelativeResize="0"/>
          <p:nvPr/>
        </p:nvPicPr>
        <p:blipFill rotWithShape="1">
          <a:blip r:embed="rId3">
            <a:alphaModFix/>
          </a:blip>
          <a:srcRect/>
          <a:stretch/>
        </p:blipFill>
        <p:spPr>
          <a:xfrm>
            <a:off x="609600" y="2376269"/>
            <a:ext cx="5017476" cy="2773680"/>
          </a:xfrm>
          <a:prstGeom prst="rect">
            <a:avLst/>
          </a:prstGeom>
          <a:noFill/>
          <a:ln>
            <a:noFill/>
          </a:ln>
        </p:spPr>
      </p:pic>
      <p:pic>
        <p:nvPicPr>
          <p:cNvPr id="153" name="Google Shape;153;p6" descr="Diagram&#10;&#10;Description automatically generated"/>
          <p:cNvPicPr preferRelativeResize="0"/>
          <p:nvPr/>
        </p:nvPicPr>
        <p:blipFill rotWithShape="1">
          <a:blip r:embed="rId4">
            <a:alphaModFix/>
          </a:blip>
          <a:srcRect/>
          <a:stretch/>
        </p:blipFill>
        <p:spPr>
          <a:xfrm>
            <a:off x="6377354" y="1873333"/>
            <a:ext cx="4700953" cy="4283642"/>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7"/>
          <p:cNvSpPr/>
          <p:nvPr/>
        </p:nvSpPr>
        <p:spPr>
          <a:xfrm>
            <a:off x="366852" y="228614"/>
            <a:ext cx="11458296" cy="690843"/>
          </a:xfrm>
          <a:prstGeom prst="rect">
            <a:avLst/>
          </a:prstGeom>
          <a:solidFill>
            <a:srgbClr val="00663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160" name="Google Shape;160;p7"/>
          <p:cNvSpPr txBox="1"/>
          <p:nvPr/>
        </p:nvSpPr>
        <p:spPr>
          <a:xfrm>
            <a:off x="733704" y="323024"/>
            <a:ext cx="10515600" cy="528108"/>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lt1"/>
              </a:buClr>
              <a:buSzPts val="3400"/>
              <a:buFont typeface="Libre Franklin"/>
              <a:buNone/>
            </a:pPr>
            <a:r>
              <a:rPr lang="en-US" sz="3400" b="1">
                <a:solidFill>
                  <a:schemeClr val="lt1"/>
                </a:solidFill>
                <a:latin typeface="Libre Franklin"/>
                <a:ea typeface="Libre Franklin"/>
                <a:cs typeface="Libre Franklin"/>
                <a:sym typeface="Libre Franklin"/>
              </a:rPr>
              <a:t>Shared Students: EOPS/Promise</a:t>
            </a:r>
            <a:endParaRPr sz="3400" b="1">
              <a:solidFill>
                <a:schemeClr val="lt1"/>
              </a:solidFill>
              <a:latin typeface="Libre Franklin"/>
              <a:ea typeface="Libre Franklin"/>
              <a:cs typeface="Libre Franklin"/>
              <a:sym typeface="Libre Franklin"/>
            </a:endParaRPr>
          </a:p>
        </p:txBody>
      </p:sp>
      <p:sp>
        <p:nvSpPr>
          <p:cNvPr id="161" name="Google Shape;161;p7"/>
          <p:cNvSpPr/>
          <p:nvPr/>
        </p:nvSpPr>
        <p:spPr>
          <a:xfrm rot="10800000" flipH="1">
            <a:off x="366852" y="228614"/>
            <a:ext cx="1788160" cy="690775"/>
          </a:xfrm>
          <a:custGeom>
            <a:avLst/>
            <a:gdLst/>
            <a:ahLst/>
            <a:cxnLst/>
            <a:rect l="l" t="t" r="r" b="b"/>
            <a:pathLst>
              <a:path w="1995342" h="640502" extrusionOk="0">
                <a:moveTo>
                  <a:pt x="0" y="0"/>
                </a:moveTo>
                <a:lnTo>
                  <a:pt x="1442591" y="882"/>
                </a:lnTo>
                <a:lnTo>
                  <a:pt x="1995342" y="640502"/>
                </a:lnTo>
                <a:lnTo>
                  <a:pt x="0" y="640502"/>
                </a:lnTo>
                <a:lnTo>
                  <a:pt x="0" y="0"/>
                </a:lnTo>
                <a:close/>
              </a:path>
            </a:pathLst>
          </a:custGeom>
          <a:gradFill>
            <a:gsLst>
              <a:gs pos="0">
                <a:srgbClr val="B4D4A5"/>
              </a:gs>
              <a:gs pos="50000">
                <a:srgbClr val="A8CD97"/>
              </a:gs>
              <a:gs pos="100000">
                <a:srgbClr val="9BC985"/>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a:solidFill>
                <a:schemeClr val="dk1"/>
              </a:solidFill>
              <a:latin typeface="Calibri"/>
              <a:ea typeface="Calibri"/>
              <a:cs typeface="Calibri"/>
              <a:sym typeface="Calibri"/>
            </a:endParaRPr>
          </a:p>
        </p:txBody>
      </p:sp>
      <p:sp>
        <p:nvSpPr>
          <p:cNvPr id="162" name="Google Shape;162;p7"/>
          <p:cNvSpPr txBox="1"/>
          <p:nvPr/>
        </p:nvSpPr>
        <p:spPr>
          <a:xfrm>
            <a:off x="1095374" y="5155405"/>
            <a:ext cx="7298531" cy="12858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3" name="Google Shape;163;p7"/>
          <p:cNvSpPr/>
          <p:nvPr/>
        </p:nvSpPr>
        <p:spPr>
          <a:xfrm rot="985170" flipH="1">
            <a:off x="9098385" y="3429350"/>
            <a:ext cx="1489026" cy="77268"/>
          </a:xfrm>
          <a:prstGeom prst="roundRect">
            <a:avLst>
              <a:gd name="adj" fmla="val 50000"/>
            </a:avLst>
          </a:prstGeom>
          <a:solidFill>
            <a:srgbClr val="D9D9D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64" name="Google Shape;164;p7"/>
          <p:cNvSpPr/>
          <p:nvPr/>
        </p:nvSpPr>
        <p:spPr>
          <a:xfrm rot="-985170">
            <a:off x="7410026" y="3408640"/>
            <a:ext cx="1489026" cy="77268"/>
          </a:xfrm>
          <a:prstGeom prst="roundRect">
            <a:avLst>
              <a:gd name="adj" fmla="val 50000"/>
            </a:avLst>
          </a:prstGeom>
          <a:solidFill>
            <a:srgbClr val="D9D9D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65" name="Google Shape;165;p7"/>
          <p:cNvSpPr/>
          <p:nvPr/>
        </p:nvSpPr>
        <p:spPr>
          <a:xfrm rot="985170" flipH="1">
            <a:off x="6030530" y="3408640"/>
            <a:ext cx="1489026" cy="77268"/>
          </a:xfrm>
          <a:prstGeom prst="roundRect">
            <a:avLst>
              <a:gd name="adj" fmla="val 50000"/>
            </a:avLst>
          </a:prstGeom>
          <a:solidFill>
            <a:srgbClr val="D9D9D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66" name="Google Shape;166;p7"/>
          <p:cNvSpPr/>
          <p:nvPr/>
        </p:nvSpPr>
        <p:spPr>
          <a:xfrm rot="-985170">
            <a:off x="4666968" y="3408640"/>
            <a:ext cx="1489026" cy="77268"/>
          </a:xfrm>
          <a:prstGeom prst="roundRect">
            <a:avLst>
              <a:gd name="adj" fmla="val 50000"/>
            </a:avLst>
          </a:prstGeom>
          <a:solidFill>
            <a:srgbClr val="D9D9D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67" name="Google Shape;167;p7"/>
          <p:cNvSpPr/>
          <p:nvPr/>
        </p:nvSpPr>
        <p:spPr>
          <a:xfrm rot="985170" flipH="1">
            <a:off x="3292960" y="3408640"/>
            <a:ext cx="1489026" cy="77268"/>
          </a:xfrm>
          <a:prstGeom prst="roundRect">
            <a:avLst>
              <a:gd name="adj" fmla="val 50000"/>
            </a:avLst>
          </a:prstGeom>
          <a:solidFill>
            <a:srgbClr val="0B71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nvGrpSpPr>
          <p:cNvPr id="168" name="Google Shape;168;p7"/>
          <p:cNvGrpSpPr/>
          <p:nvPr/>
        </p:nvGrpSpPr>
        <p:grpSpPr>
          <a:xfrm>
            <a:off x="2264861" y="3404376"/>
            <a:ext cx="2961258" cy="2003481"/>
            <a:chOff x="2683803" y="2543425"/>
            <a:chExt cx="1712700" cy="1230715"/>
          </a:xfrm>
        </p:grpSpPr>
        <p:sp>
          <p:nvSpPr>
            <p:cNvPr id="169" name="Google Shape;169;p7"/>
            <p:cNvSpPr txBox="1"/>
            <p:nvPr/>
          </p:nvSpPr>
          <p:spPr>
            <a:xfrm>
              <a:off x="2727921" y="2737218"/>
              <a:ext cx="1624200" cy="276000"/>
            </a:xfrm>
            <a:prstGeom prst="rect">
              <a:avLst/>
            </a:prstGeom>
            <a:noFill/>
            <a:ln>
              <a:noFill/>
            </a:ln>
          </p:spPr>
          <p:txBody>
            <a:bodyPr spcFirstLastPara="1" wrap="square" lIns="121900" tIns="121900" rIns="121900" bIns="121900" anchor="t" anchorCtr="0">
              <a:noAutofit/>
            </a:bodyPr>
            <a:lstStyle/>
            <a:p>
              <a:pPr marL="0" lvl="0" indent="0" algn="ctr" rtl="0">
                <a:lnSpc>
                  <a:spcPct val="115000"/>
                </a:lnSpc>
                <a:spcBef>
                  <a:spcPts val="0"/>
                </a:spcBef>
                <a:spcAft>
                  <a:spcPts val="2100"/>
                </a:spcAft>
                <a:buNone/>
              </a:pPr>
              <a:r>
                <a:rPr lang="en-US" sz="2000" b="1">
                  <a:solidFill>
                    <a:srgbClr val="0B7140"/>
                  </a:solidFill>
                  <a:latin typeface="Roboto"/>
                  <a:ea typeface="Roboto"/>
                  <a:cs typeface="Roboto"/>
                  <a:sym typeface="Roboto"/>
                </a:rPr>
                <a:t>Spring 2021</a:t>
              </a:r>
              <a:endParaRPr sz="2000" b="1">
                <a:solidFill>
                  <a:srgbClr val="0B7140"/>
                </a:solidFill>
                <a:latin typeface="Roboto"/>
                <a:ea typeface="Roboto"/>
                <a:cs typeface="Roboto"/>
                <a:sym typeface="Roboto"/>
              </a:endParaRPr>
            </a:p>
          </p:txBody>
        </p:sp>
        <p:sp>
          <p:nvSpPr>
            <p:cNvPr id="170" name="Google Shape;170;p7"/>
            <p:cNvSpPr/>
            <p:nvPr/>
          </p:nvSpPr>
          <p:spPr>
            <a:xfrm rot="-1789476">
              <a:off x="3457142" y="2572699"/>
              <a:ext cx="160451" cy="160451"/>
            </a:xfrm>
            <a:prstGeom prst="ellipse">
              <a:avLst/>
            </a:prstGeom>
            <a:solidFill>
              <a:srgbClr val="FFFFFF"/>
            </a:solidFill>
            <a:ln w="38100" cap="flat" cmpd="sng">
              <a:solidFill>
                <a:srgbClr val="0B714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71" name="Google Shape;171;p7"/>
            <p:cNvSpPr/>
            <p:nvPr/>
          </p:nvSpPr>
          <p:spPr>
            <a:xfrm>
              <a:off x="2683803" y="3070640"/>
              <a:ext cx="1712700" cy="703500"/>
            </a:xfrm>
            <a:prstGeom prst="roundRect">
              <a:avLst>
                <a:gd name="adj" fmla="val 4485"/>
              </a:avLst>
            </a:prstGeom>
            <a:solidFill>
              <a:srgbClr val="0B71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900"/>
            </a:p>
            <a:p>
              <a:pPr marL="0" lvl="0" indent="0" algn="l" rtl="0">
                <a:spcBef>
                  <a:spcPts val="0"/>
                </a:spcBef>
                <a:spcAft>
                  <a:spcPts val="0"/>
                </a:spcAft>
                <a:buNone/>
              </a:pPr>
              <a:endParaRPr sz="1900"/>
            </a:p>
            <a:p>
              <a:pPr marL="0" lvl="0" indent="0" algn="l" rtl="0">
                <a:spcBef>
                  <a:spcPts val="0"/>
                </a:spcBef>
                <a:spcAft>
                  <a:spcPts val="0"/>
                </a:spcAft>
                <a:buNone/>
              </a:pPr>
              <a:endParaRPr sz="1900"/>
            </a:p>
            <a:p>
              <a:pPr marL="0" lvl="0" indent="0" algn="l" rtl="0">
                <a:spcBef>
                  <a:spcPts val="0"/>
                </a:spcBef>
                <a:spcAft>
                  <a:spcPts val="0"/>
                </a:spcAft>
                <a:buNone/>
              </a:pPr>
              <a:endParaRPr sz="1900"/>
            </a:p>
            <a:p>
              <a:pPr marL="0" lvl="0" indent="0" algn="l" rtl="0">
                <a:spcBef>
                  <a:spcPts val="0"/>
                </a:spcBef>
                <a:spcAft>
                  <a:spcPts val="0"/>
                </a:spcAft>
                <a:buNone/>
              </a:pPr>
              <a:endParaRPr sz="1900"/>
            </a:p>
            <a:p>
              <a:pPr marL="0" lvl="0" indent="0" algn="l" rtl="0">
                <a:spcBef>
                  <a:spcPts val="0"/>
                </a:spcBef>
                <a:spcAft>
                  <a:spcPts val="0"/>
                </a:spcAft>
                <a:buNone/>
              </a:pPr>
              <a:endParaRPr sz="1900"/>
            </a:p>
            <a:p>
              <a:pPr marL="0" lvl="0" indent="0" algn="l" rtl="0">
                <a:spcBef>
                  <a:spcPts val="0"/>
                </a:spcBef>
                <a:spcAft>
                  <a:spcPts val="0"/>
                </a:spcAft>
                <a:buNone/>
              </a:pPr>
              <a:endParaRPr sz="1900"/>
            </a:p>
          </p:txBody>
        </p:sp>
        <p:sp>
          <p:nvSpPr>
            <p:cNvPr id="172" name="Google Shape;172;p7"/>
            <p:cNvSpPr txBox="1"/>
            <p:nvPr/>
          </p:nvSpPr>
          <p:spPr>
            <a:xfrm>
              <a:off x="2728053" y="3107840"/>
              <a:ext cx="1624200" cy="624600"/>
            </a:xfrm>
            <a:prstGeom prst="rect">
              <a:avLst/>
            </a:prstGeom>
            <a:noFill/>
            <a:ln>
              <a:noFill/>
            </a:ln>
          </p:spPr>
          <p:txBody>
            <a:bodyPr spcFirstLastPara="1" wrap="square" lIns="121900" tIns="121900" rIns="121900" bIns="121900" anchor="t" anchorCtr="0">
              <a:noAutofit/>
            </a:bodyPr>
            <a:lstStyle/>
            <a:p>
              <a:pPr marL="0" lvl="0" indent="0" algn="ctr" rtl="0">
                <a:lnSpc>
                  <a:spcPct val="115000"/>
                </a:lnSpc>
                <a:spcBef>
                  <a:spcPts val="0"/>
                </a:spcBef>
                <a:spcAft>
                  <a:spcPts val="2100"/>
                </a:spcAft>
                <a:buNone/>
              </a:pPr>
              <a:r>
                <a:rPr lang="en-US" sz="2000">
                  <a:solidFill>
                    <a:srgbClr val="FFFFFF"/>
                  </a:solidFill>
                  <a:latin typeface="Roboto"/>
                  <a:ea typeface="Roboto"/>
                  <a:cs typeface="Roboto"/>
                  <a:sym typeface="Roboto"/>
                </a:rPr>
                <a:t>56 Students</a:t>
              </a:r>
              <a:endParaRPr sz="2000">
                <a:solidFill>
                  <a:srgbClr val="FFFFFF"/>
                </a:solidFill>
              </a:endParaRPr>
            </a:p>
          </p:txBody>
        </p:sp>
        <p:sp>
          <p:nvSpPr>
            <p:cNvPr id="173" name="Google Shape;173;p7"/>
            <p:cNvSpPr/>
            <p:nvPr/>
          </p:nvSpPr>
          <p:spPr>
            <a:xfrm>
              <a:off x="3495153" y="3005991"/>
              <a:ext cx="90000" cy="67500"/>
            </a:xfrm>
            <a:prstGeom prst="triangle">
              <a:avLst>
                <a:gd name="adj" fmla="val 50000"/>
              </a:avLst>
            </a:prstGeom>
            <a:solidFill>
              <a:srgbClr val="0B71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grpSp>
        <p:nvGrpSpPr>
          <p:cNvPr id="174" name="Google Shape;174;p7"/>
          <p:cNvGrpSpPr/>
          <p:nvPr/>
        </p:nvGrpSpPr>
        <p:grpSpPr>
          <a:xfrm>
            <a:off x="5809798" y="3404376"/>
            <a:ext cx="2961463" cy="2003481"/>
            <a:chOff x="4734084" y="2543425"/>
            <a:chExt cx="1712818" cy="1230715"/>
          </a:xfrm>
        </p:grpSpPr>
        <p:sp>
          <p:nvSpPr>
            <p:cNvPr id="175" name="Google Shape;175;p7"/>
            <p:cNvSpPr/>
            <p:nvPr/>
          </p:nvSpPr>
          <p:spPr>
            <a:xfrm rot="-1789476">
              <a:off x="5510320" y="2572699"/>
              <a:ext cx="160451" cy="160451"/>
            </a:xfrm>
            <a:prstGeom prst="ellipse">
              <a:avLst/>
            </a:prstGeom>
            <a:solidFill>
              <a:srgbClr val="FFFFFF"/>
            </a:solidFill>
            <a:ln w="38100" cap="flat" cmpd="sng">
              <a:solidFill>
                <a:srgbClr val="858585"/>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76" name="Google Shape;176;p7"/>
            <p:cNvSpPr txBox="1"/>
            <p:nvPr/>
          </p:nvSpPr>
          <p:spPr>
            <a:xfrm>
              <a:off x="4734084" y="2737218"/>
              <a:ext cx="1712700" cy="276000"/>
            </a:xfrm>
            <a:prstGeom prst="rect">
              <a:avLst/>
            </a:prstGeom>
            <a:noFill/>
            <a:ln>
              <a:noFill/>
            </a:ln>
          </p:spPr>
          <p:txBody>
            <a:bodyPr spcFirstLastPara="1" wrap="square" lIns="121900" tIns="121900" rIns="121900" bIns="121900" anchor="t" anchorCtr="0">
              <a:noAutofit/>
            </a:bodyPr>
            <a:lstStyle/>
            <a:p>
              <a:pPr marL="0" lvl="0" indent="0" algn="ctr" rtl="0">
                <a:lnSpc>
                  <a:spcPct val="115000"/>
                </a:lnSpc>
                <a:spcBef>
                  <a:spcPts val="0"/>
                </a:spcBef>
                <a:spcAft>
                  <a:spcPts val="2100"/>
                </a:spcAft>
                <a:buNone/>
              </a:pPr>
              <a:r>
                <a:rPr lang="en-US" sz="2000" b="1">
                  <a:solidFill>
                    <a:srgbClr val="5E5E5E"/>
                  </a:solidFill>
                  <a:latin typeface="Roboto"/>
                  <a:ea typeface="Roboto"/>
                  <a:cs typeface="Roboto"/>
                  <a:sym typeface="Roboto"/>
                </a:rPr>
                <a:t>Spring 2022</a:t>
              </a:r>
              <a:endParaRPr sz="2000" b="1">
                <a:solidFill>
                  <a:srgbClr val="5E5E5E"/>
                </a:solidFill>
                <a:latin typeface="Roboto"/>
                <a:ea typeface="Roboto"/>
                <a:cs typeface="Roboto"/>
                <a:sym typeface="Roboto"/>
              </a:endParaRPr>
            </a:p>
          </p:txBody>
        </p:sp>
        <p:sp>
          <p:nvSpPr>
            <p:cNvPr id="177" name="Google Shape;177;p7"/>
            <p:cNvSpPr/>
            <p:nvPr/>
          </p:nvSpPr>
          <p:spPr>
            <a:xfrm>
              <a:off x="4734203" y="3070640"/>
              <a:ext cx="1712700" cy="703500"/>
            </a:xfrm>
            <a:prstGeom prst="roundRect">
              <a:avLst>
                <a:gd name="adj" fmla="val 4485"/>
              </a:avLst>
            </a:prstGeom>
            <a:solidFill>
              <a:srgbClr val="D9D9D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900"/>
            </a:p>
            <a:p>
              <a:pPr marL="0" lvl="0" indent="0" algn="l" rtl="0">
                <a:spcBef>
                  <a:spcPts val="0"/>
                </a:spcBef>
                <a:spcAft>
                  <a:spcPts val="0"/>
                </a:spcAft>
                <a:buNone/>
              </a:pPr>
              <a:endParaRPr sz="1900"/>
            </a:p>
            <a:p>
              <a:pPr marL="0" lvl="0" indent="0" algn="l" rtl="0">
                <a:spcBef>
                  <a:spcPts val="0"/>
                </a:spcBef>
                <a:spcAft>
                  <a:spcPts val="0"/>
                </a:spcAft>
                <a:buNone/>
              </a:pPr>
              <a:endParaRPr sz="1900"/>
            </a:p>
            <a:p>
              <a:pPr marL="0" lvl="0" indent="0" algn="l" rtl="0">
                <a:spcBef>
                  <a:spcPts val="0"/>
                </a:spcBef>
                <a:spcAft>
                  <a:spcPts val="0"/>
                </a:spcAft>
                <a:buNone/>
              </a:pPr>
              <a:endParaRPr sz="1900"/>
            </a:p>
            <a:p>
              <a:pPr marL="0" lvl="0" indent="0" algn="l" rtl="0">
                <a:spcBef>
                  <a:spcPts val="0"/>
                </a:spcBef>
                <a:spcAft>
                  <a:spcPts val="0"/>
                </a:spcAft>
                <a:buNone/>
              </a:pPr>
              <a:endParaRPr sz="1900"/>
            </a:p>
            <a:p>
              <a:pPr marL="0" lvl="0" indent="0" algn="l" rtl="0">
                <a:spcBef>
                  <a:spcPts val="0"/>
                </a:spcBef>
                <a:spcAft>
                  <a:spcPts val="0"/>
                </a:spcAft>
                <a:buNone/>
              </a:pPr>
              <a:endParaRPr sz="1900"/>
            </a:p>
            <a:p>
              <a:pPr marL="0" lvl="0" indent="0" algn="l" rtl="0">
                <a:spcBef>
                  <a:spcPts val="0"/>
                </a:spcBef>
                <a:spcAft>
                  <a:spcPts val="0"/>
                </a:spcAft>
                <a:buNone/>
              </a:pPr>
              <a:endParaRPr sz="1900"/>
            </a:p>
          </p:txBody>
        </p:sp>
        <p:sp>
          <p:nvSpPr>
            <p:cNvPr id="178" name="Google Shape;178;p7"/>
            <p:cNvSpPr txBox="1"/>
            <p:nvPr/>
          </p:nvSpPr>
          <p:spPr>
            <a:xfrm>
              <a:off x="4778453" y="3107840"/>
              <a:ext cx="1624200" cy="624600"/>
            </a:xfrm>
            <a:prstGeom prst="rect">
              <a:avLst/>
            </a:prstGeom>
            <a:noFill/>
            <a:ln>
              <a:noFill/>
            </a:ln>
          </p:spPr>
          <p:txBody>
            <a:bodyPr spcFirstLastPara="1" wrap="square" lIns="121900" tIns="121900" rIns="121900" bIns="121900" anchor="t" anchorCtr="0">
              <a:noAutofit/>
            </a:bodyPr>
            <a:lstStyle/>
            <a:p>
              <a:pPr marL="0" lvl="0" indent="0" algn="ctr" rtl="0">
                <a:lnSpc>
                  <a:spcPct val="115000"/>
                </a:lnSpc>
                <a:spcBef>
                  <a:spcPts val="0"/>
                </a:spcBef>
                <a:spcAft>
                  <a:spcPts val="2100"/>
                </a:spcAft>
                <a:buNone/>
              </a:pPr>
              <a:r>
                <a:rPr lang="en-US" sz="2000">
                  <a:solidFill>
                    <a:srgbClr val="5E5E5E"/>
                  </a:solidFill>
                  <a:latin typeface="Roboto"/>
                  <a:ea typeface="Roboto"/>
                  <a:cs typeface="Roboto"/>
                  <a:sym typeface="Roboto"/>
                </a:rPr>
                <a:t>55 Students</a:t>
              </a:r>
              <a:endParaRPr sz="2000">
                <a:solidFill>
                  <a:srgbClr val="5E5E5E"/>
                </a:solidFill>
              </a:endParaRPr>
            </a:p>
          </p:txBody>
        </p:sp>
        <p:sp>
          <p:nvSpPr>
            <p:cNvPr id="179" name="Google Shape;179;p7"/>
            <p:cNvSpPr/>
            <p:nvPr/>
          </p:nvSpPr>
          <p:spPr>
            <a:xfrm>
              <a:off x="5545553" y="3005991"/>
              <a:ext cx="90000" cy="67500"/>
            </a:xfrm>
            <a:prstGeom prst="triangle">
              <a:avLst>
                <a:gd name="adj" fmla="val 50000"/>
              </a:avLst>
            </a:prstGeom>
            <a:solidFill>
              <a:srgbClr val="D9D9D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sp>
        <p:nvSpPr>
          <p:cNvPr id="180" name="Google Shape;180;p7"/>
          <p:cNvSpPr/>
          <p:nvPr/>
        </p:nvSpPr>
        <p:spPr>
          <a:xfrm rot="-985170">
            <a:off x="1929398" y="3408640"/>
            <a:ext cx="1489026" cy="77268"/>
          </a:xfrm>
          <a:prstGeom prst="roundRect">
            <a:avLst>
              <a:gd name="adj" fmla="val 50000"/>
            </a:avLst>
          </a:prstGeom>
          <a:solidFill>
            <a:srgbClr val="0B71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nvGrpSpPr>
          <p:cNvPr id="181" name="Google Shape;181;p7"/>
          <p:cNvGrpSpPr/>
          <p:nvPr/>
        </p:nvGrpSpPr>
        <p:grpSpPr>
          <a:xfrm>
            <a:off x="733698" y="1278708"/>
            <a:ext cx="2690823" cy="2003533"/>
            <a:chOff x="1641853" y="1221570"/>
            <a:chExt cx="1712700" cy="1246754"/>
          </a:xfrm>
        </p:grpSpPr>
        <p:sp>
          <p:nvSpPr>
            <p:cNvPr id="182" name="Google Shape;182;p7"/>
            <p:cNvSpPr/>
            <p:nvPr/>
          </p:nvSpPr>
          <p:spPr>
            <a:xfrm>
              <a:off x="1641853" y="1221570"/>
              <a:ext cx="1712700" cy="703500"/>
            </a:xfrm>
            <a:prstGeom prst="roundRect">
              <a:avLst>
                <a:gd name="adj" fmla="val 4485"/>
              </a:avLst>
            </a:prstGeom>
            <a:solidFill>
              <a:srgbClr val="0B71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900"/>
            </a:p>
            <a:p>
              <a:pPr marL="0" lvl="0" indent="0" algn="l" rtl="0">
                <a:spcBef>
                  <a:spcPts val="0"/>
                </a:spcBef>
                <a:spcAft>
                  <a:spcPts val="0"/>
                </a:spcAft>
                <a:buNone/>
              </a:pPr>
              <a:endParaRPr sz="1900"/>
            </a:p>
            <a:p>
              <a:pPr marL="0" lvl="0" indent="0" algn="l" rtl="0">
                <a:spcBef>
                  <a:spcPts val="0"/>
                </a:spcBef>
                <a:spcAft>
                  <a:spcPts val="0"/>
                </a:spcAft>
                <a:buNone/>
              </a:pPr>
              <a:endParaRPr sz="1900"/>
            </a:p>
            <a:p>
              <a:pPr marL="0" lvl="0" indent="0" algn="l" rtl="0">
                <a:spcBef>
                  <a:spcPts val="0"/>
                </a:spcBef>
                <a:spcAft>
                  <a:spcPts val="0"/>
                </a:spcAft>
                <a:buNone/>
              </a:pPr>
              <a:endParaRPr sz="1900"/>
            </a:p>
            <a:p>
              <a:pPr marL="0" lvl="0" indent="0" algn="l" rtl="0">
                <a:spcBef>
                  <a:spcPts val="0"/>
                </a:spcBef>
                <a:spcAft>
                  <a:spcPts val="0"/>
                </a:spcAft>
                <a:buNone/>
              </a:pPr>
              <a:endParaRPr sz="1900"/>
            </a:p>
            <a:p>
              <a:pPr marL="0" lvl="0" indent="0" algn="l" rtl="0">
                <a:spcBef>
                  <a:spcPts val="0"/>
                </a:spcBef>
                <a:spcAft>
                  <a:spcPts val="0"/>
                </a:spcAft>
                <a:buNone/>
              </a:pPr>
              <a:endParaRPr sz="1900"/>
            </a:p>
            <a:p>
              <a:pPr marL="0" lvl="0" indent="0" algn="l" rtl="0">
                <a:spcBef>
                  <a:spcPts val="0"/>
                </a:spcBef>
                <a:spcAft>
                  <a:spcPts val="0"/>
                </a:spcAft>
                <a:buNone/>
              </a:pPr>
              <a:endParaRPr sz="1900"/>
            </a:p>
          </p:txBody>
        </p:sp>
        <p:sp>
          <p:nvSpPr>
            <p:cNvPr id="183" name="Google Shape;183;p7"/>
            <p:cNvSpPr txBox="1"/>
            <p:nvPr/>
          </p:nvSpPr>
          <p:spPr>
            <a:xfrm>
              <a:off x="1819104" y="1986918"/>
              <a:ext cx="1341000" cy="276000"/>
            </a:xfrm>
            <a:prstGeom prst="rect">
              <a:avLst/>
            </a:prstGeom>
            <a:noFill/>
            <a:ln>
              <a:noFill/>
            </a:ln>
          </p:spPr>
          <p:txBody>
            <a:bodyPr spcFirstLastPara="1" wrap="square" lIns="121900" tIns="121900" rIns="121900" bIns="121900" anchor="t" anchorCtr="0">
              <a:noAutofit/>
            </a:bodyPr>
            <a:lstStyle/>
            <a:p>
              <a:pPr marL="0" lvl="0" indent="0" algn="ctr" rtl="0">
                <a:lnSpc>
                  <a:spcPct val="115000"/>
                </a:lnSpc>
                <a:spcBef>
                  <a:spcPts val="0"/>
                </a:spcBef>
                <a:spcAft>
                  <a:spcPts val="2100"/>
                </a:spcAft>
                <a:buNone/>
              </a:pPr>
              <a:r>
                <a:rPr lang="en-US" sz="2000" b="1">
                  <a:solidFill>
                    <a:srgbClr val="0B7140"/>
                  </a:solidFill>
                  <a:latin typeface="Roboto"/>
                  <a:ea typeface="Roboto"/>
                  <a:cs typeface="Roboto"/>
                  <a:sym typeface="Roboto"/>
                </a:rPr>
                <a:t>Fall 2019</a:t>
              </a:r>
              <a:endParaRPr sz="2000" b="1">
                <a:solidFill>
                  <a:srgbClr val="0B7140"/>
                </a:solidFill>
                <a:latin typeface="Roboto"/>
                <a:ea typeface="Roboto"/>
                <a:cs typeface="Roboto"/>
                <a:sym typeface="Roboto"/>
              </a:endParaRPr>
            </a:p>
          </p:txBody>
        </p:sp>
        <p:sp>
          <p:nvSpPr>
            <p:cNvPr id="184" name="Google Shape;184;p7"/>
            <p:cNvSpPr/>
            <p:nvPr/>
          </p:nvSpPr>
          <p:spPr>
            <a:xfrm rot="10800000">
              <a:off x="2453178" y="1920663"/>
              <a:ext cx="90000" cy="67500"/>
            </a:xfrm>
            <a:prstGeom prst="triangle">
              <a:avLst>
                <a:gd name="adj" fmla="val 50000"/>
              </a:avLst>
            </a:prstGeom>
            <a:solidFill>
              <a:srgbClr val="0B71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85" name="Google Shape;185;p7"/>
            <p:cNvSpPr txBox="1"/>
            <p:nvPr/>
          </p:nvSpPr>
          <p:spPr>
            <a:xfrm>
              <a:off x="1686103" y="1258770"/>
              <a:ext cx="1624200" cy="624600"/>
            </a:xfrm>
            <a:prstGeom prst="rect">
              <a:avLst/>
            </a:prstGeom>
            <a:noFill/>
            <a:ln>
              <a:noFill/>
            </a:ln>
          </p:spPr>
          <p:txBody>
            <a:bodyPr spcFirstLastPara="1" wrap="square" lIns="121900" tIns="121900" rIns="121900" bIns="121900" anchor="t" anchorCtr="0">
              <a:noAutofit/>
            </a:bodyPr>
            <a:lstStyle/>
            <a:p>
              <a:pPr marL="0" lvl="0" indent="0" algn="ctr" rtl="0">
                <a:lnSpc>
                  <a:spcPct val="115000"/>
                </a:lnSpc>
                <a:spcBef>
                  <a:spcPts val="0"/>
                </a:spcBef>
                <a:spcAft>
                  <a:spcPts val="2100"/>
                </a:spcAft>
                <a:buNone/>
              </a:pPr>
              <a:r>
                <a:rPr lang="en-US" sz="2000">
                  <a:solidFill>
                    <a:srgbClr val="FFFFFF"/>
                  </a:solidFill>
                  <a:latin typeface="Roboto"/>
                  <a:ea typeface="Roboto"/>
                  <a:cs typeface="Roboto"/>
                  <a:sym typeface="Roboto"/>
                </a:rPr>
                <a:t>67 students</a:t>
              </a:r>
              <a:endParaRPr sz="2000">
                <a:solidFill>
                  <a:srgbClr val="FFFFFF"/>
                </a:solidFill>
              </a:endParaRPr>
            </a:p>
          </p:txBody>
        </p:sp>
        <p:sp>
          <p:nvSpPr>
            <p:cNvPr id="186" name="Google Shape;186;p7"/>
            <p:cNvSpPr/>
            <p:nvPr/>
          </p:nvSpPr>
          <p:spPr>
            <a:xfrm rot="-1789476">
              <a:off x="2415143" y="2278597"/>
              <a:ext cx="160451" cy="160451"/>
            </a:xfrm>
            <a:prstGeom prst="ellipse">
              <a:avLst/>
            </a:prstGeom>
            <a:solidFill>
              <a:srgbClr val="FFFFFF"/>
            </a:solidFill>
            <a:ln w="38100" cap="flat" cmpd="sng">
              <a:solidFill>
                <a:srgbClr val="0B714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grpSp>
        <p:nvGrpSpPr>
          <p:cNvPr id="187" name="Google Shape;187;p7"/>
          <p:cNvGrpSpPr/>
          <p:nvPr/>
        </p:nvGrpSpPr>
        <p:grpSpPr>
          <a:xfrm>
            <a:off x="7564940" y="1252527"/>
            <a:ext cx="2961269" cy="2029590"/>
            <a:chOff x="5770301" y="1221570"/>
            <a:chExt cx="1712706" cy="1246754"/>
          </a:xfrm>
        </p:grpSpPr>
        <p:sp>
          <p:nvSpPr>
            <p:cNvPr id="188" name="Google Shape;188;p7"/>
            <p:cNvSpPr/>
            <p:nvPr/>
          </p:nvSpPr>
          <p:spPr>
            <a:xfrm rot="-1789476">
              <a:off x="6546711" y="2278597"/>
              <a:ext cx="160451" cy="160451"/>
            </a:xfrm>
            <a:prstGeom prst="ellipse">
              <a:avLst/>
            </a:prstGeom>
            <a:solidFill>
              <a:srgbClr val="FFFFFF"/>
            </a:solidFill>
            <a:ln w="38100" cap="flat" cmpd="sng">
              <a:solidFill>
                <a:srgbClr val="858585"/>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89" name="Google Shape;189;p7"/>
            <p:cNvSpPr txBox="1"/>
            <p:nvPr/>
          </p:nvSpPr>
          <p:spPr>
            <a:xfrm>
              <a:off x="5770301" y="1986918"/>
              <a:ext cx="1668300" cy="276000"/>
            </a:xfrm>
            <a:prstGeom prst="rect">
              <a:avLst/>
            </a:prstGeom>
            <a:noFill/>
            <a:ln>
              <a:noFill/>
            </a:ln>
          </p:spPr>
          <p:txBody>
            <a:bodyPr spcFirstLastPara="1" wrap="square" lIns="121900" tIns="121900" rIns="121900" bIns="121900" anchor="t" anchorCtr="0">
              <a:noAutofit/>
            </a:bodyPr>
            <a:lstStyle/>
            <a:p>
              <a:pPr marL="0" lvl="0" indent="0" algn="ctr" rtl="0">
                <a:lnSpc>
                  <a:spcPct val="115000"/>
                </a:lnSpc>
                <a:spcBef>
                  <a:spcPts val="0"/>
                </a:spcBef>
                <a:spcAft>
                  <a:spcPts val="2100"/>
                </a:spcAft>
                <a:buNone/>
              </a:pPr>
              <a:r>
                <a:rPr lang="en-US" sz="2000" b="1">
                  <a:solidFill>
                    <a:srgbClr val="5E5E5E"/>
                  </a:solidFill>
                  <a:latin typeface="Roboto"/>
                  <a:ea typeface="Roboto"/>
                  <a:cs typeface="Roboto"/>
                  <a:sym typeface="Roboto"/>
                </a:rPr>
                <a:t>Fall 2022</a:t>
              </a:r>
              <a:endParaRPr sz="2000" b="1">
                <a:solidFill>
                  <a:srgbClr val="5E5E5E"/>
                </a:solidFill>
                <a:latin typeface="Roboto"/>
                <a:ea typeface="Roboto"/>
                <a:cs typeface="Roboto"/>
                <a:sym typeface="Roboto"/>
              </a:endParaRPr>
            </a:p>
          </p:txBody>
        </p:sp>
        <p:sp>
          <p:nvSpPr>
            <p:cNvPr id="190" name="Google Shape;190;p7"/>
            <p:cNvSpPr/>
            <p:nvPr/>
          </p:nvSpPr>
          <p:spPr>
            <a:xfrm>
              <a:off x="5770307" y="1221570"/>
              <a:ext cx="1712700" cy="703500"/>
            </a:xfrm>
            <a:prstGeom prst="roundRect">
              <a:avLst>
                <a:gd name="adj" fmla="val 4485"/>
              </a:avLst>
            </a:prstGeom>
            <a:solidFill>
              <a:srgbClr val="D9D9D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900"/>
            </a:p>
            <a:p>
              <a:pPr marL="0" lvl="0" indent="0" algn="l" rtl="0">
                <a:spcBef>
                  <a:spcPts val="0"/>
                </a:spcBef>
                <a:spcAft>
                  <a:spcPts val="0"/>
                </a:spcAft>
                <a:buNone/>
              </a:pPr>
              <a:endParaRPr sz="1900"/>
            </a:p>
            <a:p>
              <a:pPr marL="0" lvl="0" indent="0" algn="l" rtl="0">
                <a:spcBef>
                  <a:spcPts val="0"/>
                </a:spcBef>
                <a:spcAft>
                  <a:spcPts val="0"/>
                </a:spcAft>
                <a:buNone/>
              </a:pPr>
              <a:endParaRPr sz="1900"/>
            </a:p>
            <a:p>
              <a:pPr marL="0" lvl="0" indent="0" algn="l" rtl="0">
                <a:spcBef>
                  <a:spcPts val="0"/>
                </a:spcBef>
                <a:spcAft>
                  <a:spcPts val="0"/>
                </a:spcAft>
                <a:buNone/>
              </a:pPr>
              <a:endParaRPr sz="1900"/>
            </a:p>
            <a:p>
              <a:pPr marL="0" lvl="0" indent="0" algn="l" rtl="0">
                <a:spcBef>
                  <a:spcPts val="0"/>
                </a:spcBef>
                <a:spcAft>
                  <a:spcPts val="0"/>
                </a:spcAft>
                <a:buNone/>
              </a:pPr>
              <a:endParaRPr sz="1900"/>
            </a:p>
            <a:p>
              <a:pPr marL="0" lvl="0" indent="0" algn="l" rtl="0">
                <a:spcBef>
                  <a:spcPts val="0"/>
                </a:spcBef>
                <a:spcAft>
                  <a:spcPts val="0"/>
                </a:spcAft>
                <a:buNone/>
              </a:pPr>
              <a:endParaRPr sz="1900"/>
            </a:p>
            <a:p>
              <a:pPr marL="0" lvl="0" indent="0" algn="l" rtl="0">
                <a:spcBef>
                  <a:spcPts val="0"/>
                </a:spcBef>
                <a:spcAft>
                  <a:spcPts val="0"/>
                </a:spcAft>
                <a:buNone/>
              </a:pPr>
              <a:endParaRPr sz="1900"/>
            </a:p>
          </p:txBody>
        </p:sp>
        <p:sp>
          <p:nvSpPr>
            <p:cNvPr id="191" name="Google Shape;191;p7"/>
            <p:cNvSpPr/>
            <p:nvPr/>
          </p:nvSpPr>
          <p:spPr>
            <a:xfrm rot="10800000">
              <a:off x="6581632" y="1920663"/>
              <a:ext cx="90000" cy="67500"/>
            </a:xfrm>
            <a:prstGeom prst="triangle">
              <a:avLst>
                <a:gd name="adj" fmla="val 50000"/>
              </a:avLst>
            </a:prstGeom>
            <a:solidFill>
              <a:srgbClr val="D9D9D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92" name="Google Shape;192;p7"/>
            <p:cNvSpPr txBox="1"/>
            <p:nvPr/>
          </p:nvSpPr>
          <p:spPr>
            <a:xfrm>
              <a:off x="5814557" y="1258770"/>
              <a:ext cx="1624200" cy="624600"/>
            </a:xfrm>
            <a:prstGeom prst="rect">
              <a:avLst/>
            </a:prstGeom>
            <a:noFill/>
            <a:ln>
              <a:noFill/>
            </a:ln>
          </p:spPr>
          <p:txBody>
            <a:bodyPr spcFirstLastPara="1" wrap="square" lIns="121900" tIns="121900" rIns="121900" bIns="121900" anchor="t" anchorCtr="0">
              <a:noAutofit/>
            </a:bodyPr>
            <a:lstStyle/>
            <a:p>
              <a:pPr marL="0" lvl="0" indent="0" algn="l" rtl="0">
                <a:lnSpc>
                  <a:spcPct val="115000"/>
                </a:lnSpc>
                <a:spcBef>
                  <a:spcPts val="0"/>
                </a:spcBef>
                <a:spcAft>
                  <a:spcPts val="2100"/>
                </a:spcAft>
                <a:buNone/>
              </a:pPr>
              <a:r>
                <a:rPr lang="en-US" sz="2000">
                  <a:solidFill>
                    <a:srgbClr val="5E5E5E"/>
                  </a:solidFill>
                  <a:latin typeface="Roboto"/>
                  <a:ea typeface="Roboto"/>
                  <a:cs typeface="Roboto"/>
                  <a:sym typeface="Roboto"/>
                </a:rPr>
                <a:t>42 Students</a:t>
              </a:r>
              <a:endParaRPr sz="2000">
                <a:solidFill>
                  <a:srgbClr val="5E5E5E"/>
                </a:solidFill>
              </a:endParaRPr>
            </a:p>
          </p:txBody>
        </p:sp>
      </p:grpSp>
      <p:grpSp>
        <p:nvGrpSpPr>
          <p:cNvPr id="193" name="Google Shape;193;p7"/>
          <p:cNvGrpSpPr/>
          <p:nvPr/>
        </p:nvGrpSpPr>
        <p:grpSpPr>
          <a:xfrm>
            <a:off x="4008385" y="1252527"/>
            <a:ext cx="2961258" cy="2029590"/>
            <a:chOff x="3692203" y="1221570"/>
            <a:chExt cx="1712700" cy="1246754"/>
          </a:xfrm>
        </p:grpSpPr>
        <p:sp>
          <p:nvSpPr>
            <p:cNvPr id="194" name="Google Shape;194;p7"/>
            <p:cNvSpPr/>
            <p:nvPr/>
          </p:nvSpPr>
          <p:spPr>
            <a:xfrm rot="-1789476">
              <a:off x="4468320" y="2278597"/>
              <a:ext cx="160451" cy="160451"/>
            </a:xfrm>
            <a:prstGeom prst="ellipse">
              <a:avLst/>
            </a:prstGeom>
            <a:solidFill>
              <a:srgbClr val="FFFFFF"/>
            </a:solidFill>
            <a:ln w="38100" cap="flat" cmpd="sng">
              <a:solidFill>
                <a:srgbClr val="858585"/>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95" name="Google Shape;195;p7"/>
            <p:cNvSpPr txBox="1"/>
            <p:nvPr/>
          </p:nvSpPr>
          <p:spPr>
            <a:xfrm>
              <a:off x="3736316" y="1986918"/>
              <a:ext cx="1624200" cy="276000"/>
            </a:xfrm>
            <a:prstGeom prst="rect">
              <a:avLst/>
            </a:prstGeom>
            <a:noFill/>
            <a:ln>
              <a:noFill/>
            </a:ln>
          </p:spPr>
          <p:txBody>
            <a:bodyPr spcFirstLastPara="1" wrap="square" lIns="121900" tIns="121900" rIns="121900" bIns="121900" anchor="t" anchorCtr="0">
              <a:noAutofit/>
            </a:bodyPr>
            <a:lstStyle/>
            <a:p>
              <a:pPr marL="0" lvl="0" indent="0" algn="ctr" rtl="0">
                <a:lnSpc>
                  <a:spcPct val="115000"/>
                </a:lnSpc>
                <a:spcBef>
                  <a:spcPts val="0"/>
                </a:spcBef>
                <a:spcAft>
                  <a:spcPts val="2100"/>
                </a:spcAft>
                <a:buNone/>
              </a:pPr>
              <a:r>
                <a:rPr lang="en-US" sz="2000" b="1">
                  <a:solidFill>
                    <a:srgbClr val="5E5E5E"/>
                  </a:solidFill>
                  <a:latin typeface="Roboto"/>
                  <a:ea typeface="Roboto"/>
                  <a:cs typeface="Roboto"/>
                  <a:sym typeface="Roboto"/>
                </a:rPr>
                <a:t>Fall 2021</a:t>
              </a:r>
              <a:endParaRPr sz="2000" b="1">
                <a:solidFill>
                  <a:srgbClr val="5E5E5E"/>
                </a:solidFill>
                <a:latin typeface="Roboto"/>
                <a:ea typeface="Roboto"/>
                <a:cs typeface="Roboto"/>
                <a:sym typeface="Roboto"/>
              </a:endParaRPr>
            </a:p>
          </p:txBody>
        </p:sp>
        <p:sp>
          <p:nvSpPr>
            <p:cNvPr id="196" name="Google Shape;196;p7"/>
            <p:cNvSpPr/>
            <p:nvPr/>
          </p:nvSpPr>
          <p:spPr>
            <a:xfrm>
              <a:off x="3692203" y="1221570"/>
              <a:ext cx="1712700" cy="703500"/>
            </a:xfrm>
            <a:prstGeom prst="roundRect">
              <a:avLst>
                <a:gd name="adj" fmla="val 4485"/>
              </a:avLst>
            </a:prstGeom>
            <a:solidFill>
              <a:srgbClr val="D9D9D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900"/>
            </a:p>
            <a:p>
              <a:pPr marL="0" lvl="0" indent="0" algn="l" rtl="0">
                <a:spcBef>
                  <a:spcPts val="0"/>
                </a:spcBef>
                <a:spcAft>
                  <a:spcPts val="0"/>
                </a:spcAft>
                <a:buNone/>
              </a:pPr>
              <a:endParaRPr sz="1900"/>
            </a:p>
            <a:p>
              <a:pPr marL="0" lvl="0" indent="0" algn="l" rtl="0">
                <a:spcBef>
                  <a:spcPts val="0"/>
                </a:spcBef>
                <a:spcAft>
                  <a:spcPts val="0"/>
                </a:spcAft>
                <a:buNone/>
              </a:pPr>
              <a:endParaRPr sz="1900"/>
            </a:p>
            <a:p>
              <a:pPr marL="0" lvl="0" indent="0" algn="l" rtl="0">
                <a:spcBef>
                  <a:spcPts val="0"/>
                </a:spcBef>
                <a:spcAft>
                  <a:spcPts val="0"/>
                </a:spcAft>
                <a:buNone/>
              </a:pPr>
              <a:endParaRPr sz="1900"/>
            </a:p>
            <a:p>
              <a:pPr marL="0" lvl="0" indent="0" algn="l" rtl="0">
                <a:spcBef>
                  <a:spcPts val="0"/>
                </a:spcBef>
                <a:spcAft>
                  <a:spcPts val="0"/>
                </a:spcAft>
                <a:buNone/>
              </a:pPr>
              <a:endParaRPr sz="1900"/>
            </a:p>
            <a:p>
              <a:pPr marL="0" lvl="0" indent="0" algn="l" rtl="0">
                <a:spcBef>
                  <a:spcPts val="0"/>
                </a:spcBef>
                <a:spcAft>
                  <a:spcPts val="0"/>
                </a:spcAft>
                <a:buNone/>
              </a:pPr>
              <a:endParaRPr sz="1900"/>
            </a:p>
            <a:p>
              <a:pPr marL="0" lvl="0" indent="0" algn="l" rtl="0">
                <a:spcBef>
                  <a:spcPts val="0"/>
                </a:spcBef>
                <a:spcAft>
                  <a:spcPts val="0"/>
                </a:spcAft>
                <a:buNone/>
              </a:pPr>
              <a:endParaRPr sz="1900"/>
            </a:p>
          </p:txBody>
        </p:sp>
        <p:sp>
          <p:nvSpPr>
            <p:cNvPr id="197" name="Google Shape;197;p7"/>
            <p:cNvSpPr/>
            <p:nvPr/>
          </p:nvSpPr>
          <p:spPr>
            <a:xfrm rot="10800000">
              <a:off x="4503528" y="1920663"/>
              <a:ext cx="90000" cy="67500"/>
            </a:xfrm>
            <a:prstGeom prst="triangle">
              <a:avLst>
                <a:gd name="adj" fmla="val 50000"/>
              </a:avLst>
            </a:prstGeom>
            <a:solidFill>
              <a:srgbClr val="D9D9D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98" name="Google Shape;198;p7"/>
            <p:cNvSpPr txBox="1"/>
            <p:nvPr/>
          </p:nvSpPr>
          <p:spPr>
            <a:xfrm>
              <a:off x="3736453" y="1258770"/>
              <a:ext cx="1624200" cy="624600"/>
            </a:xfrm>
            <a:prstGeom prst="rect">
              <a:avLst/>
            </a:prstGeom>
            <a:noFill/>
            <a:ln>
              <a:noFill/>
            </a:ln>
          </p:spPr>
          <p:txBody>
            <a:bodyPr spcFirstLastPara="1" wrap="square" lIns="121900" tIns="121900" rIns="121900" bIns="121900" anchor="t" anchorCtr="0">
              <a:noAutofit/>
            </a:bodyPr>
            <a:lstStyle/>
            <a:p>
              <a:pPr marL="0" lvl="0" indent="0" algn="ctr" rtl="0">
                <a:lnSpc>
                  <a:spcPct val="115000"/>
                </a:lnSpc>
                <a:spcBef>
                  <a:spcPts val="0"/>
                </a:spcBef>
                <a:spcAft>
                  <a:spcPts val="2100"/>
                </a:spcAft>
                <a:buNone/>
              </a:pPr>
              <a:r>
                <a:rPr lang="en-US" sz="2000">
                  <a:solidFill>
                    <a:srgbClr val="5E5E5E"/>
                  </a:solidFill>
                  <a:latin typeface="Roboto"/>
                  <a:ea typeface="Roboto"/>
                  <a:cs typeface="Roboto"/>
                  <a:sym typeface="Roboto"/>
                </a:rPr>
                <a:t>50 Students</a:t>
              </a:r>
              <a:endParaRPr sz="2000">
                <a:solidFill>
                  <a:srgbClr val="5E5E5E"/>
                </a:solidFill>
              </a:endParaRPr>
            </a:p>
          </p:txBody>
        </p:sp>
      </p:grpSp>
      <p:grpSp>
        <p:nvGrpSpPr>
          <p:cNvPr id="42" name="Google Shape;168;p7">
            <a:extLst>
              <a:ext uri="{FF2B5EF4-FFF2-40B4-BE49-F238E27FC236}">
                <a16:creationId xmlns:a16="http://schemas.microsoft.com/office/drawing/2014/main" id="{814F0A6F-A9AC-43B7-9208-2D0563F3EE30}"/>
              </a:ext>
            </a:extLst>
          </p:cNvPr>
          <p:cNvGrpSpPr/>
          <p:nvPr/>
        </p:nvGrpSpPr>
        <p:grpSpPr>
          <a:xfrm>
            <a:off x="9123341" y="3400341"/>
            <a:ext cx="2961258" cy="2003481"/>
            <a:chOff x="2683803" y="2543425"/>
            <a:chExt cx="1712700" cy="1230715"/>
          </a:xfrm>
        </p:grpSpPr>
        <p:sp>
          <p:nvSpPr>
            <p:cNvPr id="43" name="Google Shape;169;p7">
              <a:extLst>
                <a:ext uri="{FF2B5EF4-FFF2-40B4-BE49-F238E27FC236}">
                  <a16:creationId xmlns:a16="http://schemas.microsoft.com/office/drawing/2014/main" id="{4445ED09-AA1D-4F8C-B80C-C01EDD83ED0E}"/>
                </a:ext>
              </a:extLst>
            </p:cNvPr>
            <p:cNvSpPr txBox="1"/>
            <p:nvPr/>
          </p:nvSpPr>
          <p:spPr>
            <a:xfrm>
              <a:off x="2727921" y="2737218"/>
              <a:ext cx="1624200" cy="276000"/>
            </a:xfrm>
            <a:prstGeom prst="rect">
              <a:avLst/>
            </a:prstGeom>
            <a:noFill/>
            <a:ln>
              <a:noFill/>
            </a:ln>
          </p:spPr>
          <p:txBody>
            <a:bodyPr spcFirstLastPara="1" wrap="square" lIns="121900" tIns="121900" rIns="121900" bIns="121900" anchor="t" anchorCtr="0">
              <a:noAutofit/>
            </a:bodyPr>
            <a:lstStyle/>
            <a:p>
              <a:pPr marL="0" lvl="0" indent="0" algn="ctr" rtl="0">
                <a:lnSpc>
                  <a:spcPct val="115000"/>
                </a:lnSpc>
                <a:spcBef>
                  <a:spcPts val="0"/>
                </a:spcBef>
                <a:spcAft>
                  <a:spcPts val="2100"/>
                </a:spcAft>
                <a:buNone/>
              </a:pPr>
              <a:r>
                <a:rPr lang="en-US" sz="2000" b="1">
                  <a:solidFill>
                    <a:srgbClr val="0B7140"/>
                  </a:solidFill>
                  <a:latin typeface="Roboto"/>
                  <a:ea typeface="Roboto"/>
                  <a:cs typeface="Roboto"/>
                  <a:sym typeface="Roboto"/>
                </a:rPr>
                <a:t>Fall 2023</a:t>
              </a:r>
              <a:endParaRPr sz="2000" b="1">
                <a:solidFill>
                  <a:srgbClr val="0B7140"/>
                </a:solidFill>
                <a:latin typeface="Roboto"/>
                <a:ea typeface="Roboto"/>
                <a:cs typeface="Roboto"/>
                <a:sym typeface="Roboto"/>
              </a:endParaRPr>
            </a:p>
          </p:txBody>
        </p:sp>
        <p:sp>
          <p:nvSpPr>
            <p:cNvPr id="44" name="Google Shape;170;p7">
              <a:extLst>
                <a:ext uri="{FF2B5EF4-FFF2-40B4-BE49-F238E27FC236}">
                  <a16:creationId xmlns:a16="http://schemas.microsoft.com/office/drawing/2014/main" id="{4F0134E2-D72E-4522-94D6-5270A821B43F}"/>
                </a:ext>
              </a:extLst>
            </p:cNvPr>
            <p:cNvSpPr/>
            <p:nvPr/>
          </p:nvSpPr>
          <p:spPr>
            <a:xfrm rot="-1789476">
              <a:off x="3457142" y="2572699"/>
              <a:ext cx="160451" cy="160451"/>
            </a:xfrm>
            <a:prstGeom prst="ellipse">
              <a:avLst/>
            </a:prstGeom>
            <a:solidFill>
              <a:srgbClr val="FFFFFF"/>
            </a:solidFill>
            <a:ln w="38100" cap="flat" cmpd="sng">
              <a:solidFill>
                <a:srgbClr val="0B714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5" name="Google Shape;171;p7">
              <a:extLst>
                <a:ext uri="{FF2B5EF4-FFF2-40B4-BE49-F238E27FC236}">
                  <a16:creationId xmlns:a16="http://schemas.microsoft.com/office/drawing/2014/main" id="{B7B5BFC4-9CDB-43B9-8ACE-18A1E38D55AC}"/>
                </a:ext>
              </a:extLst>
            </p:cNvPr>
            <p:cNvSpPr/>
            <p:nvPr/>
          </p:nvSpPr>
          <p:spPr>
            <a:xfrm>
              <a:off x="2683803" y="3070640"/>
              <a:ext cx="1712700" cy="703500"/>
            </a:xfrm>
            <a:prstGeom prst="roundRect">
              <a:avLst>
                <a:gd name="adj" fmla="val 4485"/>
              </a:avLst>
            </a:prstGeom>
            <a:solidFill>
              <a:srgbClr val="0B71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900"/>
            </a:p>
            <a:p>
              <a:pPr marL="0" lvl="0" indent="0" algn="l" rtl="0">
                <a:spcBef>
                  <a:spcPts val="0"/>
                </a:spcBef>
                <a:spcAft>
                  <a:spcPts val="0"/>
                </a:spcAft>
                <a:buNone/>
              </a:pPr>
              <a:endParaRPr sz="1900"/>
            </a:p>
            <a:p>
              <a:pPr marL="0" lvl="0" indent="0" algn="l" rtl="0">
                <a:spcBef>
                  <a:spcPts val="0"/>
                </a:spcBef>
                <a:spcAft>
                  <a:spcPts val="0"/>
                </a:spcAft>
                <a:buNone/>
              </a:pPr>
              <a:endParaRPr sz="1900"/>
            </a:p>
            <a:p>
              <a:pPr marL="0" lvl="0" indent="0" algn="l" rtl="0">
                <a:spcBef>
                  <a:spcPts val="0"/>
                </a:spcBef>
                <a:spcAft>
                  <a:spcPts val="0"/>
                </a:spcAft>
                <a:buNone/>
              </a:pPr>
              <a:endParaRPr sz="1900"/>
            </a:p>
            <a:p>
              <a:pPr marL="0" lvl="0" indent="0" algn="l" rtl="0">
                <a:spcBef>
                  <a:spcPts val="0"/>
                </a:spcBef>
                <a:spcAft>
                  <a:spcPts val="0"/>
                </a:spcAft>
                <a:buNone/>
              </a:pPr>
              <a:endParaRPr sz="1900"/>
            </a:p>
            <a:p>
              <a:pPr marL="0" lvl="0" indent="0" algn="l" rtl="0">
                <a:spcBef>
                  <a:spcPts val="0"/>
                </a:spcBef>
                <a:spcAft>
                  <a:spcPts val="0"/>
                </a:spcAft>
                <a:buNone/>
              </a:pPr>
              <a:endParaRPr sz="1900"/>
            </a:p>
            <a:p>
              <a:pPr marL="0" lvl="0" indent="0" algn="l" rtl="0">
                <a:spcBef>
                  <a:spcPts val="0"/>
                </a:spcBef>
                <a:spcAft>
                  <a:spcPts val="0"/>
                </a:spcAft>
                <a:buNone/>
              </a:pPr>
              <a:endParaRPr sz="1900"/>
            </a:p>
          </p:txBody>
        </p:sp>
        <p:sp>
          <p:nvSpPr>
            <p:cNvPr id="46" name="Google Shape;172;p7">
              <a:extLst>
                <a:ext uri="{FF2B5EF4-FFF2-40B4-BE49-F238E27FC236}">
                  <a16:creationId xmlns:a16="http://schemas.microsoft.com/office/drawing/2014/main" id="{49120EFE-F7FB-406F-9166-54720DAB5950}"/>
                </a:ext>
              </a:extLst>
            </p:cNvPr>
            <p:cNvSpPr txBox="1"/>
            <p:nvPr/>
          </p:nvSpPr>
          <p:spPr>
            <a:xfrm>
              <a:off x="2728053" y="3107840"/>
              <a:ext cx="1624200" cy="624600"/>
            </a:xfrm>
            <a:prstGeom prst="rect">
              <a:avLst/>
            </a:prstGeom>
            <a:noFill/>
            <a:ln>
              <a:noFill/>
            </a:ln>
          </p:spPr>
          <p:txBody>
            <a:bodyPr spcFirstLastPara="1" wrap="square" lIns="121900" tIns="121900" rIns="121900" bIns="121900" anchor="t" anchorCtr="0">
              <a:noAutofit/>
            </a:bodyPr>
            <a:lstStyle/>
            <a:p>
              <a:pPr marL="0" lvl="0" indent="0" algn="ctr" rtl="0">
                <a:lnSpc>
                  <a:spcPct val="115000"/>
                </a:lnSpc>
                <a:spcBef>
                  <a:spcPts val="0"/>
                </a:spcBef>
                <a:spcAft>
                  <a:spcPts val="2100"/>
                </a:spcAft>
                <a:buNone/>
              </a:pPr>
              <a:r>
                <a:rPr lang="en-US" sz="2000">
                  <a:solidFill>
                    <a:srgbClr val="FFFFFF"/>
                  </a:solidFill>
                  <a:latin typeface="Roboto"/>
                  <a:ea typeface="Roboto"/>
                  <a:cs typeface="Roboto"/>
                  <a:sym typeface="Roboto"/>
                </a:rPr>
                <a:t>66 Students</a:t>
              </a:r>
              <a:endParaRPr sz="2000">
                <a:solidFill>
                  <a:srgbClr val="FFFFFF"/>
                </a:solidFill>
              </a:endParaRPr>
            </a:p>
          </p:txBody>
        </p:sp>
        <p:sp>
          <p:nvSpPr>
            <p:cNvPr id="47" name="Google Shape;173;p7">
              <a:extLst>
                <a:ext uri="{FF2B5EF4-FFF2-40B4-BE49-F238E27FC236}">
                  <a16:creationId xmlns:a16="http://schemas.microsoft.com/office/drawing/2014/main" id="{2879CADC-D0A4-436A-AC35-CF30A3FAB733}"/>
                </a:ext>
              </a:extLst>
            </p:cNvPr>
            <p:cNvSpPr/>
            <p:nvPr/>
          </p:nvSpPr>
          <p:spPr>
            <a:xfrm>
              <a:off x="3495153" y="3005991"/>
              <a:ext cx="90000" cy="67500"/>
            </a:xfrm>
            <a:prstGeom prst="triangle">
              <a:avLst>
                <a:gd name="adj" fmla="val 50000"/>
              </a:avLst>
            </a:prstGeom>
            <a:solidFill>
              <a:srgbClr val="0B71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8"/>
          <p:cNvSpPr txBox="1">
            <a:spLocks noGrp="1"/>
          </p:cNvSpPr>
          <p:nvPr>
            <p:ph type="title"/>
          </p:nvPr>
        </p:nvSpPr>
        <p:spPr>
          <a:xfrm>
            <a:off x="368245" y="851132"/>
            <a:ext cx="10544175" cy="10969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EOPS/</a:t>
            </a:r>
            <a:r>
              <a:rPr lang="en-US" err="1"/>
              <a:t>NextUp</a:t>
            </a:r>
            <a:r>
              <a:rPr lang="en-US"/>
              <a:t>/Promise Counselor</a:t>
            </a:r>
            <a:endParaRPr/>
          </a:p>
        </p:txBody>
      </p:sp>
      <p:sp>
        <p:nvSpPr>
          <p:cNvPr id="205" name="Google Shape;205;p8"/>
          <p:cNvSpPr txBox="1">
            <a:spLocks noGrp="1"/>
          </p:cNvSpPr>
          <p:nvPr>
            <p:ph type="body" idx="1"/>
          </p:nvPr>
        </p:nvSpPr>
        <p:spPr>
          <a:xfrm>
            <a:off x="500716" y="1819911"/>
            <a:ext cx="6396774" cy="4613127"/>
          </a:xfrm>
          <a:prstGeom prst="rect">
            <a:avLst/>
          </a:prstGeom>
          <a:noFill/>
          <a:ln>
            <a:noFill/>
          </a:ln>
        </p:spPr>
        <p:txBody>
          <a:bodyPr spcFirstLastPara="1" wrap="square" lIns="91425" tIns="45700" rIns="91425" bIns="45700" anchor="ctr" anchorCtr="0">
            <a:normAutofit fontScale="92500" lnSpcReduction="20000"/>
          </a:bodyPr>
          <a:lstStyle/>
          <a:p>
            <a:pPr marL="0" lvl="0" indent="0" algn="l" rtl="0">
              <a:lnSpc>
                <a:spcPct val="90000"/>
              </a:lnSpc>
              <a:spcBef>
                <a:spcPts val="0"/>
              </a:spcBef>
              <a:spcAft>
                <a:spcPts val="0"/>
              </a:spcAft>
              <a:buClr>
                <a:schemeClr val="dk1"/>
              </a:buClr>
              <a:buSzPct val="100000"/>
              <a:buNone/>
            </a:pPr>
            <a:r>
              <a:rPr lang="en-US" b="1" u="sng">
                <a:latin typeface="Calibri"/>
                <a:ea typeface="Calibri"/>
                <a:cs typeface="Calibri"/>
                <a:sym typeface="Calibri"/>
              </a:rPr>
              <a:t>Duties:</a:t>
            </a:r>
            <a:endParaRPr b="1" u="sng">
              <a:latin typeface="Times New Roman"/>
              <a:ea typeface="Times New Roman"/>
              <a:cs typeface="Times New Roman"/>
              <a:sym typeface="Times New Roman"/>
            </a:endParaRPr>
          </a:p>
          <a:p>
            <a:pPr marL="685800" lvl="1" indent="-228600" algn="l" rtl="0">
              <a:lnSpc>
                <a:spcPct val="90000"/>
              </a:lnSpc>
              <a:spcBef>
                <a:spcPts val="500"/>
              </a:spcBef>
              <a:spcAft>
                <a:spcPts val="0"/>
              </a:spcAft>
              <a:buClr>
                <a:schemeClr val="dk1"/>
              </a:buClr>
              <a:buSzPct val="100000"/>
              <a:buChar char="•"/>
            </a:pPr>
            <a:r>
              <a:rPr lang="en-US" sz="2800">
                <a:latin typeface="Calibri"/>
                <a:ea typeface="Calibri"/>
                <a:cs typeface="Calibri"/>
                <a:sym typeface="Calibri"/>
              </a:rPr>
              <a:t>Provide consistent student follow-up</a:t>
            </a:r>
            <a:endParaRPr/>
          </a:p>
          <a:p>
            <a:pPr marL="685800" lvl="1" indent="-228600" algn="l" rtl="0">
              <a:lnSpc>
                <a:spcPct val="90000"/>
              </a:lnSpc>
              <a:spcBef>
                <a:spcPts val="500"/>
              </a:spcBef>
              <a:spcAft>
                <a:spcPts val="0"/>
              </a:spcAft>
              <a:buClr>
                <a:schemeClr val="dk1"/>
              </a:buClr>
              <a:buSzPct val="100000"/>
              <a:buChar char="•"/>
            </a:pPr>
            <a:r>
              <a:rPr lang="en-US" sz="2800">
                <a:latin typeface="Calibri"/>
                <a:ea typeface="Calibri"/>
                <a:cs typeface="Calibri"/>
                <a:sym typeface="Calibri"/>
              </a:rPr>
              <a:t>Teach a CRER (cohort) class</a:t>
            </a:r>
            <a:endParaRPr/>
          </a:p>
          <a:p>
            <a:pPr marL="685800" lvl="1" indent="-228600" algn="l" rtl="0">
              <a:lnSpc>
                <a:spcPct val="90000"/>
              </a:lnSpc>
              <a:spcBef>
                <a:spcPts val="500"/>
              </a:spcBef>
              <a:spcAft>
                <a:spcPts val="0"/>
              </a:spcAft>
              <a:buClr>
                <a:schemeClr val="dk1"/>
              </a:buClr>
              <a:buSzPct val="100000"/>
              <a:buChar char="•"/>
            </a:pPr>
            <a:r>
              <a:rPr lang="en-US" sz="2800">
                <a:latin typeface="Calibri"/>
                <a:ea typeface="Calibri"/>
                <a:cs typeface="Calibri"/>
                <a:sym typeface="Calibri"/>
              </a:rPr>
              <a:t>Organize Summer Bridge Program</a:t>
            </a:r>
            <a:endParaRPr/>
          </a:p>
          <a:p>
            <a:pPr marL="685800" lvl="1" indent="-228600" algn="l" rtl="0">
              <a:lnSpc>
                <a:spcPct val="90000"/>
              </a:lnSpc>
              <a:spcBef>
                <a:spcPts val="500"/>
              </a:spcBef>
              <a:spcAft>
                <a:spcPts val="0"/>
              </a:spcAft>
              <a:buClr>
                <a:schemeClr val="dk1"/>
              </a:buClr>
              <a:buSzPct val="100000"/>
              <a:buChar char="•"/>
            </a:pPr>
            <a:r>
              <a:rPr lang="en-US" sz="2800">
                <a:latin typeface="Calibri"/>
                <a:ea typeface="Calibri"/>
                <a:cs typeface="Calibri"/>
                <a:sym typeface="Calibri"/>
              </a:rPr>
              <a:t>Facilitate Workshops/Group Counseling Sessions</a:t>
            </a:r>
            <a:endParaRPr/>
          </a:p>
          <a:p>
            <a:pPr marL="685800" lvl="1" indent="-228600" algn="l" rtl="0">
              <a:lnSpc>
                <a:spcPct val="90000"/>
              </a:lnSpc>
              <a:spcBef>
                <a:spcPts val="500"/>
              </a:spcBef>
              <a:spcAft>
                <a:spcPts val="0"/>
              </a:spcAft>
              <a:buClr>
                <a:schemeClr val="dk1"/>
              </a:buClr>
              <a:buSzPct val="100000"/>
              <a:buChar char="•"/>
            </a:pPr>
            <a:r>
              <a:rPr lang="en-US" sz="2800">
                <a:latin typeface="Calibri"/>
                <a:ea typeface="Calibri"/>
                <a:cs typeface="Calibri"/>
                <a:sym typeface="Calibri"/>
              </a:rPr>
              <a:t>Provide Career Exploration </a:t>
            </a:r>
            <a:endParaRPr/>
          </a:p>
          <a:p>
            <a:pPr marL="685800" lvl="1" indent="-228600" algn="l" rtl="0">
              <a:lnSpc>
                <a:spcPct val="90000"/>
              </a:lnSpc>
              <a:spcBef>
                <a:spcPts val="500"/>
              </a:spcBef>
              <a:spcAft>
                <a:spcPts val="0"/>
              </a:spcAft>
              <a:buClr>
                <a:schemeClr val="dk1"/>
              </a:buClr>
              <a:buSzPct val="100000"/>
              <a:buChar char="•"/>
            </a:pPr>
            <a:r>
              <a:rPr lang="en-US" sz="2800">
                <a:latin typeface="Calibri"/>
                <a:ea typeface="Calibri"/>
                <a:cs typeface="Calibri"/>
                <a:sym typeface="Calibri"/>
              </a:rPr>
              <a:t>Participate and contribute to the anti-racist and social justice initiatives on campus</a:t>
            </a:r>
            <a:endParaRPr/>
          </a:p>
          <a:p>
            <a:pPr marL="685800" lvl="1" indent="-228600" algn="l" rtl="0">
              <a:lnSpc>
                <a:spcPct val="90000"/>
              </a:lnSpc>
              <a:spcBef>
                <a:spcPts val="500"/>
              </a:spcBef>
              <a:spcAft>
                <a:spcPts val="0"/>
              </a:spcAft>
              <a:buClr>
                <a:schemeClr val="dk1"/>
              </a:buClr>
              <a:buSzPct val="100000"/>
              <a:buChar char="•"/>
            </a:pPr>
            <a:r>
              <a:rPr lang="en-US" sz="2800">
                <a:latin typeface="Calibri"/>
                <a:ea typeface="Calibri"/>
                <a:cs typeface="Calibri"/>
                <a:sym typeface="Calibri"/>
              </a:rPr>
              <a:t>Support our Foster Youth and Homeless Students </a:t>
            </a:r>
            <a:endParaRPr/>
          </a:p>
          <a:p>
            <a:pPr marL="685800" lvl="1" indent="-228600" algn="l" rtl="0">
              <a:lnSpc>
                <a:spcPct val="90000"/>
              </a:lnSpc>
              <a:spcBef>
                <a:spcPts val="500"/>
              </a:spcBef>
              <a:spcAft>
                <a:spcPts val="0"/>
              </a:spcAft>
              <a:buClr>
                <a:schemeClr val="dk1"/>
              </a:buClr>
              <a:buSzPct val="100000"/>
              <a:buChar char="•"/>
            </a:pPr>
            <a:r>
              <a:rPr lang="en-US" sz="2800">
                <a:latin typeface="Calibri"/>
                <a:ea typeface="Calibri"/>
                <a:cs typeface="Calibri"/>
                <a:sym typeface="Calibri"/>
              </a:rPr>
              <a:t>Be a bridge for students in both EOPS &amp; PSP</a:t>
            </a:r>
            <a:endParaRPr/>
          </a:p>
        </p:txBody>
      </p:sp>
      <p:sp>
        <p:nvSpPr>
          <p:cNvPr id="206" name="Google Shape;206;p8"/>
          <p:cNvSpPr/>
          <p:nvPr/>
        </p:nvSpPr>
        <p:spPr>
          <a:xfrm>
            <a:off x="366852" y="228614"/>
            <a:ext cx="11458296" cy="690843"/>
          </a:xfrm>
          <a:prstGeom prst="rect">
            <a:avLst/>
          </a:prstGeom>
          <a:solidFill>
            <a:srgbClr val="00663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400" b="1">
                <a:solidFill>
                  <a:schemeClr val="lt1"/>
                </a:solidFill>
                <a:latin typeface="Libre Franklin"/>
                <a:ea typeface="Libre Franklin"/>
                <a:cs typeface="Libre Franklin"/>
                <a:sym typeface="Libre Franklin"/>
              </a:rPr>
              <a:t>Personnel Request  </a:t>
            </a:r>
            <a:endParaRPr/>
          </a:p>
        </p:txBody>
      </p:sp>
      <p:sp>
        <p:nvSpPr>
          <p:cNvPr id="207" name="Google Shape;207;p8"/>
          <p:cNvSpPr txBox="1"/>
          <p:nvPr/>
        </p:nvSpPr>
        <p:spPr>
          <a:xfrm>
            <a:off x="733704" y="323024"/>
            <a:ext cx="10515600" cy="528108"/>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3400"/>
              <a:buFont typeface="Calibri"/>
              <a:buNone/>
            </a:pPr>
            <a:endParaRPr sz="3400" b="1">
              <a:solidFill>
                <a:schemeClr val="lt1"/>
              </a:solidFill>
              <a:latin typeface="Libre Franklin"/>
              <a:ea typeface="Libre Franklin"/>
              <a:cs typeface="Libre Franklin"/>
              <a:sym typeface="Libre Franklin"/>
            </a:endParaRPr>
          </a:p>
        </p:txBody>
      </p:sp>
      <p:sp>
        <p:nvSpPr>
          <p:cNvPr id="208" name="Google Shape;208;p8"/>
          <p:cNvSpPr/>
          <p:nvPr/>
        </p:nvSpPr>
        <p:spPr>
          <a:xfrm rot="10800000" flipH="1">
            <a:off x="366852" y="228614"/>
            <a:ext cx="1788160" cy="690775"/>
          </a:xfrm>
          <a:custGeom>
            <a:avLst/>
            <a:gdLst/>
            <a:ahLst/>
            <a:cxnLst/>
            <a:rect l="l" t="t" r="r" b="b"/>
            <a:pathLst>
              <a:path w="1995342" h="640502" extrusionOk="0">
                <a:moveTo>
                  <a:pt x="0" y="0"/>
                </a:moveTo>
                <a:lnTo>
                  <a:pt x="1442591" y="882"/>
                </a:lnTo>
                <a:lnTo>
                  <a:pt x="1995342" y="640502"/>
                </a:lnTo>
                <a:lnTo>
                  <a:pt x="0" y="640502"/>
                </a:lnTo>
                <a:lnTo>
                  <a:pt x="0" y="0"/>
                </a:lnTo>
                <a:close/>
              </a:path>
            </a:pathLst>
          </a:custGeom>
          <a:gradFill>
            <a:gsLst>
              <a:gs pos="0">
                <a:srgbClr val="B4D4A5"/>
              </a:gs>
              <a:gs pos="50000">
                <a:srgbClr val="A8CD97"/>
              </a:gs>
              <a:gs pos="100000">
                <a:srgbClr val="9BC985"/>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a:solidFill>
                <a:schemeClr val="dk1"/>
              </a:solidFill>
              <a:latin typeface="Calibri"/>
              <a:ea typeface="Calibri"/>
              <a:cs typeface="Calibri"/>
              <a:sym typeface="Calibri"/>
            </a:endParaRPr>
          </a:p>
        </p:txBody>
      </p:sp>
      <p:pic>
        <p:nvPicPr>
          <p:cNvPr id="209" name="Google Shape;209;p8" descr="Open book with table lamp, books, pen and pencil"/>
          <p:cNvPicPr preferRelativeResize="0"/>
          <p:nvPr/>
        </p:nvPicPr>
        <p:blipFill rotWithShape="1">
          <a:blip r:embed="rId3">
            <a:alphaModFix/>
          </a:blip>
          <a:srcRect/>
          <a:stretch/>
        </p:blipFill>
        <p:spPr>
          <a:xfrm>
            <a:off x="6594230" y="1371600"/>
            <a:ext cx="5298831" cy="5298831"/>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8BD38011A45A8428CED66700BCC9B54" ma:contentTypeVersion="12" ma:contentTypeDescription="Create a new document." ma:contentTypeScope="" ma:versionID="bb9e39b5bfcc07c95aced4e45e5d772f">
  <xsd:schema xmlns:xsd="http://www.w3.org/2001/XMLSchema" xmlns:xs="http://www.w3.org/2001/XMLSchema" xmlns:p="http://schemas.microsoft.com/office/2006/metadata/properties" xmlns:ns2="19b84c2a-8374-412e-8917-91dc40c34366" xmlns:ns3="4fa627ba-48fc-4970-93d9-7b5b8540065c" targetNamespace="http://schemas.microsoft.com/office/2006/metadata/properties" ma:root="true" ma:fieldsID="1fa33705c1a344bf083d86e523c6bfe6" ns2:_="" ns3:_="">
    <xsd:import namespace="19b84c2a-8374-412e-8917-91dc40c34366"/>
    <xsd:import namespace="4fa627ba-48fc-4970-93d9-7b5b8540065c"/>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9b84c2a-8374-412e-8917-91dc40c3436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fa627ba-48fc-4970-93d9-7b5b8540065c"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312BD93-C9A7-4758-9402-A6AC0733105A}">
  <ds:schemaRefs>
    <ds:schemaRef ds:uri="http://schemas.microsoft.com/sharepoint/v3/contenttype/forms"/>
  </ds:schemaRefs>
</ds:datastoreItem>
</file>

<file path=customXml/itemProps2.xml><?xml version="1.0" encoding="utf-8"?>
<ds:datastoreItem xmlns:ds="http://schemas.openxmlformats.org/officeDocument/2006/customXml" ds:itemID="{657796F7-D5D8-46B7-8E71-29F8A005EE55}">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7AE0E4FE-D88A-4E68-A7EE-6EA1A669DA9F}">
  <ds:schemaRefs>
    <ds:schemaRef ds:uri="19b84c2a-8374-412e-8917-91dc40c34366"/>
    <ds:schemaRef ds:uri="4fa627ba-48fc-4970-93d9-7b5b8540065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22</Slides>
  <Notes>22</Notes>
  <HiddenSlides>0</HiddenSlide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PowerPoint Presentation</vt:lpstr>
      <vt:lpstr>San Mateo County Community College District's Promise Scholars Program (PSP) helps first time, full time students earn certificates and associates degrees within two to three years by providing comprehensive financial, counseling, and academic supports. Students receive dedicated academic counseling, personalized career development, tutoring, enrollment fee waivers, textbook assistance, and transportation assistance to support their enrollment, completion, and transfer/career goals.</vt:lpstr>
      <vt:lpstr>PowerPoint Presentation</vt:lpstr>
      <vt:lpstr>Mission</vt:lpstr>
      <vt:lpstr>PowerPoint Presentation</vt:lpstr>
      <vt:lpstr>PowerPoint Presentation</vt:lpstr>
      <vt:lpstr>PowerPoint Presentation</vt:lpstr>
      <vt:lpstr>PowerPoint Presentation</vt:lpstr>
      <vt:lpstr>EOPS/NextUp/Promise Counselor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Rodriguez, Megan</dc:creator>
  <cp:revision>65</cp:revision>
  <dcterms:created xsi:type="dcterms:W3CDTF">2015-08-26T22:52:00Z</dcterms:created>
  <dcterms:modified xsi:type="dcterms:W3CDTF">2023-11-15T00:41:13Z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0x01010028BD38011A45A8428CED66700BCC9B54</vt:lpwstr>
  </property>
</Properties>
</file>