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32"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8" d="100"/>
          <a:sy n="68" d="100"/>
        </p:scale>
        <p:origin x="61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smtClean="0"/>
              <a:t>11/15/2023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28403945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smtClean="0"/>
              <a:t>11/15/2023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933018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smtClean="0"/>
              <a:t>11/15/2023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29777804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smtClean="0"/>
              <a:t>11/15/2023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677354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1160EA64-D806-43AC-9DF2-F8C432F32B4C}" type="datetimeFigureOut">
              <a:rPr lang="en-US" smtClean="0"/>
              <a:t>11/15/2023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52732139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smtClean="0"/>
              <a:t>11/15/2023</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766419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4F7D4976-E339-4826-83B7-FBD03F55ECF8}" type="datetimeFigureOut">
              <a:rPr lang="en-US" smtClean="0"/>
              <a:t>11/15/2023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948257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smtClean="0"/>
              <a:t>11/15/2023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88560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smtClean="0"/>
              <a:t>11/15/2023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3825674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1160EA64-D806-43AC-9DF2-F8C432F32B4C}" type="datetimeFigureOut">
              <a:rPr lang="en-US" smtClean="0"/>
              <a:t>11/15/2023</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6033659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1160EA64-D806-43AC-9DF2-F8C432F32B4C}" type="datetimeFigureOut">
              <a:rPr lang="en-US" smtClean="0"/>
              <a:pPr/>
              <a:t>11/15/2023</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29776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smtClean="0"/>
              <a:t>11/15/2023</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883362682"/>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acrobat.adobe.com/link/review?uri=urn:aaid:scds:US:02ad719d-bec1-3692-bb9a-9b0b8a1ac131" TargetMode="Externa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23654C-26B6-4548-9D50-69571C66B809}"/>
              </a:ext>
            </a:extLst>
          </p:cNvPr>
          <p:cNvSpPr>
            <a:spLocks noGrp="1"/>
          </p:cNvSpPr>
          <p:nvPr>
            <p:ph type="subTitle" idx="1"/>
          </p:nvPr>
        </p:nvSpPr>
        <p:spPr>
          <a:xfrm>
            <a:off x="3217318" y="4251573"/>
            <a:ext cx="5757364" cy="2318909"/>
          </a:xfrm>
        </p:spPr>
        <p:txBody>
          <a:bodyPr>
            <a:normAutofit/>
          </a:bodyPr>
          <a:lstStyle/>
          <a:p>
            <a:r>
              <a:rPr lang="en-US" sz="2800" b="1" dirty="0">
                <a:solidFill>
                  <a:schemeClr val="bg1"/>
                </a:solidFill>
              </a:rPr>
              <a:t>Request for Instructional Aide II </a:t>
            </a:r>
          </a:p>
          <a:p>
            <a:r>
              <a:rPr lang="en-US" sz="2800" b="1" dirty="0">
                <a:solidFill>
                  <a:schemeClr val="bg1"/>
                </a:solidFill>
              </a:rPr>
              <a:t>Part-time | Permanent</a:t>
            </a:r>
          </a:p>
          <a:p>
            <a:r>
              <a:rPr lang="en-US" sz="2800" b="1" dirty="0">
                <a:solidFill>
                  <a:schemeClr val="bg1"/>
                </a:solidFill>
              </a:rPr>
              <a:t>EMP Goals 1 &amp; 2</a:t>
            </a:r>
          </a:p>
          <a:p>
            <a:r>
              <a:rPr lang="en-US" sz="2800" b="1" dirty="0">
                <a:solidFill>
                  <a:schemeClr val="bg1"/>
                </a:solidFill>
              </a:rPr>
              <a:t>EMP 4.8</a:t>
            </a:r>
          </a:p>
        </p:txBody>
      </p:sp>
      <p:pic>
        <p:nvPicPr>
          <p:cNvPr id="7" name="Picture 6" descr="A logo for a company&#10;&#10;Description automatically generated">
            <a:extLst>
              <a:ext uri="{FF2B5EF4-FFF2-40B4-BE49-F238E27FC236}">
                <a16:creationId xmlns:a16="http://schemas.microsoft.com/office/drawing/2014/main" id="{FD1A8E90-E122-2517-6DB5-5AEA4DEB229D}"/>
              </a:ext>
            </a:extLst>
          </p:cNvPr>
          <p:cNvPicPr>
            <a:picLocks noChangeAspect="1"/>
          </p:cNvPicPr>
          <p:nvPr/>
        </p:nvPicPr>
        <p:blipFill>
          <a:blip r:embed="rId2"/>
          <a:stretch>
            <a:fillRect/>
          </a:stretch>
        </p:blipFill>
        <p:spPr>
          <a:xfrm>
            <a:off x="2298700" y="1670342"/>
            <a:ext cx="7594600" cy="2804751"/>
          </a:xfrm>
          <a:prstGeom prst="rect">
            <a:avLst/>
          </a:prstGeom>
        </p:spPr>
      </p:pic>
    </p:spTree>
    <p:extLst>
      <p:ext uri="{BB962C8B-B14F-4D97-AF65-F5344CB8AC3E}">
        <p14:creationId xmlns:p14="http://schemas.microsoft.com/office/powerpoint/2010/main" val="33005907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504E6A6-E7F7-4E05-9DB5-A07313A21024}"/>
              </a:ext>
            </a:extLst>
          </p:cNvPr>
          <p:cNvSpPr txBox="1"/>
          <p:nvPr/>
        </p:nvSpPr>
        <p:spPr>
          <a:xfrm>
            <a:off x="382342" y="923285"/>
            <a:ext cx="9240556" cy="538609"/>
          </a:xfrm>
          <a:prstGeom prst="rect">
            <a:avLst/>
          </a:prstGeom>
          <a:noFill/>
        </p:spPr>
        <p:txBody>
          <a:bodyPr wrap="square" rtlCol="0">
            <a:spAutoFit/>
          </a:bodyPr>
          <a:lstStyle/>
          <a:p>
            <a:r>
              <a:rPr lang="en-US" sz="1600" dirty="0"/>
              <a:t>From SMCCCD General Position Description:   </a:t>
            </a:r>
          </a:p>
          <a:p>
            <a:r>
              <a:rPr lang="en-US" sz="1300" dirty="0">
                <a:hlinkClick r:id="rId2">
                  <a:extLst>
                    <a:ext uri="{A12FA001-AC4F-418D-AE19-62706E023703}">
                      <ahyp:hlinkClr xmlns:ahyp="http://schemas.microsoft.com/office/drawing/2018/hyperlinkcolor" val="tx"/>
                    </a:ext>
                  </a:extLst>
                </a:hlinkClick>
              </a:rPr>
              <a:t>https://acrobat.adobe.com/link/review?uri=urn:aaid:scds:US:02ad719d-bec1-3692-bb9a-9b0b8a1ac131</a:t>
            </a:r>
            <a:endParaRPr lang="en-US" sz="1300" dirty="0"/>
          </a:p>
        </p:txBody>
      </p:sp>
      <p:pic>
        <p:nvPicPr>
          <p:cNvPr id="8" name="Picture 7">
            <a:extLst>
              <a:ext uri="{FF2B5EF4-FFF2-40B4-BE49-F238E27FC236}">
                <a16:creationId xmlns:a16="http://schemas.microsoft.com/office/drawing/2014/main" id="{8244C5FF-2C0B-4B81-BA8F-D8DC1D9E0C47}"/>
              </a:ext>
            </a:extLst>
          </p:cNvPr>
          <p:cNvPicPr>
            <a:picLocks noChangeAspect="1"/>
          </p:cNvPicPr>
          <p:nvPr/>
        </p:nvPicPr>
        <p:blipFill>
          <a:blip r:embed="rId3"/>
          <a:stretch>
            <a:fillRect/>
          </a:stretch>
        </p:blipFill>
        <p:spPr>
          <a:xfrm>
            <a:off x="193807" y="1846615"/>
            <a:ext cx="6067443" cy="4290025"/>
          </a:xfrm>
          <a:prstGeom prst="rect">
            <a:avLst/>
          </a:prstGeom>
        </p:spPr>
      </p:pic>
      <p:pic>
        <p:nvPicPr>
          <p:cNvPr id="9" name="Picture 8">
            <a:extLst>
              <a:ext uri="{FF2B5EF4-FFF2-40B4-BE49-F238E27FC236}">
                <a16:creationId xmlns:a16="http://schemas.microsoft.com/office/drawing/2014/main" id="{4A8EBC51-943F-475C-8132-63FD51A282CA}"/>
              </a:ext>
            </a:extLst>
          </p:cNvPr>
          <p:cNvPicPr>
            <a:picLocks noChangeAspect="1"/>
          </p:cNvPicPr>
          <p:nvPr/>
        </p:nvPicPr>
        <p:blipFill>
          <a:blip r:embed="rId4"/>
          <a:stretch>
            <a:fillRect/>
          </a:stretch>
        </p:blipFill>
        <p:spPr>
          <a:xfrm>
            <a:off x="6617617" y="1504105"/>
            <a:ext cx="5183770" cy="4896696"/>
          </a:xfrm>
          <a:prstGeom prst="rect">
            <a:avLst/>
          </a:prstGeom>
        </p:spPr>
      </p:pic>
      <p:sp>
        <p:nvSpPr>
          <p:cNvPr id="6" name="TextBox 5">
            <a:extLst>
              <a:ext uri="{FF2B5EF4-FFF2-40B4-BE49-F238E27FC236}">
                <a16:creationId xmlns:a16="http://schemas.microsoft.com/office/drawing/2014/main" id="{617F1450-7965-8086-9EAB-8A057C952436}"/>
              </a:ext>
            </a:extLst>
          </p:cNvPr>
          <p:cNvSpPr txBox="1"/>
          <p:nvPr/>
        </p:nvSpPr>
        <p:spPr>
          <a:xfrm>
            <a:off x="3048000" y="234743"/>
            <a:ext cx="6096000" cy="584775"/>
          </a:xfrm>
          <a:prstGeom prst="rect">
            <a:avLst/>
          </a:prstGeom>
          <a:noFill/>
        </p:spPr>
        <p:txBody>
          <a:bodyPr wrap="square">
            <a:spAutoFit/>
          </a:bodyPr>
          <a:lstStyle/>
          <a:p>
            <a:pPr algn="ctr"/>
            <a:r>
              <a:rPr lang="en-US" sz="3200" dirty="0"/>
              <a:t>INSTRUCTIONAL AIDE II</a:t>
            </a:r>
          </a:p>
        </p:txBody>
      </p:sp>
    </p:spTree>
    <p:extLst>
      <p:ext uri="{BB962C8B-B14F-4D97-AF65-F5344CB8AC3E}">
        <p14:creationId xmlns:p14="http://schemas.microsoft.com/office/powerpoint/2010/main" val="23058749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C40D95-C093-4C6E-80CC-DF65B057CC19}"/>
              </a:ext>
            </a:extLst>
          </p:cNvPr>
          <p:cNvSpPr>
            <a:spLocks noGrp="1"/>
          </p:cNvSpPr>
          <p:nvPr>
            <p:ph idx="1"/>
          </p:nvPr>
        </p:nvSpPr>
        <p:spPr>
          <a:xfrm>
            <a:off x="647307" y="917847"/>
            <a:ext cx="10897386" cy="5685919"/>
          </a:xfrm>
        </p:spPr>
        <p:txBody>
          <a:bodyPr/>
          <a:lstStyle/>
          <a:p>
            <a:pPr marL="0" indent="0" algn="ctr">
              <a:buNone/>
            </a:pPr>
            <a:r>
              <a:rPr lang="en-US" sz="2000" dirty="0"/>
              <a:t>Full-time | We are requesting </a:t>
            </a:r>
            <a:r>
              <a:rPr lang="en-US" sz="2000" b="1" dirty="0"/>
              <a:t>part-time</a:t>
            </a:r>
            <a:r>
              <a:rPr lang="en-US" sz="2000" dirty="0"/>
              <a:t> </a:t>
            </a:r>
            <a:r>
              <a:rPr lang="en-US" sz="2000" b="1" dirty="0"/>
              <a:t>permanent.  Will work with dean to determine %FT for part time Instructional Aide II</a:t>
            </a:r>
          </a:p>
          <a:p>
            <a:endParaRPr lang="en-US" dirty="0"/>
          </a:p>
        </p:txBody>
      </p:sp>
      <p:pic>
        <p:nvPicPr>
          <p:cNvPr id="4" name="Picture 3">
            <a:extLst>
              <a:ext uri="{FF2B5EF4-FFF2-40B4-BE49-F238E27FC236}">
                <a16:creationId xmlns:a16="http://schemas.microsoft.com/office/drawing/2014/main" id="{BBB6E3FD-753E-4226-A25D-5838709E9A73}"/>
              </a:ext>
            </a:extLst>
          </p:cNvPr>
          <p:cNvPicPr>
            <a:picLocks noChangeAspect="1"/>
          </p:cNvPicPr>
          <p:nvPr/>
        </p:nvPicPr>
        <p:blipFill>
          <a:blip r:embed="rId2"/>
          <a:stretch>
            <a:fillRect/>
          </a:stretch>
        </p:blipFill>
        <p:spPr>
          <a:xfrm>
            <a:off x="1743776" y="1760599"/>
            <a:ext cx="8625709" cy="4371826"/>
          </a:xfrm>
          <a:prstGeom prst="rect">
            <a:avLst/>
          </a:prstGeom>
        </p:spPr>
      </p:pic>
      <p:sp>
        <p:nvSpPr>
          <p:cNvPr id="7" name="TextBox 6">
            <a:extLst>
              <a:ext uri="{FF2B5EF4-FFF2-40B4-BE49-F238E27FC236}">
                <a16:creationId xmlns:a16="http://schemas.microsoft.com/office/drawing/2014/main" id="{F936782D-7CC2-08A1-6B59-C682424030F2}"/>
              </a:ext>
            </a:extLst>
          </p:cNvPr>
          <p:cNvSpPr txBox="1"/>
          <p:nvPr/>
        </p:nvSpPr>
        <p:spPr>
          <a:xfrm>
            <a:off x="4543719" y="539874"/>
            <a:ext cx="3601040" cy="461665"/>
          </a:xfrm>
          <a:prstGeom prst="rect">
            <a:avLst/>
          </a:prstGeom>
          <a:noFill/>
        </p:spPr>
        <p:txBody>
          <a:bodyPr wrap="square">
            <a:spAutoFit/>
          </a:bodyPr>
          <a:lstStyle/>
          <a:p>
            <a:pPr algn="ctr"/>
            <a:r>
              <a:rPr lang="en-US" sz="2400" dirty="0"/>
              <a:t>SALARY SCHEDULE</a:t>
            </a:r>
          </a:p>
        </p:txBody>
      </p:sp>
      <p:sp>
        <p:nvSpPr>
          <p:cNvPr id="2" name="TextBox 1">
            <a:extLst>
              <a:ext uri="{FF2B5EF4-FFF2-40B4-BE49-F238E27FC236}">
                <a16:creationId xmlns:a16="http://schemas.microsoft.com/office/drawing/2014/main" id="{1FDFDFB6-A3FA-43C7-A709-EB96C3C70AAC}"/>
              </a:ext>
            </a:extLst>
          </p:cNvPr>
          <p:cNvSpPr txBox="1"/>
          <p:nvPr/>
        </p:nvSpPr>
        <p:spPr>
          <a:xfrm>
            <a:off x="134343" y="158787"/>
            <a:ext cx="5236177" cy="461665"/>
          </a:xfrm>
          <a:prstGeom prst="rect">
            <a:avLst/>
          </a:prstGeom>
          <a:noFill/>
        </p:spPr>
        <p:txBody>
          <a:bodyPr wrap="none" rtlCol="0">
            <a:spAutoFit/>
          </a:bodyPr>
          <a:lstStyle/>
          <a:p>
            <a:r>
              <a:rPr lang="en-US" sz="2400" b="1" dirty="0">
                <a:solidFill>
                  <a:srgbClr val="FF0000"/>
                </a:solidFill>
              </a:rPr>
              <a:t>Funding: Strong Workforce, Perkins</a:t>
            </a:r>
          </a:p>
        </p:txBody>
      </p:sp>
    </p:spTree>
    <p:extLst>
      <p:ext uri="{BB962C8B-B14F-4D97-AF65-F5344CB8AC3E}">
        <p14:creationId xmlns:p14="http://schemas.microsoft.com/office/powerpoint/2010/main" val="2163609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C198DD3-99B2-E21D-9279-300D4EC171B7}"/>
              </a:ext>
            </a:extLst>
          </p:cNvPr>
          <p:cNvSpPr txBox="1"/>
          <p:nvPr/>
        </p:nvSpPr>
        <p:spPr>
          <a:xfrm>
            <a:off x="2672072" y="3915716"/>
            <a:ext cx="6847855" cy="1077218"/>
          </a:xfrm>
          <a:prstGeom prst="rect">
            <a:avLst/>
          </a:prstGeom>
          <a:noFill/>
        </p:spPr>
        <p:txBody>
          <a:bodyPr wrap="square">
            <a:spAutoFit/>
          </a:bodyPr>
          <a:lstStyle/>
          <a:p>
            <a:pPr marL="0" indent="0" algn="ctr">
              <a:spcAft>
                <a:spcPts val="600"/>
              </a:spcAft>
              <a:buNone/>
            </a:pPr>
            <a:r>
              <a:rPr lang="en-US" b="1" dirty="0"/>
              <a:t>Education</a:t>
            </a:r>
          </a:p>
          <a:p>
            <a:pPr marL="742950" lvl="1" indent="-285750">
              <a:spcAft>
                <a:spcPts val="600"/>
              </a:spcAft>
              <a:buFont typeface="Arial" panose="020B0604020202020204" pitchFamily="34" charset="0"/>
              <a:buChar char="•"/>
            </a:pPr>
            <a:r>
              <a:rPr lang="en-US" dirty="0"/>
              <a:t>Youth and After School Certificate of Achievement (in revision)</a:t>
            </a:r>
          </a:p>
          <a:p>
            <a:pPr marL="742950" lvl="1" indent="-285750">
              <a:spcAft>
                <a:spcPts val="600"/>
              </a:spcAft>
              <a:buFont typeface="Arial" panose="020B0604020202020204" pitchFamily="34" charset="0"/>
              <a:buChar char="•"/>
            </a:pPr>
            <a:r>
              <a:rPr lang="en-US" dirty="0"/>
              <a:t>AA-T in Elementary Education</a:t>
            </a:r>
          </a:p>
        </p:txBody>
      </p:sp>
      <p:sp>
        <p:nvSpPr>
          <p:cNvPr id="7" name="TextBox 6">
            <a:extLst>
              <a:ext uri="{FF2B5EF4-FFF2-40B4-BE49-F238E27FC236}">
                <a16:creationId xmlns:a16="http://schemas.microsoft.com/office/drawing/2014/main" id="{D0593832-CD13-55BB-DB34-68EBF1870BC6}"/>
              </a:ext>
            </a:extLst>
          </p:cNvPr>
          <p:cNvSpPr txBox="1"/>
          <p:nvPr/>
        </p:nvSpPr>
        <p:spPr>
          <a:xfrm>
            <a:off x="2378446" y="5290251"/>
            <a:ext cx="7598674" cy="1077218"/>
          </a:xfrm>
          <a:prstGeom prst="rect">
            <a:avLst/>
          </a:prstGeom>
          <a:noFill/>
        </p:spPr>
        <p:txBody>
          <a:bodyPr wrap="square">
            <a:spAutoFit/>
          </a:bodyPr>
          <a:lstStyle/>
          <a:p>
            <a:pPr marL="0" indent="0" algn="ctr">
              <a:spcAft>
                <a:spcPts val="600"/>
              </a:spcAft>
              <a:buNone/>
            </a:pPr>
            <a:r>
              <a:rPr lang="en-US" b="1" dirty="0"/>
              <a:t>Human Services</a:t>
            </a:r>
          </a:p>
          <a:p>
            <a:pPr marL="742950" lvl="1" indent="-285750">
              <a:spcAft>
                <a:spcPts val="600"/>
              </a:spcAft>
              <a:buFont typeface="Arial" panose="020B0604020202020204" pitchFamily="34" charset="0"/>
              <a:buChar char="•"/>
            </a:pPr>
            <a:r>
              <a:rPr lang="en-US" dirty="0"/>
              <a:t>Human Services Paraprofessional Certificate of Achievement (pending)</a:t>
            </a:r>
          </a:p>
          <a:p>
            <a:pPr marL="742950" lvl="1" indent="-285750">
              <a:spcAft>
                <a:spcPts val="600"/>
              </a:spcAft>
              <a:buFont typeface="Arial" panose="020B0604020202020204" pitchFamily="34" charset="0"/>
              <a:buChar char="•"/>
            </a:pPr>
            <a:r>
              <a:rPr lang="en-US" dirty="0"/>
              <a:t>AA-T in Social Work and Human Services</a:t>
            </a:r>
          </a:p>
        </p:txBody>
      </p:sp>
      <p:sp>
        <p:nvSpPr>
          <p:cNvPr id="9" name="TextBox 8">
            <a:extLst>
              <a:ext uri="{FF2B5EF4-FFF2-40B4-BE49-F238E27FC236}">
                <a16:creationId xmlns:a16="http://schemas.microsoft.com/office/drawing/2014/main" id="{3F34123E-F906-9C8A-BE64-3D75A5F0CBE7}"/>
              </a:ext>
            </a:extLst>
          </p:cNvPr>
          <p:cNvSpPr txBox="1"/>
          <p:nvPr/>
        </p:nvSpPr>
        <p:spPr>
          <a:xfrm>
            <a:off x="2413686" y="1479352"/>
            <a:ext cx="7364623" cy="2139047"/>
          </a:xfrm>
          <a:prstGeom prst="rect">
            <a:avLst/>
          </a:prstGeom>
          <a:noFill/>
        </p:spPr>
        <p:txBody>
          <a:bodyPr wrap="square">
            <a:spAutoFit/>
          </a:bodyPr>
          <a:lstStyle/>
          <a:p>
            <a:pPr algn="ctr">
              <a:spcAft>
                <a:spcPts val="600"/>
              </a:spcAft>
            </a:pPr>
            <a:r>
              <a:rPr lang="en-US" b="1" dirty="0"/>
              <a:t>Early Childhood Education </a:t>
            </a:r>
          </a:p>
          <a:p>
            <a:pPr marL="742950" lvl="1" indent="-285750">
              <a:spcAft>
                <a:spcPts val="600"/>
              </a:spcAft>
              <a:buFont typeface="Arial" panose="020B0604020202020204" pitchFamily="34" charset="0"/>
              <a:buChar char="•"/>
            </a:pPr>
            <a:r>
              <a:rPr lang="en-US" dirty="0"/>
              <a:t>Early Childhood Education Certificate of Achievement</a:t>
            </a:r>
          </a:p>
          <a:p>
            <a:pPr marL="742950" lvl="1" indent="-285750">
              <a:spcAft>
                <a:spcPts val="600"/>
              </a:spcAft>
              <a:buFont typeface="Arial" panose="020B0604020202020204" pitchFamily="34" charset="0"/>
              <a:buChar char="•"/>
            </a:pPr>
            <a:r>
              <a:rPr lang="en-US" dirty="0"/>
              <a:t>Inclusion Support Certificate of Achievement</a:t>
            </a:r>
          </a:p>
          <a:p>
            <a:pPr marL="742950" lvl="1" indent="-285750">
              <a:spcAft>
                <a:spcPts val="600"/>
              </a:spcAft>
              <a:buFont typeface="Arial" panose="020B0604020202020204" pitchFamily="34" charset="0"/>
              <a:buChar char="•"/>
            </a:pPr>
            <a:r>
              <a:rPr lang="en-US" dirty="0"/>
              <a:t>Multilingual Learners Teacher Certificate of Achievement (pending)</a:t>
            </a:r>
          </a:p>
          <a:p>
            <a:pPr marL="742950" lvl="1" indent="-285750">
              <a:spcAft>
                <a:spcPts val="600"/>
              </a:spcAft>
              <a:buFont typeface="Arial" panose="020B0604020202020204" pitchFamily="34" charset="0"/>
              <a:buChar char="•"/>
            </a:pPr>
            <a:r>
              <a:rPr lang="en-US" dirty="0"/>
              <a:t>AS-T in Early Childhood Education</a:t>
            </a:r>
          </a:p>
          <a:p>
            <a:pPr marL="742950" lvl="1" indent="-285750">
              <a:spcAft>
                <a:spcPts val="600"/>
              </a:spcAft>
              <a:buFont typeface="Arial" panose="020B0604020202020204" pitchFamily="34" charset="0"/>
              <a:buChar char="•"/>
            </a:pPr>
            <a:r>
              <a:rPr lang="en-US" dirty="0"/>
              <a:t>AA-T in Child and Adolescent Development</a:t>
            </a:r>
          </a:p>
        </p:txBody>
      </p:sp>
      <p:sp>
        <p:nvSpPr>
          <p:cNvPr id="12" name="TextBox 11">
            <a:extLst>
              <a:ext uri="{FF2B5EF4-FFF2-40B4-BE49-F238E27FC236}">
                <a16:creationId xmlns:a16="http://schemas.microsoft.com/office/drawing/2014/main" id="{65D48F3D-0B6A-8F0F-57AF-4A752FC59427}"/>
              </a:ext>
            </a:extLst>
          </p:cNvPr>
          <p:cNvSpPr txBox="1"/>
          <p:nvPr/>
        </p:nvSpPr>
        <p:spPr>
          <a:xfrm>
            <a:off x="1512453" y="367540"/>
            <a:ext cx="9167091" cy="584775"/>
          </a:xfrm>
          <a:prstGeom prst="rect">
            <a:avLst/>
          </a:prstGeom>
          <a:noFill/>
        </p:spPr>
        <p:txBody>
          <a:bodyPr wrap="square">
            <a:spAutoFit/>
          </a:bodyPr>
          <a:lstStyle/>
          <a:p>
            <a:pPr algn="ctr"/>
            <a:r>
              <a:rPr lang="en-US" sz="3200" dirty="0"/>
              <a:t>EDUCATION &amp; HUMAN DEVELOPMENT</a:t>
            </a:r>
          </a:p>
        </p:txBody>
      </p:sp>
    </p:spTree>
    <p:extLst>
      <p:ext uri="{BB962C8B-B14F-4D97-AF65-F5344CB8AC3E}">
        <p14:creationId xmlns:p14="http://schemas.microsoft.com/office/powerpoint/2010/main" val="2173356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2D7E0A08-42AB-4BE5-B1B6-C35B850C2262}"/>
              </a:ext>
            </a:extLst>
          </p:cNvPr>
          <p:cNvPicPr>
            <a:picLocks noChangeAspect="1"/>
          </p:cNvPicPr>
          <p:nvPr/>
        </p:nvPicPr>
        <p:blipFill>
          <a:blip r:embed="rId2"/>
          <a:stretch>
            <a:fillRect/>
          </a:stretch>
        </p:blipFill>
        <p:spPr>
          <a:xfrm>
            <a:off x="811881" y="1181208"/>
            <a:ext cx="9845959" cy="5306881"/>
          </a:xfrm>
          <a:prstGeom prst="rect">
            <a:avLst/>
          </a:prstGeom>
        </p:spPr>
      </p:pic>
      <p:sp>
        <p:nvSpPr>
          <p:cNvPr id="9" name="TextBox 8">
            <a:extLst>
              <a:ext uri="{FF2B5EF4-FFF2-40B4-BE49-F238E27FC236}">
                <a16:creationId xmlns:a16="http://schemas.microsoft.com/office/drawing/2014/main" id="{DF22ADC8-58A7-836E-BF34-5A084457C933}"/>
              </a:ext>
            </a:extLst>
          </p:cNvPr>
          <p:cNvSpPr txBox="1"/>
          <p:nvPr/>
        </p:nvSpPr>
        <p:spPr>
          <a:xfrm>
            <a:off x="2686860" y="369911"/>
            <a:ext cx="6096000" cy="584775"/>
          </a:xfrm>
          <a:prstGeom prst="rect">
            <a:avLst/>
          </a:prstGeom>
          <a:noFill/>
        </p:spPr>
        <p:txBody>
          <a:bodyPr wrap="square">
            <a:spAutoFit/>
          </a:bodyPr>
          <a:lstStyle/>
          <a:p>
            <a:pPr algn="ctr"/>
            <a:r>
              <a:rPr lang="en-US" sz="3200" dirty="0"/>
              <a:t>ENROLLMENT</a:t>
            </a:r>
          </a:p>
        </p:txBody>
      </p:sp>
    </p:spTree>
    <p:extLst>
      <p:ext uri="{BB962C8B-B14F-4D97-AF65-F5344CB8AC3E}">
        <p14:creationId xmlns:p14="http://schemas.microsoft.com/office/powerpoint/2010/main" val="49511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D7492A0-66F1-443A-8E4C-9D56606A0C18}"/>
              </a:ext>
            </a:extLst>
          </p:cNvPr>
          <p:cNvPicPr>
            <a:picLocks noChangeAspect="1"/>
          </p:cNvPicPr>
          <p:nvPr/>
        </p:nvPicPr>
        <p:blipFill>
          <a:blip r:embed="rId2"/>
          <a:stretch>
            <a:fillRect/>
          </a:stretch>
        </p:blipFill>
        <p:spPr>
          <a:xfrm>
            <a:off x="717851" y="1432560"/>
            <a:ext cx="10756297" cy="5016390"/>
          </a:xfrm>
          <a:prstGeom prst="rect">
            <a:avLst/>
          </a:prstGeom>
        </p:spPr>
      </p:pic>
      <p:sp>
        <p:nvSpPr>
          <p:cNvPr id="6" name="TextBox 5">
            <a:extLst>
              <a:ext uri="{FF2B5EF4-FFF2-40B4-BE49-F238E27FC236}">
                <a16:creationId xmlns:a16="http://schemas.microsoft.com/office/drawing/2014/main" id="{76F922A5-1C8C-F9E5-3834-D3483C3A9880}"/>
              </a:ext>
            </a:extLst>
          </p:cNvPr>
          <p:cNvSpPr txBox="1"/>
          <p:nvPr/>
        </p:nvSpPr>
        <p:spPr>
          <a:xfrm>
            <a:off x="2798620" y="409050"/>
            <a:ext cx="6096000" cy="584775"/>
          </a:xfrm>
          <a:prstGeom prst="rect">
            <a:avLst/>
          </a:prstGeom>
          <a:noFill/>
        </p:spPr>
        <p:txBody>
          <a:bodyPr wrap="square">
            <a:spAutoFit/>
          </a:bodyPr>
          <a:lstStyle/>
          <a:p>
            <a:pPr algn="ctr"/>
            <a:r>
              <a:rPr lang="en-US" sz="3200" dirty="0"/>
              <a:t>ENROLLMENT</a:t>
            </a:r>
          </a:p>
        </p:txBody>
      </p:sp>
    </p:spTree>
    <p:extLst>
      <p:ext uri="{BB962C8B-B14F-4D97-AF65-F5344CB8AC3E}">
        <p14:creationId xmlns:p14="http://schemas.microsoft.com/office/powerpoint/2010/main" val="24991484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E34526C1-64A3-478E-9E87-70A684AD8B14}"/>
              </a:ext>
            </a:extLst>
          </p:cNvPr>
          <p:cNvPicPr>
            <a:picLocks noChangeAspect="1"/>
          </p:cNvPicPr>
          <p:nvPr/>
        </p:nvPicPr>
        <p:blipFill>
          <a:blip r:embed="rId2"/>
          <a:stretch>
            <a:fillRect/>
          </a:stretch>
        </p:blipFill>
        <p:spPr>
          <a:xfrm>
            <a:off x="541693" y="1495873"/>
            <a:ext cx="11108613" cy="4933312"/>
          </a:xfrm>
          <a:prstGeom prst="rect">
            <a:avLst/>
          </a:prstGeom>
        </p:spPr>
      </p:pic>
      <p:sp>
        <p:nvSpPr>
          <p:cNvPr id="5" name="TextBox 4">
            <a:extLst>
              <a:ext uri="{FF2B5EF4-FFF2-40B4-BE49-F238E27FC236}">
                <a16:creationId xmlns:a16="http://schemas.microsoft.com/office/drawing/2014/main" id="{5B9EBB21-19E9-F6A4-7393-EA061E397A0F}"/>
              </a:ext>
            </a:extLst>
          </p:cNvPr>
          <p:cNvSpPr txBox="1"/>
          <p:nvPr/>
        </p:nvSpPr>
        <p:spPr>
          <a:xfrm>
            <a:off x="2869740" y="428815"/>
            <a:ext cx="6096000" cy="584775"/>
          </a:xfrm>
          <a:prstGeom prst="rect">
            <a:avLst/>
          </a:prstGeom>
          <a:noFill/>
        </p:spPr>
        <p:txBody>
          <a:bodyPr wrap="square">
            <a:spAutoFit/>
          </a:bodyPr>
          <a:lstStyle/>
          <a:p>
            <a:pPr algn="ctr"/>
            <a:r>
              <a:rPr lang="en-US" sz="3200" dirty="0"/>
              <a:t>EQUITY</a:t>
            </a:r>
          </a:p>
        </p:txBody>
      </p:sp>
    </p:spTree>
    <p:extLst>
      <p:ext uri="{BB962C8B-B14F-4D97-AF65-F5344CB8AC3E}">
        <p14:creationId xmlns:p14="http://schemas.microsoft.com/office/powerpoint/2010/main" val="18793816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00A3744-52C4-4A66-9F4E-D97B04CDACBA}"/>
              </a:ext>
            </a:extLst>
          </p:cNvPr>
          <p:cNvPicPr>
            <a:picLocks noChangeAspect="1"/>
          </p:cNvPicPr>
          <p:nvPr/>
        </p:nvPicPr>
        <p:blipFill>
          <a:blip r:embed="rId2"/>
          <a:stretch>
            <a:fillRect/>
          </a:stretch>
        </p:blipFill>
        <p:spPr>
          <a:xfrm>
            <a:off x="886430" y="1150803"/>
            <a:ext cx="10419140" cy="5479527"/>
          </a:xfrm>
          <a:prstGeom prst="rect">
            <a:avLst/>
          </a:prstGeom>
        </p:spPr>
      </p:pic>
      <p:sp>
        <p:nvSpPr>
          <p:cNvPr id="6" name="TextBox 5">
            <a:extLst>
              <a:ext uri="{FF2B5EF4-FFF2-40B4-BE49-F238E27FC236}">
                <a16:creationId xmlns:a16="http://schemas.microsoft.com/office/drawing/2014/main" id="{7D35A091-A7A1-92C1-E3FB-488B9EC4A6F8}"/>
              </a:ext>
            </a:extLst>
          </p:cNvPr>
          <p:cNvSpPr txBox="1"/>
          <p:nvPr/>
        </p:nvSpPr>
        <p:spPr>
          <a:xfrm>
            <a:off x="3048000" y="420710"/>
            <a:ext cx="6096000" cy="584775"/>
          </a:xfrm>
          <a:prstGeom prst="rect">
            <a:avLst/>
          </a:prstGeom>
          <a:noFill/>
        </p:spPr>
        <p:txBody>
          <a:bodyPr wrap="square">
            <a:spAutoFit/>
          </a:bodyPr>
          <a:lstStyle/>
          <a:p>
            <a:pPr algn="ctr"/>
            <a:r>
              <a:rPr lang="en-US" sz="3200" dirty="0"/>
              <a:t>EQUITY</a:t>
            </a:r>
          </a:p>
        </p:txBody>
      </p:sp>
    </p:spTree>
    <p:extLst>
      <p:ext uri="{BB962C8B-B14F-4D97-AF65-F5344CB8AC3E}">
        <p14:creationId xmlns:p14="http://schemas.microsoft.com/office/powerpoint/2010/main" val="2606701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7ADF6C5-B914-8678-B08B-DFDD5FC30B68}"/>
              </a:ext>
            </a:extLst>
          </p:cNvPr>
          <p:cNvSpPr txBox="1"/>
          <p:nvPr/>
        </p:nvSpPr>
        <p:spPr>
          <a:xfrm>
            <a:off x="5945170" y="1853371"/>
            <a:ext cx="6096000" cy="1877437"/>
          </a:xfrm>
          <a:prstGeom prst="rect">
            <a:avLst/>
          </a:prstGeom>
          <a:noFill/>
        </p:spPr>
        <p:txBody>
          <a:bodyPr wrap="square">
            <a:spAutoFit/>
          </a:bodyPr>
          <a:lstStyle/>
          <a:p>
            <a:pPr marL="0" indent="0">
              <a:spcAft>
                <a:spcPts val="600"/>
              </a:spcAft>
              <a:buNone/>
            </a:pPr>
            <a:r>
              <a:rPr lang="en-US" sz="1600" dirty="0"/>
              <a:t>Spring 2023 | </a:t>
            </a:r>
            <a:r>
              <a:rPr lang="en-US" sz="1600" u="sng" dirty="0"/>
              <a:t>Student Assistant </a:t>
            </a:r>
            <a:r>
              <a:rPr lang="en-US" sz="1600" dirty="0"/>
              <a:t>with support from Strong Workforce</a:t>
            </a:r>
          </a:p>
          <a:p>
            <a:pPr marL="285750" indent="-285750">
              <a:spcAft>
                <a:spcPts val="600"/>
              </a:spcAft>
              <a:buFont typeface="Arial" panose="020B0604020202020204" pitchFamily="34" charset="0"/>
              <a:buChar char="•"/>
            </a:pPr>
            <a:r>
              <a:rPr lang="en-US" sz="1600" dirty="0"/>
              <a:t>Embedded in two courses</a:t>
            </a:r>
          </a:p>
          <a:p>
            <a:pPr marL="285750" indent="-285750">
              <a:spcAft>
                <a:spcPts val="600"/>
              </a:spcAft>
              <a:buFont typeface="Arial" panose="020B0604020202020204" pitchFamily="34" charset="0"/>
              <a:buChar char="•"/>
            </a:pPr>
            <a:r>
              <a:rPr lang="en-US" sz="1600" dirty="0"/>
              <a:t>Assistance available via appointment w/supervision of EHD faculty/staff</a:t>
            </a:r>
          </a:p>
          <a:p>
            <a:pPr marL="285750" indent="-285750">
              <a:spcAft>
                <a:spcPts val="600"/>
              </a:spcAft>
              <a:buFont typeface="Arial" panose="020B0604020202020204" pitchFamily="34" charset="0"/>
              <a:buChar char="•"/>
            </a:pPr>
            <a:r>
              <a:rPr lang="en-US" sz="1600" dirty="0"/>
              <a:t>Subject-matter and translation support</a:t>
            </a:r>
          </a:p>
          <a:p>
            <a:pPr marL="285750" indent="-285750">
              <a:spcAft>
                <a:spcPts val="600"/>
              </a:spcAft>
              <a:buFont typeface="Arial" panose="020B0604020202020204" pitchFamily="34" charset="0"/>
              <a:buChar char="•"/>
            </a:pPr>
            <a:r>
              <a:rPr lang="en-US" sz="1600" dirty="0"/>
              <a:t>Spanish-English</a:t>
            </a:r>
          </a:p>
        </p:txBody>
      </p:sp>
      <p:sp>
        <p:nvSpPr>
          <p:cNvPr id="7" name="TextBox 6">
            <a:extLst>
              <a:ext uri="{FF2B5EF4-FFF2-40B4-BE49-F238E27FC236}">
                <a16:creationId xmlns:a16="http://schemas.microsoft.com/office/drawing/2014/main" id="{096BE959-D7CF-AAC4-6B91-3A78C518B945}"/>
              </a:ext>
            </a:extLst>
          </p:cNvPr>
          <p:cNvSpPr txBox="1"/>
          <p:nvPr/>
        </p:nvSpPr>
        <p:spPr>
          <a:xfrm>
            <a:off x="3198830" y="4447736"/>
            <a:ext cx="7008830" cy="1308050"/>
          </a:xfrm>
          <a:prstGeom prst="rect">
            <a:avLst/>
          </a:prstGeom>
          <a:noFill/>
        </p:spPr>
        <p:txBody>
          <a:bodyPr wrap="square">
            <a:spAutoFit/>
          </a:bodyPr>
          <a:lstStyle/>
          <a:p>
            <a:pPr marL="0" indent="0">
              <a:spcAft>
                <a:spcPts val="600"/>
              </a:spcAft>
              <a:buNone/>
            </a:pPr>
            <a:r>
              <a:rPr lang="en-US" sz="1600" dirty="0"/>
              <a:t>Fall 2023 | </a:t>
            </a:r>
            <a:r>
              <a:rPr lang="en-US" sz="1600" u="sng" dirty="0"/>
              <a:t>Student Assistants </a:t>
            </a:r>
            <a:r>
              <a:rPr lang="en-US" sz="1600" dirty="0"/>
              <a:t>with support from Strong Workforce</a:t>
            </a:r>
          </a:p>
          <a:p>
            <a:pPr marL="285750" indent="-285750">
              <a:spcAft>
                <a:spcPts val="600"/>
              </a:spcAft>
              <a:buFont typeface="Arial" panose="020B0604020202020204" pitchFamily="34" charset="0"/>
              <a:buChar char="•"/>
            </a:pPr>
            <a:r>
              <a:rPr lang="en-US" sz="1600" dirty="0"/>
              <a:t>Assistance via appointments w/supervision from EHD faculty/staff</a:t>
            </a:r>
          </a:p>
          <a:p>
            <a:pPr marL="285750" indent="-285750">
              <a:spcAft>
                <a:spcPts val="600"/>
              </a:spcAft>
              <a:buFont typeface="Arial" panose="020B0604020202020204" pitchFamily="34" charset="0"/>
              <a:buChar char="•"/>
            </a:pPr>
            <a:r>
              <a:rPr lang="en-US" sz="1600" dirty="0"/>
              <a:t>Subject-matter and translation support</a:t>
            </a:r>
          </a:p>
          <a:p>
            <a:pPr marL="285750" indent="-285750">
              <a:spcAft>
                <a:spcPts val="600"/>
              </a:spcAft>
              <a:buFont typeface="Arial" panose="020B0604020202020204" pitchFamily="34" charset="0"/>
              <a:buChar char="•"/>
            </a:pPr>
            <a:r>
              <a:rPr lang="en-US" sz="1600" dirty="0"/>
              <a:t>Spanish-English</a:t>
            </a:r>
          </a:p>
        </p:txBody>
      </p:sp>
      <p:sp>
        <p:nvSpPr>
          <p:cNvPr id="9" name="TextBox 8">
            <a:extLst>
              <a:ext uri="{FF2B5EF4-FFF2-40B4-BE49-F238E27FC236}">
                <a16:creationId xmlns:a16="http://schemas.microsoft.com/office/drawing/2014/main" id="{A005F7D8-6BF7-192D-BCB4-5F815EF5FF9F}"/>
              </a:ext>
            </a:extLst>
          </p:cNvPr>
          <p:cNvSpPr txBox="1"/>
          <p:nvPr/>
        </p:nvSpPr>
        <p:spPr>
          <a:xfrm>
            <a:off x="150830" y="1879600"/>
            <a:ext cx="6096000" cy="1631216"/>
          </a:xfrm>
          <a:prstGeom prst="rect">
            <a:avLst/>
          </a:prstGeom>
          <a:noFill/>
        </p:spPr>
        <p:txBody>
          <a:bodyPr wrap="square">
            <a:spAutoFit/>
          </a:bodyPr>
          <a:lstStyle/>
          <a:p>
            <a:pPr marL="0" indent="0">
              <a:spcAft>
                <a:spcPts val="600"/>
              </a:spcAft>
              <a:buNone/>
            </a:pPr>
            <a:r>
              <a:rPr lang="en-US" sz="1600" dirty="0"/>
              <a:t>Fall 2022 | </a:t>
            </a:r>
            <a:r>
              <a:rPr lang="en-US" sz="1600" u="sng" dirty="0"/>
              <a:t>Embedded Tutor </a:t>
            </a:r>
            <a:r>
              <a:rPr lang="en-US" sz="1600" dirty="0"/>
              <a:t>in collaboration with Learning Center</a:t>
            </a:r>
          </a:p>
          <a:p>
            <a:pPr marL="285750" indent="-285750">
              <a:spcAft>
                <a:spcPts val="600"/>
              </a:spcAft>
              <a:buFont typeface="Arial" panose="020B0604020202020204" pitchFamily="34" charset="0"/>
              <a:buChar char="•"/>
            </a:pPr>
            <a:r>
              <a:rPr lang="en-US" sz="1600" dirty="0">
                <a:solidFill>
                  <a:schemeClr val="tx1"/>
                </a:solidFill>
              </a:rPr>
              <a:t>Embedded in one course</a:t>
            </a:r>
          </a:p>
          <a:p>
            <a:pPr marL="285750" indent="-285750">
              <a:spcAft>
                <a:spcPts val="600"/>
              </a:spcAft>
              <a:buFont typeface="Arial" panose="020B0604020202020204" pitchFamily="34" charset="0"/>
              <a:buChar char="•"/>
            </a:pPr>
            <a:r>
              <a:rPr lang="en-US" sz="1600" dirty="0">
                <a:solidFill>
                  <a:schemeClr val="tx1"/>
                </a:solidFill>
              </a:rPr>
              <a:t>Assistance available via office hours at Learning Center</a:t>
            </a:r>
          </a:p>
          <a:p>
            <a:pPr marL="285750" indent="-285750">
              <a:spcAft>
                <a:spcPts val="600"/>
              </a:spcAft>
              <a:buFont typeface="Arial" panose="020B0604020202020204" pitchFamily="34" charset="0"/>
              <a:buChar char="•"/>
            </a:pPr>
            <a:r>
              <a:rPr lang="en-US" sz="1600" dirty="0">
                <a:solidFill>
                  <a:schemeClr val="tx1"/>
                </a:solidFill>
              </a:rPr>
              <a:t>Subject-matter and writing support </a:t>
            </a:r>
          </a:p>
          <a:p>
            <a:pPr marL="285750" indent="-285750">
              <a:spcAft>
                <a:spcPts val="600"/>
              </a:spcAft>
              <a:buFont typeface="Arial" panose="020B0604020202020204" pitchFamily="34" charset="0"/>
              <a:buChar char="•"/>
            </a:pPr>
            <a:r>
              <a:rPr lang="en-US" sz="1600" dirty="0">
                <a:solidFill>
                  <a:schemeClr val="tx1"/>
                </a:solidFill>
              </a:rPr>
              <a:t>English only </a:t>
            </a:r>
          </a:p>
        </p:txBody>
      </p:sp>
      <p:sp>
        <p:nvSpPr>
          <p:cNvPr id="12" name="TextBox 11">
            <a:extLst>
              <a:ext uri="{FF2B5EF4-FFF2-40B4-BE49-F238E27FC236}">
                <a16:creationId xmlns:a16="http://schemas.microsoft.com/office/drawing/2014/main" id="{129DA16C-B00E-61E7-CF41-D9CCFF1ABCBF}"/>
              </a:ext>
            </a:extLst>
          </p:cNvPr>
          <p:cNvSpPr txBox="1"/>
          <p:nvPr/>
        </p:nvSpPr>
        <p:spPr>
          <a:xfrm>
            <a:off x="3048000" y="764809"/>
            <a:ext cx="6096000" cy="584775"/>
          </a:xfrm>
          <a:prstGeom prst="rect">
            <a:avLst/>
          </a:prstGeom>
          <a:noFill/>
        </p:spPr>
        <p:txBody>
          <a:bodyPr wrap="square">
            <a:spAutoFit/>
          </a:bodyPr>
          <a:lstStyle/>
          <a:p>
            <a:pPr algn="ctr"/>
            <a:r>
              <a:rPr lang="en-US" sz="3200" dirty="0"/>
              <a:t>2022-2023 PILOTS</a:t>
            </a:r>
          </a:p>
        </p:txBody>
      </p:sp>
    </p:spTree>
    <p:extLst>
      <p:ext uri="{BB962C8B-B14F-4D97-AF65-F5344CB8AC3E}">
        <p14:creationId xmlns:p14="http://schemas.microsoft.com/office/powerpoint/2010/main" val="9547416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01689323-BEA3-4582-9163-A675CAC4E78C}"/>
              </a:ext>
            </a:extLst>
          </p:cNvPr>
          <p:cNvGraphicFramePr>
            <a:graphicFrameLocks noGrp="1"/>
          </p:cNvGraphicFramePr>
          <p:nvPr>
            <p:extLst>
              <p:ext uri="{D42A27DB-BD31-4B8C-83A1-F6EECF244321}">
                <p14:modId xmlns:p14="http://schemas.microsoft.com/office/powerpoint/2010/main" val="3133123117"/>
              </p:ext>
            </p:extLst>
          </p:nvPr>
        </p:nvGraphicFramePr>
        <p:xfrm>
          <a:off x="953207" y="1795046"/>
          <a:ext cx="10285585" cy="4476143"/>
        </p:xfrm>
        <a:graphic>
          <a:graphicData uri="http://schemas.openxmlformats.org/drawingml/2006/table">
            <a:tbl>
              <a:tblPr firstRow="1">
                <a:tableStyleId>{5C22544A-7EE6-4342-B048-85BDC9FD1C3A}</a:tableStyleId>
              </a:tblPr>
              <a:tblGrid>
                <a:gridCol w="7934594">
                  <a:extLst>
                    <a:ext uri="{9D8B030D-6E8A-4147-A177-3AD203B41FA5}">
                      <a16:colId xmlns:a16="http://schemas.microsoft.com/office/drawing/2014/main" val="1458385528"/>
                    </a:ext>
                  </a:extLst>
                </a:gridCol>
                <a:gridCol w="2350991">
                  <a:extLst>
                    <a:ext uri="{9D8B030D-6E8A-4147-A177-3AD203B41FA5}">
                      <a16:colId xmlns:a16="http://schemas.microsoft.com/office/drawing/2014/main" val="2885289838"/>
                    </a:ext>
                  </a:extLst>
                </a:gridCol>
              </a:tblGrid>
              <a:tr h="1098059">
                <a:tc>
                  <a:txBody>
                    <a:bodyPr/>
                    <a:lstStyle/>
                    <a:p>
                      <a:pPr algn="ctr" fontAlgn="b"/>
                      <a:r>
                        <a:rPr lang="en-US" sz="1800" u="none" strike="noStrike" dirty="0">
                          <a:effectLst/>
                        </a:rPr>
                        <a:t>Program of Study</a:t>
                      </a:r>
                      <a:endParaRPr lang="en-US" sz="18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b"/>
                      <a:r>
                        <a:rPr lang="en-US" sz="1800" u="none" strike="noStrike" dirty="0">
                          <a:effectLst/>
                        </a:rPr>
                        <a:t>Median Ranking</a:t>
                      </a:r>
                      <a:endParaRPr lang="en-US" sz="18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3370494893"/>
                  </a:ext>
                </a:extLst>
              </a:tr>
              <a:tr h="563014">
                <a:tc>
                  <a:txBody>
                    <a:bodyPr/>
                    <a:lstStyle/>
                    <a:p>
                      <a:pPr algn="l" fontAlgn="b"/>
                      <a:r>
                        <a:rPr lang="en-US" sz="1800" u="none" strike="noStrike" dirty="0">
                          <a:effectLst/>
                        </a:rPr>
                        <a:t>Early Childhood</a:t>
                      </a:r>
                      <a:endParaRPr lang="en-US" sz="18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b"/>
                      <a:r>
                        <a:rPr lang="en-US" sz="1800" u="none" strike="noStrike">
                          <a:effectLst/>
                        </a:rPr>
                        <a:t>100</a:t>
                      </a:r>
                      <a:endParaRPr lang="en-US" sz="1800" b="0" i="0" u="none" strike="noStrike">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1392316748"/>
                  </a:ext>
                </a:extLst>
              </a:tr>
              <a:tr h="563014">
                <a:tc>
                  <a:txBody>
                    <a:bodyPr/>
                    <a:lstStyle/>
                    <a:p>
                      <a:pPr algn="l" fontAlgn="b"/>
                      <a:r>
                        <a:rPr lang="en-US" sz="1800" u="none" strike="noStrike" dirty="0">
                          <a:effectLst/>
                        </a:rPr>
                        <a:t>Interdisciplinary Studies</a:t>
                      </a:r>
                      <a:endParaRPr lang="en-US" sz="18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b"/>
                      <a:r>
                        <a:rPr lang="en-US" sz="1800" u="none" strike="noStrike">
                          <a:effectLst/>
                        </a:rPr>
                        <a:t>93</a:t>
                      </a:r>
                      <a:endParaRPr lang="en-US" sz="1800" b="0" i="0" u="none" strike="noStrike">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473797251"/>
                  </a:ext>
                </a:extLst>
              </a:tr>
              <a:tr h="563014">
                <a:tc>
                  <a:txBody>
                    <a:bodyPr/>
                    <a:lstStyle/>
                    <a:p>
                      <a:pPr algn="l" fontAlgn="b"/>
                      <a:r>
                        <a:rPr lang="en-US" sz="1800" u="none" strike="noStrike" dirty="0">
                          <a:effectLst/>
                        </a:rPr>
                        <a:t>Business, Accounting, Economics</a:t>
                      </a:r>
                      <a:endParaRPr lang="en-US" sz="18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b"/>
                      <a:r>
                        <a:rPr lang="en-US" sz="1800" u="none" strike="noStrike">
                          <a:effectLst/>
                        </a:rPr>
                        <a:t>83</a:t>
                      </a:r>
                      <a:endParaRPr lang="en-US" sz="1800" b="0" i="0" u="none" strike="noStrike">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2702873760"/>
                  </a:ext>
                </a:extLst>
              </a:tr>
              <a:tr h="563014">
                <a:tc>
                  <a:txBody>
                    <a:bodyPr/>
                    <a:lstStyle/>
                    <a:p>
                      <a:pPr algn="l" fontAlgn="b"/>
                      <a:r>
                        <a:rPr lang="en-US" sz="1800" u="none" strike="noStrike" dirty="0">
                          <a:effectLst/>
                        </a:rPr>
                        <a:t>Social Sciences</a:t>
                      </a:r>
                      <a:endParaRPr lang="en-US" sz="18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b"/>
                      <a:r>
                        <a:rPr lang="en-US" sz="1800" u="none" strike="noStrike">
                          <a:effectLst/>
                        </a:rPr>
                        <a:t>78</a:t>
                      </a:r>
                      <a:endParaRPr lang="en-US" sz="1800" b="0" i="0" u="none" strike="noStrike">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2630588185"/>
                  </a:ext>
                </a:extLst>
              </a:tr>
              <a:tr h="563014">
                <a:tc>
                  <a:txBody>
                    <a:bodyPr/>
                    <a:lstStyle/>
                    <a:p>
                      <a:pPr algn="l" fontAlgn="b"/>
                      <a:r>
                        <a:rPr lang="en-US" sz="1800" u="none" strike="noStrike" dirty="0">
                          <a:effectLst/>
                        </a:rPr>
                        <a:t>Interior Design</a:t>
                      </a:r>
                      <a:endParaRPr lang="en-US" sz="18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b"/>
                      <a:r>
                        <a:rPr lang="en-US" sz="1800" u="none" strike="noStrike" dirty="0">
                          <a:effectLst/>
                        </a:rPr>
                        <a:t>70</a:t>
                      </a:r>
                      <a:endParaRPr lang="en-US" sz="18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2345271911"/>
                  </a:ext>
                </a:extLst>
              </a:tr>
              <a:tr h="563014">
                <a:tc>
                  <a:txBody>
                    <a:bodyPr/>
                    <a:lstStyle/>
                    <a:p>
                      <a:pPr algn="l" fontAlgn="b"/>
                      <a:r>
                        <a:rPr lang="en-US" sz="1800" u="none" strike="noStrike" dirty="0">
                          <a:effectLst/>
                        </a:rPr>
                        <a:t>STEM</a:t>
                      </a:r>
                      <a:endParaRPr lang="en-US" sz="18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b"/>
                      <a:r>
                        <a:rPr lang="en-US" sz="1800" u="none" strike="noStrike" dirty="0">
                          <a:effectLst/>
                        </a:rPr>
                        <a:t>52</a:t>
                      </a:r>
                      <a:endParaRPr lang="en-US" sz="18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2038948889"/>
                  </a:ext>
                </a:extLst>
              </a:tr>
            </a:tbl>
          </a:graphicData>
        </a:graphic>
      </p:graphicFrame>
      <p:sp>
        <p:nvSpPr>
          <p:cNvPr id="6" name="TextBox 5">
            <a:extLst>
              <a:ext uri="{FF2B5EF4-FFF2-40B4-BE49-F238E27FC236}">
                <a16:creationId xmlns:a16="http://schemas.microsoft.com/office/drawing/2014/main" id="{EF4C08DA-56AE-450B-9728-EF2D8030E1BC}"/>
              </a:ext>
            </a:extLst>
          </p:cNvPr>
          <p:cNvSpPr txBox="1"/>
          <p:nvPr/>
        </p:nvSpPr>
        <p:spPr>
          <a:xfrm>
            <a:off x="953206" y="1328368"/>
            <a:ext cx="10285585" cy="338554"/>
          </a:xfrm>
          <a:prstGeom prst="rect">
            <a:avLst/>
          </a:prstGeom>
          <a:noFill/>
        </p:spPr>
        <p:txBody>
          <a:bodyPr wrap="square" rtlCol="0">
            <a:spAutoFit/>
          </a:bodyPr>
          <a:lstStyle/>
          <a:p>
            <a:r>
              <a:rPr lang="en-US" sz="1600" dirty="0"/>
              <a:t>During my time at Cañada College, I have improved my ability to convey my ideas confidently, both orally and in writing.</a:t>
            </a:r>
          </a:p>
        </p:txBody>
      </p:sp>
      <p:sp>
        <p:nvSpPr>
          <p:cNvPr id="5" name="TextBox 4">
            <a:extLst>
              <a:ext uri="{FF2B5EF4-FFF2-40B4-BE49-F238E27FC236}">
                <a16:creationId xmlns:a16="http://schemas.microsoft.com/office/drawing/2014/main" id="{6121A1CE-311F-D9A4-5504-F7AAC9409578}"/>
              </a:ext>
            </a:extLst>
          </p:cNvPr>
          <p:cNvSpPr txBox="1"/>
          <p:nvPr/>
        </p:nvSpPr>
        <p:spPr>
          <a:xfrm>
            <a:off x="1459074" y="553913"/>
            <a:ext cx="8664247" cy="584775"/>
          </a:xfrm>
          <a:prstGeom prst="rect">
            <a:avLst/>
          </a:prstGeom>
          <a:noFill/>
        </p:spPr>
        <p:txBody>
          <a:bodyPr wrap="square">
            <a:spAutoFit/>
          </a:bodyPr>
          <a:lstStyle/>
          <a:p>
            <a:pPr algn="ctr"/>
            <a:r>
              <a:rPr lang="en-US" sz="3200" dirty="0"/>
              <a:t>GRADUATE SURVEY ILO </a:t>
            </a:r>
            <a:r>
              <a:rPr lang="en-US" sz="3200" dirty="0" err="1"/>
              <a:t>ASSMNT</a:t>
            </a:r>
            <a:r>
              <a:rPr lang="en-US" sz="3200" dirty="0"/>
              <a:t> SPRING 2023</a:t>
            </a:r>
          </a:p>
        </p:txBody>
      </p:sp>
    </p:spTree>
    <p:extLst>
      <p:ext uri="{BB962C8B-B14F-4D97-AF65-F5344CB8AC3E}">
        <p14:creationId xmlns:p14="http://schemas.microsoft.com/office/powerpoint/2010/main" val="2756600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416958F-BABE-479B-86C8-2D89591EF74F}"/>
              </a:ext>
            </a:extLst>
          </p:cNvPr>
          <p:cNvSpPr>
            <a:spLocks noGrp="1"/>
          </p:cNvSpPr>
          <p:nvPr>
            <p:ph idx="1"/>
          </p:nvPr>
        </p:nvSpPr>
        <p:spPr>
          <a:xfrm>
            <a:off x="461914" y="913597"/>
            <a:ext cx="11453566" cy="5713446"/>
          </a:xfrm>
        </p:spPr>
        <p:txBody>
          <a:bodyPr>
            <a:normAutofit fontScale="92500" lnSpcReduction="10000"/>
          </a:bodyPr>
          <a:lstStyle/>
          <a:p>
            <a:pPr marL="0" indent="0">
              <a:buNone/>
            </a:pPr>
            <a:r>
              <a:rPr lang="en-US" sz="2000" dirty="0"/>
              <a:t>As part of an HSI, the Education and Human Development Department serves a significant number of native Spanish-speaking English Language Learners.</a:t>
            </a:r>
          </a:p>
          <a:p>
            <a:pPr marL="0" indent="0">
              <a:buNone/>
            </a:pPr>
            <a:endParaRPr lang="en-US" sz="2000" dirty="0"/>
          </a:p>
          <a:p>
            <a:pPr marL="0" indent="0">
              <a:buNone/>
            </a:pPr>
            <a:r>
              <a:rPr lang="en-US" sz="2000" dirty="0"/>
              <a:t>Observations from faculty, staff, and students of pilot supports (i.e., embedded tutor, student assistants) suggest that translation support that clarify subject matter and course processes are the most effective in helping students access content, feel more included and valued in our classes, persist in their classes, as well as perceive their education as meaningful and beneficial.</a:t>
            </a:r>
          </a:p>
          <a:p>
            <a:pPr lvl="1">
              <a:buClrTx/>
            </a:pPr>
            <a:r>
              <a:rPr lang="en-US" sz="2000" dirty="0"/>
              <a:t>Our bilingual assistants/tutors were the ones most often approached by students for support, in comparison to assistants/tutors who were English-only speakers.  </a:t>
            </a:r>
          </a:p>
          <a:p>
            <a:pPr lvl="1">
              <a:buClrTx/>
            </a:pPr>
            <a:r>
              <a:rPr lang="en-US" sz="2000" dirty="0"/>
              <a:t>Equitable access to subject-matter content improved with translation support for clarification, supervised tutoring that was culturally and linguistically respectful and appropriate. </a:t>
            </a:r>
          </a:p>
          <a:p>
            <a:pPr marL="0" indent="0">
              <a:buNone/>
            </a:pPr>
            <a:endParaRPr lang="en-US" sz="2000" dirty="0"/>
          </a:p>
          <a:p>
            <a:pPr marL="0" indent="0">
              <a:buNone/>
            </a:pPr>
            <a:r>
              <a:rPr lang="en-US" sz="2000" b="1" u="sng" dirty="0"/>
              <a:t>REQUEST</a:t>
            </a:r>
            <a:r>
              <a:rPr lang="en-US" sz="2000" dirty="0"/>
              <a:t>:  Permanent part-time Instructional Aide II with a general background in Child Development/Education or equivalent experience, to assist with clarification of subject matter content and academic processes; supervised tutoring; support in connecting with other campus resources; other duties listed under the position such as attending meetings, assisting with curriculum preparation and organization of materials, supporting faculty with technology-enhanced courses, test proctoring when needed, and supervising student assistants.</a:t>
            </a:r>
          </a:p>
          <a:p>
            <a:pPr marL="228600" lvl="1" indent="0">
              <a:buNone/>
            </a:pPr>
            <a:endParaRPr lang="en-US" sz="2200" dirty="0"/>
          </a:p>
        </p:txBody>
      </p:sp>
      <p:sp>
        <p:nvSpPr>
          <p:cNvPr id="8" name="TextBox 7">
            <a:extLst>
              <a:ext uri="{FF2B5EF4-FFF2-40B4-BE49-F238E27FC236}">
                <a16:creationId xmlns:a16="http://schemas.microsoft.com/office/drawing/2014/main" id="{58BB3350-92E4-5087-6374-7F1047FD9C0A}"/>
              </a:ext>
            </a:extLst>
          </p:cNvPr>
          <p:cNvSpPr txBox="1"/>
          <p:nvPr/>
        </p:nvSpPr>
        <p:spPr>
          <a:xfrm>
            <a:off x="2953732" y="390376"/>
            <a:ext cx="6096000" cy="523220"/>
          </a:xfrm>
          <a:prstGeom prst="rect">
            <a:avLst/>
          </a:prstGeom>
          <a:noFill/>
        </p:spPr>
        <p:txBody>
          <a:bodyPr wrap="square">
            <a:spAutoFit/>
          </a:bodyPr>
          <a:lstStyle/>
          <a:p>
            <a:pPr algn="ctr"/>
            <a:r>
              <a:rPr lang="en-US" sz="2800" dirty="0"/>
              <a:t>CONCLUSIONS</a:t>
            </a:r>
          </a:p>
        </p:txBody>
      </p:sp>
    </p:spTree>
    <p:extLst>
      <p:ext uri="{BB962C8B-B14F-4D97-AF65-F5344CB8AC3E}">
        <p14:creationId xmlns:p14="http://schemas.microsoft.com/office/powerpoint/2010/main" val="585987225"/>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TM10001115[[fn=Parcel]]</Template>
  <TotalTime>211</TotalTime>
  <Words>516</Words>
  <Application>Microsoft Office PowerPoint</Application>
  <PresentationFormat>Widescreen</PresentationFormat>
  <Paragraphs>66</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Gill Sans MT</vt:lpstr>
      <vt:lpstr>Parcel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Education and Human Development</dc:title>
  <dc:creator>Santos, Sarita</dc:creator>
  <cp:lastModifiedBy>Santos, Sarita</cp:lastModifiedBy>
  <cp:revision>24</cp:revision>
  <dcterms:created xsi:type="dcterms:W3CDTF">2023-11-14T18:26:04Z</dcterms:created>
  <dcterms:modified xsi:type="dcterms:W3CDTF">2023-11-15T23:50:26Z</dcterms:modified>
</cp:coreProperties>
</file>