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9" r:id="rId7"/>
    <p:sldId id="259" r:id="rId8"/>
    <p:sldId id="268"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77" d="100"/>
          <a:sy n="77" d="100"/>
        </p:scale>
        <p:origin x="1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F73D2C-0730-429D-9550-0C3EE679E224}"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E82103D4-D415-4D45-AD1C-52B60303F3B1}">
      <dgm:prSet phldrT="[Text]"/>
      <dgm:spPr/>
      <dgm:t>
        <a:bodyPr/>
        <a:lstStyle/>
        <a:p>
          <a:r>
            <a:rPr lang="en-US" dirty="0" smtClean="0"/>
            <a:t>17 strategic initiatives</a:t>
          </a:r>
          <a:endParaRPr lang="en-US" dirty="0"/>
        </a:p>
      </dgm:t>
    </dgm:pt>
    <dgm:pt modelId="{9BFAC354-943C-4DB8-9D09-E4E8D3BFE4A3}" type="parTrans" cxnId="{D3EE06F1-E52A-497B-AFCA-8C223E7CB11B}">
      <dgm:prSet/>
      <dgm:spPr/>
      <dgm:t>
        <a:bodyPr/>
        <a:lstStyle/>
        <a:p>
          <a:endParaRPr lang="en-US"/>
        </a:p>
      </dgm:t>
    </dgm:pt>
    <dgm:pt modelId="{BB0C3B21-91D9-41DB-B5BA-5FDBAE663FC1}" type="sibTrans" cxnId="{D3EE06F1-E52A-497B-AFCA-8C223E7CB11B}">
      <dgm:prSet/>
      <dgm:spPr/>
      <dgm:t>
        <a:bodyPr/>
        <a:lstStyle/>
        <a:p>
          <a:endParaRPr lang="en-US"/>
        </a:p>
      </dgm:t>
    </dgm:pt>
    <dgm:pt modelId="{236CF2F6-9CA8-4CAD-A9BD-5A4D47FC207C}">
      <dgm:prSet phldrT="[Text]" custT="1"/>
      <dgm:spPr/>
      <dgm:t>
        <a:bodyPr/>
        <a:lstStyle/>
        <a:p>
          <a:r>
            <a:rPr lang="en-US" sz="1800" dirty="0" smtClean="0"/>
            <a:t>Education Master Plan (EMP)</a:t>
          </a:r>
          <a:endParaRPr lang="en-US" sz="1800" dirty="0"/>
        </a:p>
      </dgm:t>
    </dgm:pt>
    <dgm:pt modelId="{8539B177-C8E3-47C1-97A1-047FC1C4FCA6}" type="parTrans" cxnId="{0557C049-3F44-47BA-8D68-EA277F5ED103}">
      <dgm:prSet/>
      <dgm:spPr/>
      <dgm:t>
        <a:bodyPr/>
        <a:lstStyle/>
        <a:p>
          <a:endParaRPr lang="en-US"/>
        </a:p>
      </dgm:t>
    </dgm:pt>
    <dgm:pt modelId="{1EB3306C-0C50-4394-AC4E-F1BB582560DB}" type="sibTrans" cxnId="{0557C049-3F44-47BA-8D68-EA277F5ED103}">
      <dgm:prSet/>
      <dgm:spPr/>
      <dgm:t>
        <a:bodyPr/>
        <a:lstStyle/>
        <a:p>
          <a:endParaRPr lang="en-US"/>
        </a:p>
      </dgm:t>
    </dgm:pt>
    <dgm:pt modelId="{8AB6D2D9-E18D-4D1C-87B3-87A338805805}">
      <dgm:prSet phldrT="[Text]"/>
      <dgm:spPr/>
      <dgm:t>
        <a:bodyPr/>
        <a:lstStyle/>
        <a:p>
          <a:r>
            <a:rPr lang="en-US" dirty="0" smtClean="0"/>
            <a:t>Top 6</a:t>
          </a:r>
          <a:endParaRPr lang="en-US" dirty="0"/>
        </a:p>
      </dgm:t>
    </dgm:pt>
    <dgm:pt modelId="{B7790216-0EFB-4C95-8808-8CF4B0F6514F}" type="parTrans" cxnId="{D4092EE2-9D60-4659-ADBA-FE91FC768AE3}">
      <dgm:prSet/>
      <dgm:spPr/>
      <dgm:t>
        <a:bodyPr/>
        <a:lstStyle/>
        <a:p>
          <a:endParaRPr lang="en-US"/>
        </a:p>
      </dgm:t>
    </dgm:pt>
    <dgm:pt modelId="{17664904-DAD0-44F7-A8FC-C7485E0FCB53}" type="sibTrans" cxnId="{D4092EE2-9D60-4659-ADBA-FE91FC768AE3}">
      <dgm:prSet/>
      <dgm:spPr/>
      <dgm:t>
        <a:bodyPr/>
        <a:lstStyle/>
        <a:p>
          <a:endParaRPr lang="en-US"/>
        </a:p>
      </dgm:t>
    </dgm:pt>
    <dgm:pt modelId="{F7B9A28B-F958-4274-B59D-0B7924705787}">
      <dgm:prSet phldrT="[Text]" custT="1"/>
      <dgm:spPr/>
      <dgm:t>
        <a:bodyPr/>
        <a:lstStyle/>
        <a:p>
          <a:pPr>
            <a:lnSpc>
              <a:spcPct val="100000"/>
            </a:lnSpc>
            <a:spcAft>
              <a:spcPts val="0"/>
            </a:spcAft>
          </a:pPr>
          <a:r>
            <a:rPr lang="en-US" sz="1800" dirty="0" smtClean="0"/>
            <a:t>2020-21 </a:t>
          </a:r>
        </a:p>
        <a:p>
          <a:pPr>
            <a:lnSpc>
              <a:spcPct val="100000"/>
            </a:lnSpc>
            <a:spcAft>
              <a:spcPts val="0"/>
            </a:spcAft>
          </a:pPr>
          <a:r>
            <a:rPr lang="en-US" sz="1800" dirty="0" smtClean="0"/>
            <a:t>Strategic Priorities</a:t>
          </a:r>
          <a:endParaRPr lang="en-US" sz="1800" dirty="0"/>
        </a:p>
      </dgm:t>
    </dgm:pt>
    <dgm:pt modelId="{97FF5914-9238-4F31-AD0D-D57D4D6213CF}" type="parTrans" cxnId="{D305958F-07E2-49FA-9681-80B72CF2964D}">
      <dgm:prSet/>
      <dgm:spPr/>
      <dgm:t>
        <a:bodyPr/>
        <a:lstStyle/>
        <a:p>
          <a:endParaRPr lang="en-US"/>
        </a:p>
      </dgm:t>
    </dgm:pt>
    <dgm:pt modelId="{638D4977-C1AB-402C-9078-ABE4D92CE5D8}" type="sibTrans" cxnId="{D305958F-07E2-49FA-9681-80B72CF2964D}">
      <dgm:prSet/>
      <dgm:spPr/>
      <dgm:t>
        <a:bodyPr/>
        <a:lstStyle/>
        <a:p>
          <a:endParaRPr lang="en-US"/>
        </a:p>
      </dgm:t>
    </dgm:pt>
    <dgm:pt modelId="{B4CE4ABF-0354-41A6-A59C-CE65946C3D09}" type="pres">
      <dgm:prSet presAssocID="{24F73D2C-0730-429D-9550-0C3EE679E224}" presName="Name0" presStyleCnt="0">
        <dgm:presLayoutVars>
          <dgm:dir/>
          <dgm:animOne val="branch"/>
          <dgm:animLvl val="lvl"/>
        </dgm:presLayoutVars>
      </dgm:prSet>
      <dgm:spPr/>
      <dgm:t>
        <a:bodyPr/>
        <a:lstStyle/>
        <a:p>
          <a:endParaRPr lang="en-US"/>
        </a:p>
      </dgm:t>
    </dgm:pt>
    <dgm:pt modelId="{013D003D-692C-4AD6-B7A1-B6D58D113FA9}" type="pres">
      <dgm:prSet presAssocID="{E82103D4-D415-4D45-AD1C-52B60303F3B1}" presName="chaos" presStyleCnt="0"/>
      <dgm:spPr/>
    </dgm:pt>
    <dgm:pt modelId="{166AFC06-0887-4B2B-97F8-1E98C26C90D1}" type="pres">
      <dgm:prSet presAssocID="{E82103D4-D415-4D45-AD1C-52B60303F3B1}" presName="parTx1" presStyleLbl="revTx" presStyleIdx="0" presStyleCnt="3"/>
      <dgm:spPr/>
      <dgm:t>
        <a:bodyPr/>
        <a:lstStyle/>
        <a:p>
          <a:endParaRPr lang="en-US"/>
        </a:p>
      </dgm:t>
    </dgm:pt>
    <dgm:pt modelId="{89BF09DC-FC49-4812-9871-4116234387A9}" type="pres">
      <dgm:prSet presAssocID="{E82103D4-D415-4D45-AD1C-52B60303F3B1}" presName="desTx1" presStyleLbl="revTx" presStyleIdx="1" presStyleCnt="3">
        <dgm:presLayoutVars>
          <dgm:bulletEnabled val="1"/>
        </dgm:presLayoutVars>
      </dgm:prSet>
      <dgm:spPr/>
      <dgm:t>
        <a:bodyPr/>
        <a:lstStyle/>
        <a:p>
          <a:endParaRPr lang="en-US"/>
        </a:p>
      </dgm:t>
    </dgm:pt>
    <dgm:pt modelId="{0593FCD8-153B-4694-AD7D-B5F2D6C294BB}" type="pres">
      <dgm:prSet presAssocID="{E82103D4-D415-4D45-AD1C-52B60303F3B1}" presName="c1" presStyleLbl="node1" presStyleIdx="0" presStyleCnt="19"/>
      <dgm:spPr/>
    </dgm:pt>
    <dgm:pt modelId="{0B72ECDE-C95A-458B-A2B5-335B021B413E}" type="pres">
      <dgm:prSet presAssocID="{E82103D4-D415-4D45-AD1C-52B60303F3B1}" presName="c2" presStyleLbl="node1" presStyleIdx="1" presStyleCnt="19"/>
      <dgm:spPr/>
    </dgm:pt>
    <dgm:pt modelId="{08116425-B289-4BAB-A42A-E0A1FA2B097F}" type="pres">
      <dgm:prSet presAssocID="{E82103D4-D415-4D45-AD1C-52B60303F3B1}" presName="c3" presStyleLbl="node1" presStyleIdx="2" presStyleCnt="19"/>
      <dgm:spPr/>
    </dgm:pt>
    <dgm:pt modelId="{FDF41519-8144-4845-A91D-282DC99DBA1A}" type="pres">
      <dgm:prSet presAssocID="{E82103D4-D415-4D45-AD1C-52B60303F3B1}" presName="c4" presStyleLbl="node1" presStyleIdx="3" presStyleCnt="19"/>
      <dgm:spPr/>
    </dgm:pt>
    <dgm:pt modelId="{C3772C91-D508-4142-BD77-B8FCB7A76530}" type="pres">
      <dgm:prSet presAssocID="{E82103D4-D415-4D45-AD1C-52B60303F3B1}" presName="c5" presStyleLbl="node1" presStyleIdx="4" presStyleCnt="19"/>
      <dgm:spPr/>
    </dgm:pt>
    <dgm:pt modelId="{BFB8B3CE-C5CF-4C75-BD69-829F4BBBD80F}" type="pres">
      <dgm:prSet presAssocID="{E82103D4-D415-4D45-AD1C-52B60303F3B1}" presName="c6" presStyleLbl="node1" presStyleIdx="5" presStyleCnt="19"/>
      <dgm:spPr/>
    </dgm:pt>
    <dgm:pt modelId="{8DD1E3DB-998F-470B-943F-6DD2B05656B3}" type="pres">
      <dgm:prSet presAssocID="{E82103D4-D415-4D45-AD1C-52B60303F3B1}" presName="c7" presStyleLbl="node1" presStyleIdx="6" presStyleCnt="19"/>
      <dgm:spPr/>
    </dgm:pt>
    <dgm:pt modelId="{E103B65F-9DC0-4BC1-980F-BED8AE587F03}" type="pres">
      <dgm:prSet presAssocID="{E82103D4-D415-4D45-AD1C-52B60303F3B1}" presName="c8" presStyleLbl="node1" presStyleIdx="7" presStyleCnt="19"/>
      <dgm:spPr/>
    </dgm:pt>
    <dgm:pt modelId="{38541E8B-9935-4CBA-862B-814BC6174AF2}" type="pres">
      <dgm:prSet presAssocID="{E82103D4-D415-4D45-AD1C-52B60303F3B1}" presName="c9" presStyleLbl="node1" presStyleIdx="8" presStyleCnt="19"/>
      <dgm:spPr/>
    </dgm:pt>
    <dgm:pt modelId="{89EDF25A-BBA3-4FA4-90F3-32CF38BE8221}" type="pres">
      <dgm:prSet presAssocID="{E82103D4-D415-4D45-AD1C-52B60303F3B1}" presName="c10" presStyleLbl="node1" presStyleIdx="9" presStyleCnt="19"/>
      <dgm:spPr/>
    </dgm:pt>
    <dgm:pt modelId="{83244247-0491-4DC8-BA08-7E30B72BB466}" type="pres">
      <dgm:prSet presAssocID="{E82103D4-D415-4D45-AD1C-52B60303F3B1}" presName="c11" presStyleLbl="node1" presStyleIdx="10" presStyleCnt="19"/>
      <dgm:spPr/>
    </dgm:pt>
    <dgm:pt modelId="{9531C309-1327-4E4B-9028-39AFCC04ECA4}" type="pres">
      <dgm:prSet presAssocID="{E82103D4-D415-4D45-AD1C-52B60303F3B1}" presName="c12" presStyleLbl="node1" presStyleIdx="11" presStyleCnt="19"/>
      <dgm:spPr/>
    </dgm:pt>
    <dgm:pt modelId="{65BE98C5-B3EC-4FEA-9F3A-4FC8411E77C4}" type="pres">
      <dgm:prSet presAssocID="{E82103D4-D415-4D45-AD1C-52B60303F3B1}" presName="c13" presStyleLbl="node1" presStyleIdx="12" presStyleCnt="19"/>
      <dgm:spPr/>
    </dgm:pt>
    <dgm:pt modelId="{AE669DB1-E485-477A-94B7-B483B6856D69}" type="pres">
      <dgm:prSet presAssocID="{E82103D4-D415-4D45-AD1C-52B60303F3B1}" presName="c14" presStyleLbl="node1" presStyleIdx="13" presStyleCnt="19"/>
      <dgm:spPr/>
    </dgm:pt>
    <dgm:pt modelId="{20F444FF-0175-40AB-A7D0-29ED4283595F}" type="pres">
      <dgm:prSet presAssocID="{E82103D4-D415-4D45-AD1C-52B60303F3B1}" presName="c15" presStyleLbl="node1" presStyleIdx="14" presStyleCnt="19"/>
      <dgm:spPr/>
    </dgm:pt>
    <dgm:pt modelId="{C07411DC-D56E-4974-8950-72340BB1AA81}" type="pres">
      <dgm:prSet presAssocID="{E82103D4-D415-4D45-AD1C-52B60303F3B1}" presName="c16" presStyleLbl="node1" presStyleIdx="15" presStyleCnt="19"/>
      <dgm:spPr/>
    </dgm:pt>
    <dgm:pt modelId="{017BB19E-E735-460A-AA72-3F74D091DB47}" type="pres">
      <dgm:prSet presAssocID="{E82103D4-D415-4D45-AD1C-52B60303F3B1}" presName="c17" presStyleLbl="node1" presStyleIdx="16" presStyleCnt="19"/>
      <dgm:spPr/>
    </dgm:pt>
    <dgm:pt modelId="{CCC73908-BE82-4512-B245-C5D3A69ED529}" type="pres">
      <dgm:prSet presAssocID="{E82103D4-D415-4D45-AD1C-52B60303F3B1}" presName="c18" presStyleLbl="node1" presStyleIdx="17" presStyleCnt="19"/>
      <dgm:spPr/>
    </dgm:pt>
    <dgm:pt modelId="{BEF46D35-9A0F-46D8-B916-D7AE51826AF7}" type="pres">
      <dgm:prSet presAssocID="{BB0C3B21-91D9-41DB-B5BA-5FDBAE663FC1}" presName="chevronComposite1" presStyleCnt="0"/>
      <dgm:spPr/>
    </dgm:pt>
    <dgm:pt modelId="{AB606CBB-D13A-42F8-981A-C93BD5DF99BC}" type="pres">
      <dgm:prSet presAssocID="{BB0C3B21-91D9-41DB-B5BA-5FDBAE663FC1}" presName="chevron1" presStyleLbl="sibTrans2D1" presStyleIdx="0" presStyleCnt="2"/>
      <dgm:spPr/>
    </dgm:pt>
    <dgm:pt modelId="{6A5B8503-249C-4EA4-8350-5145F74ABF9D}" type="pres">
      <dgm:prSet presAssocID="{BB0C3B21-91D9-41DB-B5BA-5FDBAE663FC1}" presName="spChevron1" presStyleCnt="0"/>
      <dgm:spPr/>
    </dgm:pt>
    <dgm:pt modelId="{B8252E96-278E-4FC1-B535-089BB939635E}" type="pres">
      <dgm:prSet presAssocID="{BB0C3B21-91D9-41DB-B5BA-5FDBAE663FC1}" presName="overlap" presStyleCnt="0"/>
      <dgm:spPr/>
    </dgm:pt>
    <dgm:pt modelId="{2D5859A4-565F-443D-9334-CBFA2C12FD46}" type="pres">
      <dgm:prSet presAssocID="{BB0C3B21-91D9-41DB-B5BA-5FDBAE663FC1}" presName="chevronComposite2" presStyleCnt="0"/>
      <dgm:spPr/>
    </dgm:pt>
    <dgm:pt modelId="{F6634B61-329F-4665-ADA7-094CDD941837}" type="pres">
      <dgm:prSet presAssocID="{BB0C3B21-91D9-41DB-B5BA-5FDBAE663FC1}" presName="chevron2" presStyleLbl="sibTrans2D1" presStyleIdx="1" presStyleCnt="2"/>
      <dgm:spPr/>
    </dgm:pt>
    <dgm:pt modelId="{90FFF439-2061-42F0-BA7B-35601F8875E7}" type="pres">
      <dgm:prSet presAssocID="{BB0C3B21-91D9-41DB-B5BA-5FDBAE663FC1}" presName="spChevron2" presStyleCnt="0"/>
      <dgm:spPr/>
    </dgm:pt>
    <dgm:pt modelId="{4AADE223-0D08-4549-8FCC-7154DC3F5E03}" type="pres">
      <dgm:prSet presAssocID="{8AB6D2D9-E18D-4D1C-87B3-87A338805805}" presName="last" presStyleCnt="0"/>
      <dgm:spPr/>
    </dgm:pt>
    <dgm:pt modelId="{FCD14A56-29FA-4F05-A23E-EBEBEEA946A3}" type="pres">
      <dgm:prSet presAssocID="{8AB6D2D9-E18D-4D1C-87B3-87A338805805}" presName="circleTx" presStyleLbl="node1" presStyleIdx="18" presStyleCnt="19"/>
      <dgm:spPr/>
      <dgm:t>
        <a:bodyPr/>
        <a:lstStyle/>
        <a:p>
          <a:endParaRPr lang="en-US"/>
        </a:p>
      </dgm:t>
    </dgm:pt>
    <dgm:pt modelId="{5B5BD9E1-FEB2-4D76-B49A-C4CF86813956}" type="pres">
      <dgm:prSet presAssocID="{8AB6D2D9-E18D-4D1C-87B3-87A338805805}" presName="desTxN" presStyleLbl="revTx" presStyleIdx="2" presStyleCnt="3">
        <dgm:presLayoutVars>
          <dgm:bulletEnabled val="1"/>
        </dgm:presLayoutVars>
      </dgm:prSet>
      <dgm:spPr/>
      <dgm:t>
        <a:bodyPr/>
        <a:lstStyle/>
        <a:p>
          <a:endParaRPr lang="en-US"/>
        </a:p>
      </dgm:t>
    </dgm:pt>
    <dgm:pt modelId="{3D32CCDF-823E-4E32-A031-315F69F3AF78}" type="pres">
      <dgm:prSet presAssocID="{8AB6D2D9-E18D-4D1C-87B3-87A338805805}" presName="spN" presStyleCnt="0"/>
      <dgm:spPr/>
    </dgm:pt>
  </dgm:ptLst>
  <dgm:cxnLst>
    <dgm:cxn modelId="{E021885C-42FA-4E80-9ADF-1E8E7639F498}" type="presOf" srcId="{8AB6D2D9-E18D-4D1C-87B3-87A338805805}" destId="{FCD14A56-29FA-4F05-A23E-EBEBEEA946A3}" srcOrd="0" destOrd="0" presId="urn:microsoft.com/office/officeart/2009/3/layout/RandomtoResultProcess"/>
    <dgm:cxn modelId="{D3EE06F1-E52A-497B-AFCA-8C223E7CB11B}" srcId="{24F73D2C-0730-429D-9550-0C3EE679E224}" destId="{E82103D4-D415-4D45-AD1C-52B60303F3B1}" srcOrd="0" destOrd="0" parTransId="{9BFAC354-943C-4DB8-9D09-E4E8D3BFE4A3}" sibTransId="{BB0C3B21-91D9-41DB-B5BA-5FDBAE663FC1}"/>
    <dgm:cxn modelId="{44D80B6C-70D1-47A3-98B3-6A9252844B44}" type="presOf" srcId="{24F73D2C-0730-429D-9550-0C3EE679E224}" destId="{B4CE4ABF-0354-41A6-A59C-CE65946C3D09}" srcOrd="0" destOrd="0" presId="urn:microsoft.com/office/officeart/2009/3/layout/RandomtoResultProcess"/>
    <dgm:cxn modelId="{D4092EE2-9D60-4659-ADBA-FE91FC768AE3}" srcId="{24F73D2C-0730-429D-9550-0C3EE679E224}" destId="{8AB6D2D9-E18D-4D1C-87B3-87A338805805}" srcOrd="1" destOrd="0" parTransId="{B7790216-0EFB-4C95-8808-8CF4B0F6514F}" sibTransId="{17664904-DAD0-44F7-A8FC-C7485E0FCB53}"/>
    <dgm:cxn modelId="{DB01A175-F15C-46B3-8FB9-CE8DA6B4548D}" type="presOf" srcId="{236CF2F6-9CA8-4CAD-A9BD-5A4D47FC207C}" destId="{89BF09DC-FC49-4812-9871-4116234387A9}" srcOrd="0" destOrd="0" presId="urn:microsoft.com/office/officeart/2009/3/layout/RandomtoResultProcess"/>
    <dgm:cxn modelId="{D305958F-07E2-49FA-9681-80B72CF2964D}" srcId="{8AB6D2D9-E18D-4D1C-87B3-87A338805805}" destId="{F7B9A28B-F958-4274-B59D-0B7924705787}" srcOrd="0" destOrd="0" parTransId="{97FF5914-9238-4F31-AD0D-D57D4D6213CF}" sibTransId="{638D4977-C1AB-402C-9078-ABE4D92CE5D8}"/>
    <dgm:cxn modelId="{862825CD-980A-46AD-AC21-A94CAA7739E6}" type="presOf" srcId="{E82103D4-D415-4D45-AD1C-52B60303F3B1}" destId="{166AFC06-0887-4B2B-97F8-1E98C26C90D1}" srcOrd="0" destOrd="0" presId="urn:microsoft.com/office/officeart/2009/3/layout/RandomtoResultProcess"/>
    <dgm:cxn modelId="{0557C049-3F44-47BA-8D68-EA277F5ED103}" srcId="{E82103D4-D415-4D45-AD1C-52B60303F3B1}" destId="{236CF2F6-9CA8-4CAD-A9BD-5A4D47FC207C}" srcOrd="0" destOrd="0" parTransId="{8539B177-C8E3-47C1-97A1-047FC1C4FCA6}" sibTransId="{1EB3306C-0C50-4394-AC4E-F1BB582560DB}"/>
    <dgm:cxn modelId="{70C7A783-C405-4EDF-B9A3-8C7090EE9FCC}" type="presOf" srcId="{F7B9A28B-F958-4274-B59D-0B7924705787}" destId="{5B5BD9E1-FEB2-4D76-B49A-C4CF86813956}" srcOrd="0" destOrd="0" presId="urn:microsoft.com/office/officeart/2009/3/layout/RandomtoResultProcess"/>
    <dgm:cxn modelId="{695E0837-7153-400E-9465-166E8E29FFD6}" type="presParOf" srcId="{B4CE4ABF-0354-41A6-A59C-CE65946C3D09}" destId="{013D003D-692C-4AD6-B7A1-B6D58D113FA9}" srcOrd="0" destOrd="0" presId="urn:microsoft.com/office/officeart/2009/3/layout/RandomtoResultProcess"/>
    <dgm:cxn modelId="{56EB9C00-BEE5-49CF-815E-CC834CD9FF86}" type="presParOf" srcId="{013D003D-692C-4AD6-B7A1-B6D58D113FA9}" destId="{166AFC06-0887-4B2B-97F8-1E98C26C90D1}" srcOrd="0" destOrd="0" presId="urn:microsoft.com/office/officeart/2009/3/layout/RandomtoResultProcess"/>
    <dgm:cxn modelId="{8BE9C912-31F7-4248-85FB-6AB4CCD650F8}" type="presParOf" srcId="{013D003D-692C-4AD6-B7A1-B6D58D113FA9}" destId="{89BF09DC-FC49-4812-9871-4116234387A9}" srcOrd="1" destOrd="0" presId="urn:microsoft.com/office/officeart/2009/3/layout/RandomtoResultProcess"/>
    <dgm:cxn modelId="{9028A852-8BB4-4124-A6E7-372E40EC7992}" type="presParOf" srcId="{013D003D-692C-4AD6-B7A1-B6D58D113FA9}" destId="{0593FCD8-153B-4694-AD7D-B5F2D6C294BB}" srcOrd="2" destOrd="0" presId="urn:microsoft.com/office/officeart/2009/3/layout/RandomtoResultProcess"/>
    <dgm:cxn modelId="{5CAF037B-413A-4F95-A752-B9ADB16202A3}" type="presParOf" srcId="{013D003D-692C-4AD6-B7A1-B6D58D113FA9}" destId="{0B72ECDE-C95A-458B-A2B5-335B021B413E}" srcOrd="3" destOrd="0" presId="urn:microsoft.com/office/officeart/2009/3/layout/RandomtoResultProcess"/>
    <dgm:cxn modelId="{1FEB5F3D-E173-45A1-A9D0-573AA58C1224}" type="presParOf" srcId="{013D003D-692C-4AD6-B7A1-B6D58D113FA9}" destId="{08116425-B289-4BAB-A42A-E0A1FA2B097F}" srcOrd="4" destOrd="0" presId="urn:microsoft.com/office/officeart/2009/3/layout/RandomtoResultProcess"/>
    <dgm:cxn modelId="{0E53453D-BF33-48D4-8EBA-6F754CD00E14}" type="presParOf" srcId="{013D003D-692C-4AD6-B7A1-B6D58D113FA9}" destId="{FDF41519-8144-4845-A91D-282DC99DBA1A}" srcOrd="5" destOrd="0" presId="urn:microsoft.com/office/officeart/2009/3/layout/RandomtoResultProcess"/>
    <dgm:cxn modelId="{7C8C87A3-9E37-4AF1-9E2D-B7D345876713}" type="presParOf" srcId="{013D003D-692C-4AD6-B7A1-B6D58D113FA9}" destId="{C3772C91-D508-4142-BD77-B8FCB7A76530}" srcOrd="6" destOrd="0" presId="urn:microsoft.com/office/officeart/2009/3/layout/RandomtoResultProcess"/>
    <dgm:cxn modelId="{AE83C911-31F6-40A4-9D6B-A7A3DA9A3B3B}" type="presParOf" srcId="{013D003D-692C-4AD6-B7A1-B6D58D113FA9}" destId="{BFB8B3CE-C5CF-4C75-BD69-829F4BBBD80F}" srcOrd="7" destOrd="0" presId="urn:microsoft.com/office/officeart/2009/3/layout/RandomtoResultProcess"/>
    <dgm:cxn modelId="{349E9D7F-14B0-42AF-9A87-5F325F4A382D}" type="presParOf" srcId="{013D003D-692C-4AD6-B7A1-B6D58D113FA9}" destId="{8DD1E3DB-998F-470B-943F-6DD2B05656B3}" srcOrd="8" destOrd="0" presId="urn:microsoft.com/office/officeart/2009/3/layout/RandomtoResultProcess"/>
    <dgm:cxn modelId="{A0A5EC6A-A8BE-4F5A-A922-DD43B9128E90}" type="presParOf" srcId="{013D003D-692C-4AD6-B7A1-B6D58D113FA9}" destId="{E103B65F-9DC0-4BC1-980F-BED8AE587F03}" srcOrd="9" destOrd="0" presId="urn:microsoft.com/office/officeart/2009/3/layout/RandomtoResultProcess"/>
    <dgm:cxn modelId="{8ACD298A-1804-4E93-9923-FB89B3D5C80C}" type="presParOf" srcId="{013D003D-692C-4AD6-B7A1-B6D58D113FA9}" destId="{38541E8B-9935-4CBA-862B-814BC6174AF2}" srcOrd="10" destOrd="0" presId="urn:microsoft.com/office/officeart/2009/3/layout/RandomtoResultProcess"/>
    <dgm:cxn modelId="{F07B9EFA-3B57-4921-8D4E-B127B6CA6F25}" type="presParOf" srcId="{013D003D-692C-4AD6-B7A1-B6D58D113FA9}" destId="{89EDF25A-BBA3-4FA4-90F3-32CF38BE8221}" srcOrd="11" destOrd="0" presId="urn:microsoft.com/office/officeart/2009/3/layout/RandomtoResultProcess"/>
    <dgm:cxn modelId="{8E9EF080-3D0C-4EA9-A3AF-0DF12E06AECA}" type="presParOf" srcId="{013D003D-692C-4AD6-B7A1-B6D58D113FA9}" destId="{83244247-0491-4DC8-BA08-7E30B72BB466}" srcOrd="12" destOrd="0" presId="urn:microsoft.com/office/officeart/2009/3/layout/RandomtoResultProcess"/>
    <dgm:cxn modelId="{801968B7-1FAA-4F43-93E9-89B960D359D6}" type="presParOf" srcId="{013D003D-692C-4AD6-B7A1-B6D58D113FA9}" destId="{9531C309-1327-4E4B-9028-39AFCC04ECA4}" srcOrd="13" destOrd="0" presId="urn:microsoft.com/office/officeart/2009/3/layout/RandomtoResultProcess"/>
    <dgm:cxn modelId="{8233CCDE-8250-400C-9BA0-3D998585BD70}" type="presParOf" srcId="{013D003D-692C-4AD6-B7A1-B6D58D113FA9}" destId="{65BE98C5-B3EC-4FEA-9F3A-4FC8411E77C4}" srcOrd="14" destOrd="0" presId="urn:microsoft.com/office/officeart/2009/3/layout/RandomtoResultProcess"/>
    <dgm:cxn modelId="{0688A51A-8F13-421A-B52D-B94BDE22B8E2}" type="presParOf" srcId="{013D003D-692C-4AD6-B7A1-B6D58D113FA9}" destId="{AE669DB1-E485-477A-94B7-B483B6856D69}" srcOrd="15" destOrd="0" presId="urn:microsoft.com/office/officeart/2009/3/layout/RandomtoResultProcess"/>
    <dgm:cxn modelId="{1D3E3C65-E41E-4A34-A6BB-7B896293F206}" type="presParOf" srcId="{013D003D-692C-4AD6-B7A1-B6D58D113FA9}" destId="{20F444FF-0175-40AB-A7D0-29ED4283595F}" srcOrd="16" destOrd="0" presId="urn:microsoft.com/office/officeart/2009/3/layout/RandomtoResultProcess"/>
    <dgm:cxn modelId="{DF932061-FC11-4ADE-BA63-F199360E2F99}" type="presParOf" srcId="{013D003D-692C-4AD6-B7A1-B6D58D113FA9}" destId="{C07411DC-D56E-4974-8950-72340BB1AA81}" srcOrd="17" destOrd="0" presId="urn:microsoft.com/office/officeart/2009/3/layout/RandomtoResultProcess"/>
    <dgm:cxn modelId="{05E1367E-C8EC-4968-9E06-9BCADDE501B5}" type="presParOf" srcId="{013D003D-692C-4AD6-B7A1-B6D58D113FA9}" destId="{017BB19E-E735-460A-AA72-3F74D091DB47}" srcOrd="18" destOrd="0" presId="urn:microsoft.com/office/officeart/2009/3/layout/RandomtoResultProcess"/>
    <dgm:cxn modelId="{5DE068DD-C4CF-4268-A94F-8870EAA6124F}" type="presParOf" srcId="{013D003D-692C-4AD6-B7A1-B6D58D113FA9}" destId="{CCC73908-BE82-4512-B245-C5D3A69ED529}" srcOrd="19" destOrd="0" presId="urn:microsoft.com/office/officeart/2009/3/layout/RandomtoResultProcess"/>
    <dgm:cxn modelId="{ADFAC4EA-0128-4683-AE18-9764D08BC569}" type="presParOf" srcId="{B4CE4ABF-0354-41A6-A59C-CE65946C3D09}" destId="{BEF46D35-9A0F-46D8-B916-D7AE51826AF7}" srcOrd="1" destOrd="0" presId="urn:microsoft.com/office/officeart/2009/3/layout/RandomtoResultProcess"/>
    <dgm:cxn modelId="{B3D7B64C-6985-47E9-BA5C-DE5B65D52B83}" type="presParOf" srcId="{BEF46D35-9A0F-46D8-B916-D7AE51826AF7}" destId="{AB606CBB-D13A-42F8-981A-C93BD5DF99BC}" srcOrd="0" destOrd="0" presId="urn:microsoft.com/office/officeart/2009/3/layout/RandomtoResultProcess"/>
    <dgm:cxn modelId="{E3099DF4-D311-4A19-9B9E-33A0CF983331}" type="presParOf" srcId="{BEF46D35-9A0F-46D8-B916-D7AE51826AF7}" destId="{6A5B8503-249C-4EA4-8350-5145F74ABF9D}" srcOrd="1" destOrd="0" presId="urn:microsoft.com/office/officeart/2009/3/layout/RandomtoResultProcess"/>
    <dgm:cxn modelId="{F70B536F-5EBF-487D-B023-D4E5BEF88713}" type="presParOf" srcId="{B4CE4ABF-0354-41A6-A59C-CE65946C3D09}" destId="{B8252E96-278E-4FC1-B535-089BB939635E}" srcOrd="2" destOrd="0" presId="urn:microsoft.com/office/officeart/2009/3/layout/RandomtoResultProcess"/>
    <dgm:cxn modelId="{E8C6E224-8960-4885-92FF-A89B9F049BC8}" type="presParOf" srcId="{B4CE4ABF-0354-41A6-A59C-CE65946C3D09}" destId="{2D5859A4-565F-443D-9334-CBFA2C12FD46}" srcOrd="3" destOrd="0" presId="urn:microsoft.com/office/officeart/2009/3/layout/RandomtoResultProcess"/>
    <dgm:cxn modelId="{0237C14D-EF09-4768-B974-B24E1215B83D}" type="presParOf" srcId="{2D5859A4-565F-443D-9334-CBFA2C12FD46}" destId="{F6634B61-329F-4665-ADA7-094CDD941837}" srcOrd="0" destOrd="0" presId="urn:microsoft.com/office/officeart/2009/3/layout/RandomtoResultProcess"/>
    <dgm:cxn modelId="{B172F3CA-B4AD-43E2-9877-380C56473C9E}" type="presParOf" srcId="{2D5859A4-565F-443D-9334-CBFA2C12FD46}" destId="{90FFF439-2061-42F0-BA7B-35601F8875E7}" srcOrd="1" destOrd="0" presId="urn:microsoft.com/office/officeart/2009/3/layout/RandomtoResultProcess"/>
    <dgm:cxn modelId="{ED599F06-0E51-4D6D-ACDE-E92CF66B5FC0}" type="presParOf" srcId="{B4CE4ABF-0354-41A6-A59C-CE65946C3D09}" destId="{4AADE223-0D08-4549-8FCC-7154DC3F5E03}" srcOrd="4" destOrd="0" presId="urn:microsoft.com/office/officeart/2009/3/layout/RandomtoResultProcess"/>
    <dgm:cxn modelId="{1C35C451-A7CC-4660-94FF-D96067FF625C}" type="presParOf" srcId="{4AADE223-0D08-4549-8FCC-7154DC3F5E03}" destId="{FCD14A56-29FA-4F05-A23E-EBEBEEA946A3}" srcOrd="0" destOrd="0" presId="urn:microsoft.com/office/officeart/2009/3/layout/RandomtoResultProcess"/>
    <dgm:cxn modelId="{43AD697B-D5EA-4311-B352-B18F0A7A83F6}" type="presParOf" srcId="{4AADE223-0D08-4549-8FCC-7154DC3F5E03}" destId="{5B5BD9E1-FEB2-4D76-B49A-C4CF86813956}" srcOrd="1" destOrd="0" presId="urn:microsoft.com/office/officeart/2009/3/layout/RandomtoResultProcess"/>
    <dgm:cxn modelId="{730ABA44-D94A-4E0F-9795-05D8E771F5CC}" type="presParOf" srcId="{4AADE223-0D08-4549-8FCC-7154DC3F5E03}" destId="{3D32CCDF-823E-4E32-A031-315F69F3AF78}"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AFC06-0887-4B2B-97F8-1E98C26C90D1}">
      <dsp:nvSpPr>
        <dsp:cNvPr id="0" name=""/>
        <dsp:cNvSpPr/>
      </dsp:nvSpPr>
      <dsp:spPr>
        <a:xfrm>
          <a:off x="130390" y="1367080"/>
          <a:ext cx="1951704" cy="643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17 strategic initiatives</a:t>
          </a:r>
          <a:endParaRPr lang="en-US" sz="2100" kern="1200" dirty="0"/>
        </a:p>
      </dsp:txBody>
      <dsp:txXfrm>
        <a:off x="130390" y="1367080"/>
        <a:ext cx="1951704" cy="643175"/>
      </dsp:txXfrm>
    </dsp:sp>
    <dsp:sp modelId="{89BF09DC-FC49-4812-9871-4116234387A9}">
      <dsp:nvSpPr>
        <dsp:cNvPr id="0" name=""/>
        <dsp:cNvSpPr/>
      </dsp:nvSpPr>
      <dsp:spPr>
        <a:xfrm>
          <a:off x="130390" y="2723316"/>
          <a:ext cx="1951704" cy="1204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Education Master Plan (EMP)</a:t>
          </a:r>
          <a:endParaRPr lang="en-US" sz="1800" kern="1200" dirty="0"/>
        </a:p>
      </dsp:txBody>
      <dsp:txXfrm>
        <a:off x="130390" y="2723316"/>
        <a:ext cx="1951704" cy="1204997"/>
      </dsp:txXfrm>
    </dsp:sp>
    <dsp:sp modelId="{0593FCD8-153B-4694-AD7D-B5F2D6C294BB}">
      <dsp:nvSpPr>
        <dsp:cNvPr id="0" name=""/>
        <dsp:cNvSpPr/>
      </dsp:nvSpPr>
      <dsp:spPr>
        <a:xfrm>
          <a:off x="128172" y="1171466"/>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2ECDE-C95A-458B-A2B5-335B021B413E}">
      <dsp:nvSpPr>
        <dsp:cNvPr id="0" name=""/>
        <dsp:cNvSpPr/>
      </dsp:nvSpPr>
      <dsp:spPr>
        <a:xfrm>
          <a:off x="236847" y="954117"/>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116425-B289-4BAB-A42A-E0A1FA2B097F}">
      <dsp:nvSpPr>
        <dsp:cNvPr id="0" name=""/>
        <dsp:cNvSpPr/>
      </dsp:nvSpPr>
      <dsp:spPr>
        <a:xfrm>
          <a:off x="497665" y="99758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F41519-8144-4845-A91D-282DC99DBA1A}">
      <dsp:nvSpPr>
        <dsp:cNvPr id="0" name=""/>
        <dsp:cNvSpPr/>
      </dsp:nvSpPr>
      <dsp:spPr>
        <a:xfrm>
          <a:off x="715014" y="758503"/>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772C91-D508-4142-BD77-B8FCB7A76530}">
      <dsp:nvSpPr>
        <dsp:cNvPr id="0" name=""/>
        <dsp:cNvSpPr/>
      </dsp:nvSpPr>
      <dsp:spPr>
        <a:xfrm>
          <a:off x="997568" y="671564"/>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B8B3CE-C5CF-4C75-BD69-829F4BBBD80F}">
      <dsp:nvSpPr>
        <dsp:cNvPr id="0" name=""/>
        <dsp:cNvSpPr/>
      </dsp:nvSpPr>
      <dsp:spPr>
        <a:xfrm>
          <a:off x="1345326" y="823708"/>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D1E3DB-998F-470B-943F-6DD2B05656B3}">
      <dsp:nvSpPr>
        <dsp:cNvPr id="0" name=""/>
        <dsp:cNvSpPr/>
      </dsp:nvSpPr>
      <dsp:spPr>
        <a:xfrm>
          <a:off x="1562675" y="932382"/>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03B65F-9DC0-4BC1-980F-BED8AE587F03}">
      <dsp:nvSpPr>
        <dsp:cNvPr id="0" name=""/>
        <dsp:cNvSpPr/>
      </dsp:nvSpPr>
      <dsp:spPr>
        <a:xfrm>
          <a:off x="1866964" y="1171466"/>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541E8B-9935-4CBA-862B-814BC6174AF2}">
      <dsp:nvSpPr>
        <dsp:cNvPr id="0" name=""/>
        <dsp:cNvSpPr/>
      </dsp:nvSpPr>
      <dsp:spPr>
        <a:xfrm>
          <a:off x="1997373" y="1410550"/>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EDF25A-BBA3-4FA4-90F3-32CF38BE8221}">
      <dsp:nvSpPr>
        <dsp:cNvPr id="0" name=""/>
        <dsp:cNvSpPr/>
      </dsp:nvSpPr>
      <dsp:spPr>
        <a:xfrm>
          <a:off x="867159" y="954117"/>
          <a:ext cx="399212" cy="3992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244247-0491-4DC8-BA08-7E30B72BB466}">
      <dsp:nvSpPr>
        <dsp:cNvPr id="0" name=""/>
        <dsp:cNvSpPr/>
      </dsp:nvSpPr>
      <dsp:spPr>
        <a:xfrm>
          <a:off x="19498" y="1780043"/>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1C309-1327-4E4B-9028-39AFCC04ECA4}">
      <dsp:nvSpPr>
        <dsp:cNvPr id="0" name=""/>
        <dsp:cNvSpPr/>
      </dsp:nvSpPr>
      <dsp:spPr>
        <a:xfrm>
          <a:off x="149907" y="197565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BE98C5-B3EC-4FEA-9F3A-4FC8411E77C4}">
      <dsp:nvSpPr>
        <dsp:cNvPr id="0" name=""/>
        <dsp:cNvSpPr/>
      </dsp:nvSpPr>
      <dsp:spPr>
        <a:xfrm>
          <a:off x="475931" y="2149537"/>
          <a:ext cx="354855" cy="3548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69DB1-E485-477A-94B7-B483B6856D69}">
      <dsp:nvSpPr>
        <dsp:cNvPr id="0" name=""/>
        <dsp:cNvSpPr/>
      </dsp:nvSpPr>
      <dsp:spPr>
        <a:xfrm>
          <a:off x="932363" y="2432090"/>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F444FF-0175-40AB-A7D0-29ED4283595F}">
      <dsp:nvSpPr>
        <dsp:cNvPr id="0" name=""/>
        <dsp:cNvSpPr/>
      </dsp:nvSpPr>
      <dsp:spPr>
        <a:xfrm>
          <a:off x="1019303" y="214953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7411DC-D56E-4974-8950-72340BB1AA81}">
      <dsp:nvSpPr>
        <dsp:cNvPr id="0" name=""/>
        <dsp:cNvSpPr/>
      </dsp:nvSpPr>
      <dsp:spPr>
        <a:xfrm>
          <a:off x="1236652" y="2453825"/>
          <a:ext cx="155249" cy="155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7BB19E-E735-460A-AA72-3F74D091DB47}">
      <dsp:nvSpPr>
        <dsp:cNvPr id="0" name=""/>
        <dsp:cNvSpPr/>
      </dsp:nvSpPr>
      <dsp:spPr>
        <a:xfrm>
          <a:off x="1432266" y="2106067"/>
          <a:ext cx="354855" cy="3548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C73908-BE82-4512-B245-C5D3A69ED529}">
      <dsp:nvSpPr>
        <dsp:cNvPr id="0" name=""/>
        <dsp:cNvSpPr/>
      </dsp:nvSpPr>
      <dsp:spPr>
        <a:xfrm>
          <a:off x="1910434" y="2019127"/>
          <a:ext cx="243963" cy="2439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06CBB-D13A-42F8-981A-C93BD5DF99BC}">
      <dsp:nvSpPr>
        <dsp:cNvPr id="0" name=""/>
        <dsp:cNvSpPr/>
      </dsp:nvSpPr>
      <dsp:spPr>
        <a:xfrm>
          <a:off x="2154397" y="997226"/>
          <a:ext cx="716484" cy="136784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634B61-329F-4665-ADA7-094CDD941837}">
      <dsp:nvSpPr>
        <dsp:cNvPr id="0" name=""/>
        <dsp:cNvSpPr/>
      </dsp:nvSpPr>
      <dsp:spPr>
        <a:xfrm>
          <a:off x="2740612" y="997226"/>
          <a:ext cx="716484" cy="136784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D14A56-29FA-4F05-A23E-EBEBEEA946A3}">
      <dsp:nvSpPr>
        <dsp:cNvPr id="0" name=""/>
        <dsp:cNvSpPr/>
      </dsp:nvSpPr>
      <dsp:spPr>
        <a:xfrm>
          <a:off x="3603650" y="900188"/>
          <a:ext cx="1660942" cy="16609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Top 6</a:t>
          </a:r>
          <a:endParaRPr lang="en-US" sz="2100" kern="1200" dirty="0"/>
        </a:p>
      </dsp:txBody>
      <dsp:txXfrm>
        <a:off x="3846889" y="1143427"/>
        <a:ext cx="1174464" cy="1174464"/>
      </dsp:txXfrm>
    </dsp:sp>
    <dsp:sp modelId="{5B5BD9E1-FEB2-4D76-B49A-C4CF86813956}">
      <dsp:nvSpPr>
        <dsp:cNvPr id="0" name=""/>
        <dsp:cNvSpPr/>
      </dsp:nvSpPr>
      <dsp:spPr>
        <a:xfrm>
          <a:off x="3457097" y="2723316"/>
          <a:ext cx="1954049" cy="1204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100000"/>
            </a:lnSpc>
            <a:spcBef>
              <a:spcPct val="0"/>
            </a:spcBef>
            <a:spcAft>
              <a:spcPts val="0"/>
            </a:spcAft>
          </a:pPr>
          <a:r>
            <a:rPr lang="en-US" sz="1800" kern="1200" dirty="0" smtClean="0"/>
            <a:t>2020-21 </a:t>
          </a:r>
        </a:p>
        <a:p>
          <a:pPr lvl="0" algn="ctr" defTabSz="800100">
            <a:lnSpc>
              <a:spcPct val="100000"/>
            </a:lnSpc>
            <a:spcBef>
              <a:spcPct val="0"/>
            </a:spcBef>
            <a:spcAft>
              <a:spcPts val="0"/>
            </a:spcAft>
          </a:pPr>
          <a:r>
            <a:rPr lang="en-US" sz="1800" kern="1200" dirty="0" smtClean="0"/>
            <a:t>Strategic Priorities</a:t>
          </a:r>
          <a:endParaRPr lang="en-US" sz="1800" kern="1200" dirty="0"/>
        </a:p>
      </dsp:txBody>
      <dsp:txXfrm>
        <a:off x="3457097" y="2723316"/>
        <a:ext cx="1954049" cy="1204997"/>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48:34.88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0 298 0,'49'0'110,"25"0"-110,-49 0 15,24 0-15,50 0 0,49 0 16,49 0-1,-123 0-15,74 0 16,49 0-16,75 0 16,23 0-16,1 0 15,50 0-15,-50 0 16,-1 0-16,51 0 16,-50 0-16,0 0 15,49 0-15,-49 0 16,-50 0-1,1 0-15,0 0 16,-1 0-16,-49 0 0,50 0 16,-74 0-1,-25 0-15,-99 0 0,0 0 16,-24 0 0,74 0-16,-25 0 15,-25 0-15,49 0 16,26 0-16,24 0 15,-50 0-15,100 0 16,-100 0-16,50 0 16,-24 0-16,-50 0 15,-25 0-15,25 0 16,0 0-16,24-24 16,-24 24-16,0 0 15,74-74-15,-24 74 16,-26 0-16,75-25 15,-74 25-15,24-49 16,-24 49 0,-50 0-16,25 0 15,-49-25-15,24 25 16,25-25-16,-50 25 16,26-24-16,-26 24 0,50 0 15,0 0 1,-24 0-16,24 0 15,49 0-15,-74-25 16,1 25-16,-26 0 16,1 0 15,0 0 125,24 0-140,-24 0-1,-1 0 1,100-25-16,-50 25 16,123 0-16,-123 0 15,49 0-15,-24 0 16,49 0-16,0 0 16,-99 0-16,-24 0 15,-1 0-15,1 0 16,0 0 31,-1 0-32,1 0 110,24 0 32,-24 0-142</inkml:trace>
</inkml:ink>
</file>

<file path=ppt/ink/ink10.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48:57.94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0,'74'0'125,"25"74"-125,49-74 15,0 0-15,-74 0 16,74 0-16,0 0 16,-25 0-16,-24 0 15,24 0-15,-24 0 16,24 0-16,-24 0 16,24 0-16,50 0 15,-75 0-15,1 0 16,98 0-16,50 0 15,-1 0-15,1 0 16,-50 0-16,50 0 16,-1 0-1,1 0-15,-50 0 0,25 0 16,25 0-16,-50 0 16,50 0-1,-50 0-15,0 0 0,-49 0 16,0 0-1,-24-25-15,-75 25 16,0 0-16,1 0 16,-26-24-16,50 24 125,-74 0 93,50 0-202,-26 0-16,50 0 16,-49 0-1,24 0-15,-24 0 16,-1 0 0</inkml:trace>
</inkml:ink>
</file>

<file path=ppt/ink/ink11.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5:41.526"/>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53 0,'31'0'110,"-15"0"-95,46-31-15,0 31 16,15 0-16,16 0 16,0 0-16,31 0 15,0 0 1,-62 0-16,0 0 15,15 0-15,-30 0 16,45 0-16,-45 0 16,-1 0-16,47 0 0,-15 0 15,15 0 1,-47 0-16,47 0 16,0 0-16,-47 0 15,-15 0-15,0 0 16,-15 0-16,15 0 15,0 0 1,0 0-16,-16 0 16,16 0-16,0 0 15,16 0 1,-32 0-16,32 0 0,-16 0 16,-16 0-16,16 0 15,-15 0-15,15 16 16,-16-16-16,1 0 15,15 0 1,15 0-16,-15 0 16,0 0-16,15 15 15,1 1-15,-1-16 16,-30 15-16,46-15 16,-16 0-16,32 15 15,-1-15-15,-30 16 16,15-16-16,15 15 15,-31-15-15,32 0 16,-16 0-16,15 0 16,-30 0-16,-1 31 15,-30-31-15,15 0 16,-16 0 0,16 16 15,16-16-31,-16 0 15,62 31-15,-47-31 16,16 0-16,0 15 0,-31 1 16,31-16-1,-47 0-15,16 15 16,0-15-16,0 16 16,47 61-16,-47-61 15,15-16-15,32 0 16,-17 15-16,17 1 15,15-16-15,46 15 16,-46 16-16,16-15 16,-47-1-1,46 16-15,-46-31 0,31 16 16,-16-1-16,1-15 16,-16 0-16,62 0 15,-62 0-15,-16 0 16,-15 0-1,31 0-15,-16 0 16,16 0-16,-15 0 16,30 0-16,-15 0 15,62 0-15,-31 0 16,-16 0-16,-30 0 16,15 0-16,15 0 15,16 0-15,-31 0 16,-31 0-16,16 0 15,-32 0 1,1 0 47,-1 0-63,16 0 15,0 0 1,31 0-16,-47-15 0,1 15 15,15 0-15,0 0 16,0-16 0,15 16-16,-30 0 15,30 0-15,-46 0 16,31-15 15,-15-1-15,-1 1-16,1 15 15,-1 0 1,1 0 15,-16-16-15,15 1 0,1 15-16,-1-16 31,16 1-16,-15 15 1,15-31 0,-16 31 15,16 0 16,-15 0-47,15 0 15,-16 0 1,1 0-16,-1 0 16,0 0-1,1 0 1,-1 0 0,1 0-1,15 0 1,-31 0-1,15 0 1,1 0 78,-1 0-79,1 0 17,-1 0-32,-15-16 47,0 1-32,0 15 1,0-16-1,-15 1-15,-1-1 16,1 1-16,-1-1 16,-30-15-1,30 31-15,16-15 16,-31 15 0,16-16-1,-16 16-15,16 0 16,-16 0 31,0 0-47,15 0 15,-30 16-15,30-16 16,-30 15-16,15 1 16,15-16-1,-46 0-15,-46 0 16,-32 0-16,17 0 15,-1 0-15,62 0 16,-31 0-16,-31 0 16,46 0-16,32-16 15,30 1-15,-14 15 125,-1 0-125,0 0 16,-78 0-16,32 0 16,15-16-16,0 16 0,0 0 15,-31-31-15,0 31 16,-15 0-1,15 0-15,31 0 16,46 0-16,1 0 78,-47 0-62,31 0-1,-62 0-15,31 0 16,-62 0-16,78 0 16,-32 0-16,16 0 15,16 0-15,-32 0 16,32-31 0,30 31-16,1 0 15,-1-15-15,-61 15 94,15 0-78,-31 0-16,16 0 15,15 0-15,-16 0 16,-15 0-16,-31 0 15,0 0-15,-30 0 16,-1 0 0,31 0-16,-16 0 15,17 0-15,61 0 16,-16 0-16,63 0 0,-16 0 62,0 0-62,0 0 16,-47 0-16,16 0 16,16 0-16,-47 0 15,0 0-15,-46 0 16,15 0-16,31 0 16,0 0-16,46 0 15,-30 0-15,-16 0 16,0 0-16,0 0 15,62 0-15,-15 0 16,30-16-16,1 16 16</inkml:trace>
</inkml:ink>
</file>

<file path=ppt/ink/ink12.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5:44.86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0 466 0,'0'0'78,"47"-15"-16,-32 15-46,16 0 0,62 0-16,31 0 15,-47 0-15,16 0 16,31 0-16,31 0 16,0 0-16,0 0 15,0 0 1,-31 0-16,0 0 0,15 0 15,-46 0-15,-31 0 16,-47 0-16,16 0 16,0 0-1,-15 0-15,46 0 16,46 0 0,-30 0-16,-16 0 15,-16 0-15,47 0 16,31 0-16,15 0 15,-15 0-15,31 0 16,-31 0-16,-62 0 16,15 0-16,-46 0 15,-15 0-15,46 0 16,-47 0-16,1 0 16,-1 0-1,32 0-15,-16 0 0,31 0 16,31 0-16,15 0 15,-15 0-15,31-31 16,-78 31 0,63-16-16,15 16 15,30 0-15,32 0 16,0 0-16,0-31 16,0 16-16,0 15 15,-16 0-15,-46 0 16,0 0-16,-31 0 15,0 0-15,-16 0 16,-15 0-16,16 0 16,-16-16-16,-47 16 15,16-15-15,-16 15 16,1 0-16,-1 0 31,32-16-31,-47 1 16,31 15 15,-16 0-15,16 0-16,16 0 15,-32-16 1,1 16-16,-47-15 234,-62 15-218,46 0-16,-76 0 16,-94 0-16,-62 0 15,-62 0-15,16 0 16,-62 0-16,15 0 15,31 0-15,63 0 16,61 0-16,31 0 16,93 0-16,77 0 15,1 0 63,-32 0-62,-45 0 0,30 0-16,-62 15 15,0-15-15,77 0 16,-30 0-16,-32 0 16,32 0-16,15 0 15,0 0-15,16 0 78,15 0-62,-31-15-16,46 15 16,-92-15-16,-32-47 15,48 31-15,14 31 16,1 0-1,-63-47-15,63 47 16,-16-15-16,31 15 16,15 0-16,-14 0 15,45-16-15,1 16 16,-16-15-16,0 15 16,-47 0-16,32-16 15,15 16-15,-62 0 16,46 0-16,-30-31 15,15 31-15,0 0 16,31-15-16,0 15 16,0 0-16,-15 0 15,30 0 1,1 0 0,-1 0-16,1 0 15,-1 0 1,16 0-16,-15 0 31</inkml:trace>
</inkml:ink>
</file>

<file path=ppt/ink/ink2.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9:54.18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0 248 0,'16'15'78,"92"-15"-31,78 0-47,62 0 0,31-30 15,31-1-15,-1 15 16,-30-15-16,-31 0 16,31 16-16,-1 15 15,-30 0-15,16 0 16,14 0-16,-30 0 16,0 0-16,0 0 15,-31 0 1,-1 0-16,-30 0 0,0 0 15,0 0-15,-31 0 16,-16-31-16,-15 15 16,-15 1-16,-47-1 15,-31 1-15,-16 15 16,0-16-16,32 16 125,-1 0-109,-15 0-1,0 0-15,0 0 0,-15 16 16,30-16-1,-15 0 1,-15 0 15,15 0-31,0 31 16,-16-31 0,1 0 15,15 0-16,0 0 1,0 15-16,-16-15 31,1 0 32,30 16-48</inkml:trace>
</inkml:ink>
</file>

<file path=ppt/ink/ink3.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2:37:44.33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2540 2496 0,'-23'0'16,"-69"0"202,23 0-218,-116-23 16,93 23-16,-93-46 16,-92 23-16,-70-46 15,24 22-15,46 24 16,23-23-16,115 46 16,47 0-16,69 0 15,0-23 220,23 0-220,92 0-15,-46 23 16,93-23-16,-70 0 15,47 23-15,-24 0 16,24 0 0,45 0-16,-45 0 15,45 0-15,47 0 16,-23 0-16,-24 46 0,-22-46 16,46 23-16,-70-23 15,24 23 1,-1-23-16,47 46 15,23-46-15,-116 0 16,-46 0-16,-23 0 16,70 0 46,-70 0-46,69 0-16,1 0 0,22-23 15,70 23-15,0 0 16,-70 0-16,0 0 16,186 0-16,-24 0 15,0 0 1,-46 0-16,92-46 16,-138 23-16,23-23 15,-162 46 32,0 0-47,46 0 16,93 0-16,-116 0 15,93 0-15,46 0 16,23 0-16,-47 0 16,-45 0-16,-47 0 15,-46 0-15,1 0 16,-1 0-16,0 0 15,0 0 1,70 0-16,-47 0 16,-46 0-16,69 0 0,1 0 15,-47 0-15,23 0 16,-23 0-16,-23 0 16,70 0-1,-47 0-15,-23 0 16,46 0-16,-46 0 15,93 0-15,22 0 16,1 0-16,-70 0 16,24 0-16,-24 0 15,-46 0-15,0 0 16,0-23 78,0 23-79,0-23 1,0-1 46,24-68-46,-1 46-16,-23 23 16,0 0-16,-23 0 172,23 23-157,23-23 32,-23 23-16,0-24-31,1 1 16,22 23 0,-23 0-1,0-23 220,-69 23-235,-24-23 15,-45 23-15,-139-23 16,-69-69-1,-93 22-15,-46 24 0,-46 23 16,46-69-16,1 69 16,45-23-16,93 46 15,23-24 1,69 24-16,92 0 16,93 0-16,23 0 15,0 0 1,-70 0 31,70 0-47,-92 0 15,46 0-15,-70 0 16,-46 0-16,70 0 16,-24 24-16,47-24 15,-24 23-15,-22-23 16,22 23-16,47-23 15,0 0 1,-47 0-16,47 0 16,-23 0-16,-1 0 15,-68 0-15,92 23 0,-47-23 16,-22 0-16,-47 0 16,116 0-1,-116 0-15,-46 0 16,-46 0-16,0 0 15,-47 0-15,47 0 16,0 0-16,0 0 16,139 0-16,91 23 15,24 23 126,23 0-125,47 24-16,22-24 15,46 0-15,24-46 16,69 46-16,-116-23 15,23-23-15,24 0 16,92 0-16,0 0 16,46 0-16,0 0 15,-46 0-15,46 0 16,0 0-16,-46 0 16,-46 0-1,-1 0-15,-22 0 0,-23 0 16,-93 0-16,23 0 15,-23 0-15,93-46 16,-70 46 0,47-23-16,68 23 15,1-23-15,-23 0 16,-24 23-16,-69 0 16,47-46-16,22 46 15,24-24-15,-23 1 16,22 0-16,-68-23 15,68 23-15,-68 0 16,-1 0-16,47 23 16,-1 0-16,47 0 15,-47 0-15,93 0 16,-46 0-16,23 0 16,-116 0-16,-69 0 15,0 0 48,24-46-63,-1-1 15,0 1 1,23 46-16,47-69 16,-47 23-16,46 23 15,47-116-15,-23 139 16,-47-69-16,0 23 15,1 0-15,-47 46 16,0-47-16,23 24 16,-23 23-16,-22-23 15,22 0-15,0 23 16,0-23 125,0-46-126,-23 46-15,0 23 16,70-47-16,-47 47 15,23-23-15,-23 23 16,-115 23 172,-69-23-173,-47 0-15,116 0 16,-139 0-16,-115 0 15,-93 0-15,-46 0 16,-161 0-16,-47 0 16,0 0-1,93 0-15,92 0 0,23 0 16,93 0-16,46 0 16,92 24-16,23 22 15,162-46 1,-24 23 62,1-23-62,-46 0-16,-47 0 15,47 0-15,-47 0 16,47 23-16,45-23 15,-22 23-15,46 0 32,-47 0 61,47-23-77,-69 23 0,45-23-16,-45 23 15,-24-23-15,1 0 16,46 0-16,-24 0 16,70 0-16,23 0 15,0 0-15,0 0 78,-47 0-62,47 0 187,-46 0-187,46 0-16,-46-115 15,46 46 1,-70-1-16,47 1 16,-23 23-16,46 23 15,0 0-15,-1-23 297,24-1-281,0 1-16,0 0 15,0 23-15,0 0 16,0 0 0,0 0 77,93 23-77,-24 0 0,70 0-1,-1 0-15,-22 0 0,22 0 16,47 0-1,0 0-15,-1 0 0,1 0 16,-23 0-16,-139 0 16,23 0-1,-23 0-15,46 0 94,47 0-94,-24 0 16,24 0-16,22 0 15,47 0-15,0 0 16,-47 0-16,-22 0 16,-24 0-16,93 0 15,-1 0-15,-45 0 16,46 0-1,-1 0-15,-45 0 16,23 0-16,-24 0 16,1 0-16,45 0 15,-45 0-15,0 0 16,22 0-16,-22 0 16,-1 0-16,-92 0 15,47 0-15,45 0 16,24 0-16,-70 0 15,24 0-15,45 0 16,-45 0-16,22 0 16,47 0-16,-116 0 15,1 0-15,-1 0 16,23 0 0,1 0-16,-24 0 0,0 0 15,24 0-15,-1 0 16,-46 0-16,139 0 15,-93 0-15,-22 0 16,45 0 0,-46 0-16,-23 0 15,-22 0 1,-1 0-16,0 0 16,23 0-1,69 0-15,-22-47 16,45 47-16,-45 0 15,-24 0-15,-46 0 16,0 0-16</inkml:trace>
</inkml:ink>
</file>

<file path=ppt/ink/ink4.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2:37:46.635"/>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2239 30 0,'-46'0'78,"23"0"-78,-46 0 0,23 0 16,-47 0 0,-22 0-16,22 0 0,-22 0 15,23 0 1,-93 0-16,46 0 15,-45 0-15,-1 0 16,46 0-16,-22 0 16,22 0-16,70 0 15,46 0 1,0 0 0,0 0 234,0 0-47,-1 0-203,1 23 15,-23-23 1,23 0-16,-46 46 16,23-46-1,23 0 110</inkml:trace>
</inkml:ink>
</file>

<file path=ppt/ink/ink5.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7:23.089"/>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62 0,'0'16'94,"61"-1"-63,17-15-31,30 16 15,1-16-15,15 15 16,-78-15-16,47 0 16,0 0-16,15 0 15,-46 31-15,-31-31 16,0 0-16,-15 0 16,-1 0-16,1 16 15,-16-1 1,31-15-1,0 0 1,46 47 0,-15-47-16,16 31 15,45-31-15,-45 0 16,15 0-16,-31 0 16,31 0-16,-31 0 15,-47 0-15,47 15 78,-15 1-62,-32-16-16,31 0 16,1 0-16,-16 0 15,0 0 1,0 0-16,0 0 15,-31 0-15,31 0 0,-16 0 16,32 0-16,-32 0 16,16 15-16,-15-15 15,-1 0 1,1 0-16,15 0 16,-16 0-16,32 0 15,-1 0-15,-15 0 16,16 0-16,-32 0 15,0 0-15,32 0 16,-16 0-16,0-15 16,46-47-16,-30 46 15,-16 1-15,0-1 16,0 1-16,0-1 16,-16 16-16,47-15 15,-31-1 16,-15 1-15,-1-1 0,16-15-1,-15 31 1,-1-31 15,16 0 157</inkml:trace>
</inkml:ink>
</file>

<file path=ppt/ink/ink6.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7:24.97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4244 340 0,'-16'-15'32,"16"-1"-17,-15-30 17,0 46-17,-1-16-15,1 16 16,-1 0-16,-30-15 15,15 0-15,0 15 16,-31-16-16,-31 16 16,-47-46-16,32 30 15,-16-15-15,47 31 16,15 0-16,-31 0 16,-16-15-16,47 15 15,31 0 1,0-16-16,0 16 0,-15 0 15,15 0 1,0 0-16,-31 0 0,0 0 16,0 0-16,-15 0 15,-16 0 1,-31 0-16,0 0 16,0 0-16,31 0 15,-31 0-15,47 0 16,15 0-16,15 0 15,-30 0-15,15 0 16,47 0-16,-16 0 16,-16 0-16,-15-15 15,16-1-15,-47 16 16,0-31 0,31 31-16,15 0 0,-15 0 15,-15 0-15,-16 0 16,47 0-1,-1 0-15,-46 0 0,47 0 16,-16 0-16,46 0 16,-15 0-1,0 0-15,-31 0 16,47 0-16,-16 0 16,0 0-16,0 0 15,-15 0-15,15 0 16,-62 0-16,15 0 15,47 0-15,-15 0 16,30 0-16,1 0 219,15 0-219,-16 0 15</inkml:trace>
</inkml:ink>
</file>

<file path=ppt/ink/ink7.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1:57:27.358"/>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8441 0 0,'0'16'78,"-47"-16"-63,-30 0 1,-32 0-16,48 0 16,-110 0-16,-108 0 0,-61 0 15,-32 0-15,-77 0 16,-186 0-1,77 0-15,109 0 16,0 0-16,108 0 16,31 0-16,63 0 15,14 0-15,16 0 0,1 0 16,30 0 0,-16 0-16,17 0 15,30 0-15,0 0 16,0 0-16,-31 0 15,0 0-15,0 0 16,1 0 0,-32 0-16,31 0 0,-31 0 15,31 0-15,31 0 16,31 0 0,109 0-16,77 15 296,-16-15-296,-15 0 16,16 16-16,15-1 16,-16-15-16,47 16 15,-15-1-15,-1 32 0,16-32 16,77 32 0,47-1-16,93 16 15,93-16-15,247 32 16,16-1-16,-217-46 15,31 31-15,-139-31 16,-31-31-16,0 0 16,-32 16-16,1 15 15,0 0-15,0-31 16,30 0 0,17 0-16,-17 0 0,-30 0 15,31 0 1,-62 0-16,31 0 0,-32 0 15,-61 0-15,-31 0 16,-31 0-16,-31-31 16,-78 31-1,16-31-15,-15 31 16,-1 0-16,1 0 31,-1 0 63</inkml:trace>
</inkml:ink>
</file>

<file path=ppt/ink/ink8.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2:36:06.002"/>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7 0,'24'0'32,"-1"0"30,23 0-62,-23 0 16,0 0-16,92 0 15,-45 0-15,68 0 16,-22 0-16,22 0 16,47 0-16,-93 0 15,47 0-15,-1 0 16,-45 0-16,-47 0 15,0 0 1,-23 0-16,0 0 16,24 0-1,-24 0 1,23 0 0,69 0-16,-22 0 15,68 93-15,-22-93 16,46 0-16,-70 0 15,-69 0-15,47 0 0,-70 0 16,0 0 15,46 0 32,-23 0-63,23 0 15,-22 0-15,45 0 16,47 0 0,-1 0-16,-22 0 15,-24 0-15,46 0 0,-22 0 16,-70 0 0,0 0-16,0 0 15,24 0 1,-47 0-1,46 0-15,-46 0 110</inkml:trace>
</inkml:ink>
</file>

<file path=ppt/ink/ink9.xml><?xml version="1.0" encoding="utf-8"?>
<inkml:ink xmlns:inkml="http://www.w3.org/2003/InkML">
  <inkml:definitions>
    <inkml:context xml:id="ctx0">
      <inkml:inkSource xml:id="inkSrc0">
        <inkml:traceFormat>
          <inkml:channel name="X" type="integer" min="-2880" max="1920" units="cm"/>
          <inkml:channel name="Y" type="integer" max="1620" units="cm"/>
          <inkml:channel name="T" type="integer" max="2.14748E9" units="dev"/>
        </inkml:traceFormat>
        <inkml:channelProperties>
          <inkml:channelProperty channel="X" name="resolution" value="155.33981" units="1/cm"/>
          <inkml:channelProperty channel="Y" name="resolution" value="93.64162" units="1/cm"/>
          <inkml:channelProperty channel="T" name="resolution" value="1" units="1/dev"/>
        </inkml:channelProperties>
      </inkml:inkSource>
      <inkml:timestamp xml:id="ts0" timeString="2020-09-23T22:36:08.44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70 0,'46'0'32,"-23"0"-17,23 0-15,23 0 16,-46 0 0,47 0-16,-1 0 15,23 0-15,1 0 16,-24 0-16,-23 0 15,23 0-15,24 0 16,-47 0-16,69 0 16,-22 0-16,22 0 15,47 0-15,-1 69 16,47-46-16,-138-23 16,22 0-16,46 0 15,70 69 1,-23-46-16,-46-23 15,68 0-15,-22 0 16,-46 0-16,-1 0 0,1 0 16,-1 0-1,70 0-15,-69 0 16,-1 0-16,1 0 16,-1 0-16,24 0 15,-24 0-15,1 0 16,0 0-16,-1 0 15,1 0-15,22 0 16,-115 0-16,47 0 16,-24 0-16,0 0 15,47 0-15,-47 0 16,0 0 0,47 0-16,-47 0 0,-23 0 15,-23 0-15,0 0 16,1 0-16,-1 0 47,0 0-47,46 0 15,0 0-15,93-92 0,-93 92 16,70 0 0,45-46-16,-45 46 15,-24 0-15,24 0 16,46 0-16,-70 0 15,-46 0-15,1 0 16,68 0-16,-45 0 16,-1 0-16,0 0 15,-22 0-15,68 0 16,-22 0-16,-47 0 16,46 0-1,-22 0-15,-47 0 0,-23 0 16,69 0-1,47 0-15,-47 0 0,24 0 16,22 0-16,1 0 16,46 0-1,-116 0-15,0-23 16,47 0-16,-70 23 16,23-24 62,-46 24-63,0 0-15,0 0 16,0-23 0,0 23-16,1-23 62,-1 23 94,0 0-140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54412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3202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171446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88E8EA-5AA1-4D01-93D6-D6FB05C77577}"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18697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88E8EA-5AA1-4D01-93D6-D6FB05C77577}"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14266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88E8EA-5AA1-4D01-93D6-D6FB05C77577}"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298478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88E8EA-5AA1-4D01-93D6-D6FB05C77577}"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10261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88E8EA-5AA1-4D01-93D6-D6FB05C77577}"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23240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8E8EA-5AA1-4D01-93D6-D6FB05C77577}"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74153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377655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88E8EA-5AA1-4D01-93D6-D6FB05C77577}"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6337A-1214-4F64-B2A8-3C4404D9A6A5}" type="slidenum">
              <a:rPr lang="en-US" smtClean="0"/>
              <a:t>‹#›</a:t>
            </a:fld>
            <a:endParaRPr lang="en-US"/>
          </a:p>
        </p:txBody>
      </p:sp>
    </p:spTree>
    <p:extLst>
      <p:ext uri="{BB962C8B-B14F-4D97-AF65-F5344CB8AC3E}">
        <p14:creationId xmlns:p14="http://schemas.microsoft.com/office/powerpoint/2010/main" val="44881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8E8EA-5AA1-4D01-93D6-D6FB05C77577}" type="datetimeFigureOut">
              <a:rPr lang="en-US" smtClean="0"/>
              <a:t>9/23/2020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6337A-1214-4F64-B2A8-3C4404D9A6A5}" type="slidenum">
              <a:rPr lang="en-US" smtClean="0"/>
              <a:t>‹#›</a:t>
            </a:fld>
            <a:endParaRPr lang="en-US"/>
          </a:p>
        </p:txBody>
      </p:sp>
    </p:spTree>
    <p:extLst>
      <p:ext uri="{BB962C8B-B14F-4D97-AF65-F5344CB8AC3E}">
        <p14:creationId xmlns:p14="http://schemas.microsoft.com/office/powerpoint/2010/main" val="1531771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6.emf"/><Relationship Id="rId2" Type="http://schemas.openxmlformats.org/officeDocument/2006/relationships/customXml" Target="../ink/ink10.xml"/><Relationship Id="rId1" Type="http://schemas.openxmlformats.org/officeDocument/2006/relationships/slideLayout" Target="../slideLayouts/slideLayout7.xml"/><Relationship Id="rId6" Type="http://schemas.openxmlformats.org/officeDocument/2006/relationships/customXml" Target="../ink/ink12.xml"/><Relationship Id="rId5" Type="http://schemas.openxmlformats.org/officeDocument/2006/relationships/image" Target="../media/image15.emf"/><Relationship Id="rId4" Type="http://schemas.openxmlformats.org/officeDocument/2006/relationships/customXml" Target="../ink/ink11.xml"/></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6.emf"/><Relationship Id="rId2" Type="http://schemas.openxmlformats.org/officeDocument/2006/relationships/customXml" Target="../ink/ink2.xml"/><Relationship Id="rId1" Type="http://schemas.openxmlformats.org/officeDocument/2006/relationships/slideLayout" Target="../slideLayouts/slideLayout7.xml"/><Relationship Id="rId6" Type="http://schemas.openxmlformats.org/officeDocument/2006/relationships/customXml" Target="../ink/ink4.xml"/><Relationship Id="rId5" Type="http://schemas.openxmlformats.org/officeDocument/2006/relationships/image" Target="../media/image5.emf"/><Relationship Id="rId4" Type="http://schemas.openxmlformats.org/officeDocument/2006/relationships/customXml" Target="../ink/ink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9.emf"/><Relationship Id="rId2" Type="http://schemas.openxmlformats.org/officeDocument/2006/relationships/customXml" Target="../ink/ink5.xml"/><Relationship Id="rId1" Type="http://schemas.openxmlformats.org/officeDocument/2006/relationships/slideLayout" Target="../slideLayouts/slideLayout7.xml"/><Relationship Id="rId6" Type="http://schemas.openxmlformats.org/officeDocument/2006/relationships/customXml" Target="../ink/ink7.xml"/><Relationship Id="rId5" Type="http://schemas.openxmlformats.org/officeDocument/2006/relationships/image" Target="../media/image8.emf"/><Relationship Id="rId4" Type="http://schemas.openxmlformats.org/officeDocument/2006/relationships/customXml" Target="../ink/ink6.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8.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customXml" Target="../ink/ink9.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(operational) Plan for 2020-21</a:t>
            </a:r>
            <a:endParaRPr lang="en-US" dirty="0"/>
          </a:p>
        </p:txBody>
      </p:sp>
      <p:sp>
        <p:nvSpPr>
          <p:cNvPr id="5" name="Text Placeholder 4"/>
          <p:cNvSpPr>
            <a:spLocks noGrp="1"/>
          </p:cNvSpPr>
          <p:nvPr>
            <p:ph type="body" idx="1"/>
          </p:nvPr>
        </p:nvSpPr>
        <p:spPr/>
        <p:txBody>
          <a:bodyPr/>
          <a:lstStyle/>
          <a:p>
            <a:r>
              <a:rPr lang="en-US" dirty="0" smtClean="0"/>
              <a:t>Proposed to PBC as of September 2, 2020</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61" y="1159727"/>
            <a:ext cx="3261257" cy="1464489"/>
          </a:xfrm>
          <a:prstGeom prst="rect">
            <a:avLst/>
          </a:prstGeom>
        </p:spPr>
      </p:pic>
    </p:spTree>
    <p:extLst>
      <p:ext uri="{BB962C8B-B14F-4D97-AF65-F5344CB8AC3E}">
        <p14:creationId xmlns:p14="http://schemas.microsoft.com/office/powerpoint/2010/main" val="1735800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#5</a:t>
            </a:r>
            <a:endParaRPr lang="en-US" sz="2000" b="1" dirty="0" smtClean="0"/>
          </a:p>
          <a:p>
            <a:pPr algn="ctr"/>
            <a:endParaRPr lang="en-US" dirty="0"/>
          </a:p>
          <a:p>
            <a:pPr algn="ctr"/>
            <a:r>
              <a:rPr lang="en-US" dirty="0"/>
              <a:t>Promote a campus culture that fosters a climate of inclusivity</a:t>
            </a:r>
          </a:p>
          <a:p>
            <a:pPr algn="ctr"/>
            <a:endParaRPr lang="en-US" dirty="0"/>
          </a:p>
        </p:txBody>
      </p:sp>
      <p:pic>
        <p:nvPicPr>
          <p:cNvPr id="3" name="Picture 2"/>
          <p:cNvPicPr>
            <a:picLocks noChangeAspect="1"/>
          </p:cNvPicPr>
          <p:nvPr/>
        </p:nvPicPr>
        <p:blipFill>
          <a:blip r:embed="rId2"/>
          <a:stretch>
            <a:fillRect/>
          </a:stretch>
        </p:blipFill>
        <p:spPr>
          <a:xfrm>
            <a:off x="4282146" y="1343955"/>
            <a:ext cx="7207250" cy="4248150"/>
          </a:xfrm>
          <a:prstGeom prst="rect">
            <a:avLst/>
          </a:prstGeom>
        </p:spPr>
      </p:pic>
    </p:spTree>
    <p:extLst>
      <p:ext uri="{BB962C8B-B14F-4D97-AF65-F5344CB8AC3E}">
        <p14:creationId xmlns:p14="http://schemas.microsoft.com/office/powerpoint/2010/main" val="1363806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#6</a:t>
            </a:r>
            <a:endParaRPr lang="en-US" sz="2000" b="1" dirty="0" smtClean="0"/>
          </a:p>
          <a:p>
            <a:pPr algn="ctr"/>
            <a:endParaRPr lang="en-US" dirty="0"/>
          </a:p>
          <a:p>
            <a:pPr algn="ctr"/>
            <a:r>
              <a:rPr lang="en-US" dirty="0"/>
              <a:t>Institutionalize effective structures and best practices of HSI (Hispanic-Serving Institutions) and AANAPISI (Asian American and Native American Pacific Islander-Serving Institutions) in order to reduce </a:t>
            </a:r>
            <a:r>
              <a:rPr lang="en-US" i="1" dirty="0" smtClean="0"/>
              <a:t>obligation gaps</a:t>
            </a:r>
            <a:endParaRPr lang="en-US" dirty="0"/>
          </a:p>
          <a:p>
            <a:pPr algn="ct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047404" y="1944203"/>
              <a:ext cx="2273040" cy="41400"/>
            </p14:xfrm>
          </p:contentPart>
        </mc:Choice>
        <mc:Fallback>
          <p:pic>
            <p:nvPicPr>
              <p:cNvPr id="4" name="Ink 3"/>
              <p:cNvPicPr/>
              <p:nvPr/>
            </p:nvPicPr>
            <p:blipFill>
              <a:blip r:embed="rId3"/>
              <a:stretch>
                <a:fillRect/>
              </a:stretch>
            </p:blipFill>
            <p:spPr>
              <a:xfrm>
                <a:off x="975404" y="1800203"/>
                <a:ext cx="2417040" cy="329400"/>
              </a:xfrm>
              <a:prstGeom prst="rect">
                <a:avLst/>
              </a:prstGeom>
            </p:spPr>
          </p:pic>
        </mc:Fallback>
      </mc:AlternateContent>
      <p:graphicFrame>
        <p:nvGraphicFramePr>
          <p:cNvPr id="7" name="Table 6"/>
          <p:cNvGraphicFramePr>
            <a:graphicFrameLocks noGrp="1"/>
          </p:cNvGraphicFramePr>
          <p:nvPr>
            <p:extLst>
              <p:ext uri="{D42A27DB-BD31-4B8C-83A1-F6EECF244321}">
                <p14:modId xmlns:p14="http://schemas.microsoft.com/office/powerpoint/2010/main" val="2575849023"/>
              </p:ext>
            </p:extLst>
          </p:nvPr>
        </p:nvGraphicFramePr>
        <p:xfrm>
          <a:off x="3792845" y="379143"/>
          <a:ext cx="7921510" cy="6043959"/>
        </p:xfrm>
        <a:graphic>
          <a:graphicData uri="http://schemas.openxmlformats.org/drawingml/2006/table">
            <a:tbl>
              <a:tblPr/>
              <a:tblGrid>
                <a:gridCol w="1749311">
                  <a:extLst>
                    <a:ext uri="{9D8B030D-6E8A-4147-A177-3AD203B41FA5}">
                      <a16:colId xmlns:a16="http://schemas.microsoft.com/office/drawing/2014/main" val="1093466943"/>
                    </a:ext>
                  </a:extLst>
                </a:gridCol>
                <a:gridCol w="3914469">
                  <a:extLst>
                    <a:ext uri="{9D8B030D-6E8A-4147-A177-3AD203B41FA5}">
                      <a16:colId xmlns:a16="http://schemas.microsoft.com/office/drawing/2014/main" val="2203385692"/>
                    </a:ext>
                  </a:extLst>
                </a:gridCol>
                <a:gridCol w="1128865">
                  <a:extLst>
                    <a:ext uri="{9D8B030D-6E8A-4147-A177-3AD203B41FA5}">
                      <a16:colId xmlns:a16="http://schemas.microsoft.com/office/drawing/2014/main" val="1776570013"/>
                    </a:ext>
                  </a:extLst>
                </a:gridCol>
                <a:gridCol w="1128865">
                  <a:extLst>
                    <a:ext uri="{9D8B030D-6E8A-4147-A177-3AD203B41FA5}">
                      <a16:colId xmlns:a16="http://schemas.microsoft.com/office/drawing/2014/main" val="903485154"/>
                    </a:ext>
                  </a:extLst>
                </a:gridCol>
              </a:tblGrid>
              <a:tr h="453284">
                <a:tc>
                  <a:txBody>
                    <a:bodyPr/>
                    <a:lstStyle/>
                    <a:p>
                      <a:pPr algn="ctr" fontAlgn="ctr"/>
                      <a:r>
                        <a:rPr lang="en-US" sz="1050" b="1" i="0" u="none" strike="noStrike">
                          <a:solidFill>
                            <a:srgbClr val="FFFFFF"/>
                          </a:solidFill>
                          <a:effectLst/>
                          <a:latin typeface="Calibri" panose="020F0502020204030204" pitchFamily="34" charset="0"/>
                        </a:rPr>
                        <a:t>Origin</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72C4"/>
                    </a:solidFill>
                  </a:tcPr>
                </a:tc>
                <a:tc>
                  <a:txBody>
                    <a:bodyPr/>
                    <a:lstStyle/>
                    <a:p>
                      <a:pPr algn="ctr" fontAlgn="ctr"/>
                      <a:r>
                        <a:rPr lang="en-US" sz="1050" b="1" i="0" u="none" strike="noStrike">
                          <a:solidFill>
                            <a:srgbClr val="FFFFFF"/>
                          </a:solidFill>
                          <a:effectLst/>
                          <a:latin typeface="Calibri" panose="020F0502020204030204" pitchFamily="34" charset="0"/>
                        </a:rPr>
                        <a:t>Description</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72C4"/>
                    </a:solidFill>
                  </a:tcPr>
                </a:tc>
                <a:tc>
                  <a:txBody>
                    <a:bodyPr/>
                    <a:lstStyle/>
                    <a:p>
                      <a:pPr algn="ctr" fontAlgn="ctr"/>
                      <a:r>
                        <a:rPr lang="en-US" sz="1050" b="1" i="0" u="none" strike="noStrike">
                          <a:solidFill>
                            <a:srgbClr val="FFFFFF"/>
                          </a:solidFill>
                          <a:effectLst/>
                          <a:latin typeface="Calibri" panose="020F0502020204030204" pitchFamily="34" charset="0"/>
                        </a:rPr>
                        <a:t>Responsible Administrator</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72C4"/>
                    </a:solidFill>
                  </a:tcPr>
                </a:tc>
                <a:tc>
                  <a:txBody>
                    <a:bodyPr/>
                    <a:lstStyle/>
                    <a:p>
                      <a:pPr algn="ctr" fontAlgn="ctr"/>
                      <a:r>
                        <a:rPr lang="en-US" sz="1050" b="1" i="0" u="none" strike="noStrike">
                          <a:solidFill>
                            <a:srgbClr val="FFFFFF"/>
                          </a:solidFill>
                          <a:effectLst/>
                          <a:latin typeface="Calibri" panose="020F0502020204030204" pitchFamily="34" charset="0"/>
                        </a:rPr>
                        <a:t>Committee/Group</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072C4"/>
                    </a:solidFill>
                  </a:tcPr>
                </a:tc>
                <a:extLst>
                  <a:ext uri="{0D108BD9-81ED-4DB2-BD59-A6C34878D82A}">
                    <a16:rowId xmlns:a16="http://schemas.microsoft.com/office/drawing/2014/main" val="2270183091"/>
                  </a:ext>
                </a:extLst>
              </a:tr>
              <a:tr h="933926">
                <a:tc rowSpan="2">
                  <a:txBody>
                    <a:bodyPr/>
                    <a:lstStyle/>
                    <a:p>
                      <a:pPr algn="ctr" fontAlgn="ctr"/>
                      <a:r>
                        <a:rPr lang="en-US" sz="1050" b="0" i="0" u="none" strike="noStrike">
                          <a:solidFill>
                            <a:srgbClr val="CC0066"/>
                          </a:solidFill>
                          <a:effectLst/>
                          <a:latin typeface="Calibri" panose="020F0502020204030204" pitchFamily="34" charset="0"/>
                        </a:rPr>
                        <a:t>Leadership Retreat Strategies (2020-21)</a:t>
                      </a:r>
                    </a:p>
                  </a:txBody>
                  <a:tcPr marL="4699"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1" u="none" strike="noStrike">
                          <a:solidFill>
                            <a:srgbClr val="CC0066"/>
                          </a:solidFill>
                          <a:effectLst/>
                          <a:latin typeface="Calibri" panose="020F0502020204030204" pitchFamily="34" charset="0"/>
                        </a:rPr>
                        <a:t>Create and align our new Guided Pathways Success Teams clearly with Puente, EOPS, TRIO, Promise, etc</a:t>
                      </a:r>
                    </a:p>
                  </a:txBody>
                  <a:tcPr marL="70486"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VPSS Pérez</a:t>
                      </a:r>
                    </a:p>
                  </a:txBody>
                  <a:tcPr marL="4699"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Guided Pathways Steering Committee</a:t>
                      </a:r>
                    </a:p>
                  </a:txBody>
                  <a:tcPr marL="4699"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2873114"/>
                  </a:ext>
                </a:extLst>
              </a:tr>
              <a:tr h="856635">
                <a:tc vMerge="1">
                  <a:txBody>
                    <a:bodyPr/>
                    <a:lstStyle/>
                    <a:p>
                      <a:endParaRPr lang="en-US"/>
                    </a:p>
                  </a:txBody>
                  <a:tcPr/>
                </a:tc>
                <a:tc>
                  <a:txBody>
                    <a:bodyPr/>
                    <a:lstStyle/>
                    <a:p>
                      <a:pPr algn="l" fontAlgn="ctr"/>
                      <a:r>
                        <a:rPr lang="en-US" sz="1050" b="0" i="1" u="none" strike="noStrike">
                          <a:solidFill>
                            <a:srgbClr val="CC0066"/>
                          </a:solidFill>
                          <a:effectLst/>
                          <a:latin typeface="Calibri" panose="020F0502020204030204" pitchFamily="34" charset="0"/>
                        </a:rPr>
                        <a:t>Build intentional connections between instructional support services and instruction in order to institutionalize the effective practices developed with funding from the College's HSI grants (GANAS, ESO)</a:t>
                      </a:r>
                    </a:p>
                  </a:txBody>
                  <a:tcPr marL="70486"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VPSS Pérez and VPI Robinson</a:t>
                      </a:r>
                    </a:p>
                  </a:txBody>
                  <a:tcPr marL="4699"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College Cabinet</a:t>
                      </a:r>
                    </a:p>
                  </a:txBody>
                  <a:tcPr marL="4699" marR="4699" marT="46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070576"/>
                  </a:ext>
                </a:extLst>
              </a:tr>
              <a:tr h="856635">
                <a:tc>
                  <a:txBody>
                    <a:bodyPr/>
                    <a:lstStyle/>
                    <a:p>
                      <a:pPr algn="ctr" fontAlgn="ctr"/>
                      <a:r>
                        <a:rPr lang="en-US" sz="1050" b="0" i="0" u="none" strike="noStrike">
                          <a:solidFill>
                            <a:srgbClr val="000000"/>
                          </a:solidFill>
                          <a:effectLst/>
                          <a:latin typeface="Calibri" panose="020F0502020204030204" pitchFamily="34" charset="0"/>
                        </a:rPr>
                        <a:t>SEM Goal 3</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Align and sustain pro-active student support services with programs of study to ensure effective and timely student enrollment, retention, persistence and completion</a:t>
                      </a:r>
                    </a:p>
                  </a:txBody>
                  <a:tcPr marL="70486"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VPSS Pérez</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Guided Pathways Steering Committee</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161080320"/>
                  </a:ext>
                </a:extLst>
              </a:tr>
              <a:tr h="747141">
                <a:tc>
                  <a:txBody>
                    <a:bodyPr/>
                    <a:lstStyle/>
                    <a:p>
                      <a:pPr algn="ctr" fontAlgn="ctr"/>
                      <a:r>
                        <a:rPr lang="en-US" sz="1050" b="0" i="0" u="none" strike="noStrike">
                          <a:solidFill>
                            <a:srgbClr val="000000"/>
                          </a:solidFill>
                          <a:effectLst/>
                          <a:latin typeface="Calibri" panose="020F0502020204030204" pitchFamily="34" charset="0"/>
                        </a:rPr>
                        <a:t>SEM 3.1</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Streamline the Transcript Evaluation Process</a:t>
                      </a:r>
                    </a:p>
                  </a:txBody>
                  <a:tcPr marL="70486"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VPSS Pérez</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Guided Pathways Steering Committee</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379392490"/>
                  </a:ext>
                </a:extLst>
              </a:tr>
              <a:tr h="747141">
                <a:tc>
                  <a:txBody>
                    <a:bodyPr/>
                    <a:lstStyle/>
                    <a:p>
                      <a:pPr algn="ctr" fontAlgn="ctr"/>
                      <a:r>
                        <a:rPr lang="en-US" sz="1050" b="0" i="0" u="none" strike="noStrike">
                          <a:solidFill>
                            <a:srgbClr val="000000"/>
                          </a:solidFill>
                          <a:effectLst/>
                          <a:latin typeface="Calibri" panose="020F0502020204030204" pitchFamily="34" charset="0"/>
                        </a:rPr>
                        <a:t>SEM 3.3.1</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Create and sustain Interest Area Success Teams</a:t>
                      </a:r>
                    </a:p>
                  </a:txBody>
                  <a:tcPr marL="70486"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VPSS Pérez</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Guided Pathways Steering Committee</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238899340"/>
                  </a:ext>
                </a:extLst>
              </a:tr>
              <a:tr h="560356">
                <a:tc>
                  <a:txBody>
                    <a:bodyPr/>
                    <a:lstStyle/>
                    <a:p>
                      <a:pPr algn="ctr" fontAlgn="ctr"/>
                      <a:r>
                        <a:rPr lang="en-US" sz="1050" b="0" i="0" u="none" strike="noStrike">
                          <a:solidFill>
                            <a:srgbClr val="000000"/>
                          </a:solidFill>
                          <a:effectLst/>
                          <a:latin typeface="Calibri" panose="020F0502020204030204" pitchFamily="34" charset="0"/>
                        </a:rPr>
                        <a:t>SEM 3.3.2</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Develop, launch and sustain First Year Experience programs for each Interest Area</a:t>
                      </a:r>
                    </a:p>
                  </a:txBody>
                  <a:tcPr marL="70486"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VPSS Pérez</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Interest Area Faculty Leads</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303270257"/>
                  </a:ext>
                </a:extLst>
              </a:tr>
              <a:tr h="888841">
                <a:tc>
                  <a:txBody>
                    <a:bodyPr/>
                    <a:lstStyle/>
                    <a:p>
                      <a:pPr algn="ctr" fontAlgn="ctr"/>
                      <a:r>
                        <a:rPr lang="en-US" sz="1050" b="0" i="0" u="none" strike="noStrike">
                          <a:solidFill>
                            <a:srgbClr val="000000"/>
                          </a:solidFill>
                          <a:effectLst/>
                          <a:latin typeface="Calibri" panose="020F0502020204030204" pitchFamily="34" charset="0"/>
                        </a:rPr>
                        <a:t>SEM 3.3.3</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Scale the number of opportunities for Career Exploration, work-based learning and job placement in each Interest Area across all student types</a:t>
                      </a:r>
                    </a:p>
                  </a:txBody>
                  <a:tcPr marL="70486"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VPSS Pérez</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dirty="0">
                          <a:solidFill>
                            <a:srgbClr val="000000"/>
                          </a:solidFill>
                          <a:effectLst/>
                          <a:latin typeface="Calibri" panose="020F0502020204030204" pitchFamily="34" charset="0"/>
                        </a:rPr>
                        <a:t>Guided Pathways Steering Committee</a:t>
                      </a:r>
                    </a:p>
                  </a:txBody>
                  <a:tcPr marL="4699" marR="4699" marT="4699"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553246312"/>
                  </a:ext>
                </a:extLst>
              </a:tr>
            </a:tbl>
          </a:graphicData>
        </a:graphic>
      </p:graphicFrame>
      <mc:AlternateContent xmlns:mc="http://schemas.openxmlformats.org/markup-compatibility/2006">
        <mc:Choice xmlns:p14="http://schemas.microsoft.com/office/powerpoint/2010/main" Requires="p14">
          <p:contentPart p14:bwMode="auto" r:id="rId4">
            <p14:nvContentPartPr>
              <p14:cNvPr id="8" name="Ink 7"/>
              <p14:cNvContentPartPr/>
              <p14:nvPr/>
            </p14:nvContentPartPr>
            <p14:xfrm>
              <a:off x="6489904" y="2144248"/>
              <a:ext cx="2710080" cy="197640"/>
            </p14:xfrm>
          </p:contentPart>
        </mc:Choice>
        <mc:Fallback>
          <p:pic>
            <p:nvPicPr>
              <p:cNvPr id="8" name="Ink 7"/>
              <p:cNvPicPr/>
              <p:nvPr/>
            </p:nvPicPr>
            <p:blipFill>
              <a:blip r:embed="rId5"/>
              <a:stretch>
                <a:fillRect/>
              </a:stretch>
            </p:blipFill>
            <p:spPr>
              <a:xfrm>
                <a:off x="6417904" y="2000248"/>
                <a:ext cx="2854080" cy="485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p14:cNvContentPartPr/>
              <p14:nvPr/>
            </p14:nvContentPartPr>
            <p14:xfrm>
              <a:off x="5575504" y="2307688"/>
              <a:ext cx="2292120" cy="177480"/>
            </p14:xfrm>
          </p:contentPart>
        </mc:Choice>
        <mc:Fallback>
          <p:pic>
            <p:nvPicPr>
              <p:cNvPr id="9" name="Ink 8"/>
              <p:cNvPicPr/>
              <p:nvPr/>
            </p:nvPicPr>
            <p:blipFill>
              <a:blip r:embed="rId7"/>
              <a:stretch>
                <a:fillRect/>
              </a:stretch>
            </p:blipFill>
            <p:spPr>
              <a:xfrm>
                <a:off x="5503504" y="2163688"/>
                <a:ext cx="2436120" cy="465480"/>
              </a:xfrm>
              <a:prstGeom prst="rect">
                <a:avLst/>
              </a:prstGeom>
            </p:spPr>
          </p:pic>
        </mc:Fallback>
      </mc:AlternateContent>
    </p:spTree>
    <p:extLst>
      <p:ext uri="{BB962C8B-B14F-4D97-AF65-F5344CB8AC3E}">
        <p14:creationId xmlns:p14="http://schemas.microsoft.com/office/powerpoint/2010/main" val="3674673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endParaRPr lang="en-US" sz="2000" b="1" dirty="0"/>
          </a:p>
          <a:p>
            <a:pPr algn="ctr"/>
            <a:r>
              <a:rPr lang="en-US" sz="2000" b="1" dirty="0" smtClean="0"/>
              <a:t>New Priority</a:t>
            </a:r>
          </a:p>
          <a:p>
            <a:pPr algn="ctr"/>
            <a:endParaRPr lang="en-US" sz="2000" b="1" dirty="0"/>
          </a:p>
          <a:p>
            <a:pPr marL="285750" indent="-285750">
              <a:buFont typeface="Arial" panose="020B0604020202020204" pitchFamily="34" charset="0"/>
              <a:buChar char="•"/>
            </a:pPr>
            <a:r>
              <a:rPr lang="en-US" sz="2000" i="1" dirty="0" smtClean="0">
                <a:solidFill>
                  <a:schemeClr val="bg1"/>
                </a:solidFill>
              </a:rPr>
              <a:t>Hiring and retention of diverse employees</a:t>
            </a:r>
            <a:endParaRPr lang="en-US" sz="2000" i="1" dirty="0">
              <a:solidFill>
                <a:schemeClr val="bg1"/>
              </a:solidFill>
            </a:endParaRPr>
          </a:p>
          <a:p>
            <a:pPr algn="ctr"/>
            <a:endParaRPr lang="en-US" sz="2000" b="1" dirty="0" smtClean="0"/>
          </a:p>
          <a:p>
            <a:pPr algn="ctr"/>
            <a:endParaRPr lang="en-US" dirty="0"/>
          </a:p>
          <a:p>
            <a:pPr algn="ctr"/>
            <a:endParaRPr lang="en-US" dirty="0"/>
          </a:p>
        </p:txBody>
      </p:sp>
      <p:pic>
        <p:nvPicPr>
          <p:cNvPr id="3" name="Picture 2"/>
          <p:cNvPicPr>
            <a:picLocks noChangeAspect="1"/>
          </p:cNvPicPr>
          <p:nvPr/>
        </p:nvPicPr>
        <p:blipFill>
          <a:blip r:embed="rId2"/>
          <a:stretch>
            <a:fillRect/>
          </a:stretch>
        </p:blipFill>
        <p:spPr>
          <a:xfrm>
            <a:off x="3930014" y="2136808"/>
            <a:ext cx="7774781" cy="1394427"/>
          </a:xfrm>
          <a:prstGeom prst="rect">
            <a:avLst/>
          </a:prstGeom>
        </p:spPr>
      </p:pic>
    </p:spTree>
    <p:extLst>
      <p:ext uri="{BB962C8B-B14F-4D97-AF65-F5344CB8AC3E}">
        <p14:creationId xmlns:p14="http://schemas.microsoft.com/office/powerpoint/2010/main" val="4252913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7405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331827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2407" y="1178634"/>
            <a:ext cx="1857675" cy="5216893"/>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D306E47-65FC-034A-8737-E1EE8A1A3212}"/>
              </a:ext>
            </a:extLst>
          </p:cNvPr>
          <p:cNvSpPr/>
          <p:nvPr/>
        </p:nvSpPr>
        <p:spPr>
          <a:xfrm>
            <a:off x="962528" y="1553843"/>
            <a:ext cx="9154510" cy="73572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Education Master Plan: 2017-2022</a:t>
            </a:r>
          </a:p>
        </p:txBody>
      </p:sp>
      <p:cxnSp>
        <p:nvCxnSpPr>
          <p:cNvPr id="12" name="Straight Connector 11">
            <a:extLst>
              <a:ext uri="{FF2B5EF4-FFF2-40B4-BE49-F238E27FC236}">
                <a16:creationId xmlns:a16="http://schemas.microsoft.com/office/drawing/2014/main" id="{DFFEA069-0333-AE41-B74A-01DE1AE87920}"/>
              </a:ext>
            </a:extLst>
          </p:cNvPr>
          <p:cNvCxnSpPr/>
          <p:nvPr/>
        </p:nvCxnSpPr>
        <p:spPr>
          <a:xfrm>
            <a:off x="3771168" y="2288072"/>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E5E8E-1FE5-D64A-B57C-DE5A73111C39}"/>
              </a:ext>
            </a:extLst>
          </p:cNvPr>
          <p:cNvCxnSpPr/>
          <p:nvPr/>
        </p:nvCxnSpPr>
        <p:spPr>
          <a:xfrm>
            <a:off x="5375884" y="2300352"/>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F11EA6F-BB42-714A-9FE9-1181B4937291}"/>
              </a:ext>
            </a:extLst>
          </p:cNvPr>
          <p:cNvCxnSpPr/>
          <p:nvPr/>
        </p:nvCxnSpPr>
        <p:spPr>
          <a:xfrm>
            <a:off x="6998896" y="230213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8DA8941-2EED-D440-94F7-29E737FB3289}"/>
              </a:ext>
            </a:extLst>
          </p:cNvPr>
          <p:cNvCxnSpPr/>
          <p:nvPr/>
        </p:nvCxnSpPr>
        <p:spPr>
          <a:xfrm>
            <a:off x="8542486" y="2315789"/>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A9D6403-F006-7D4C-A14F-4744D44F4255}"/>
              </a:ext>
            </a:extLst>
          </p:cNvPr>
          <p:cNvSpPr txBox="1"/>
          <p:nvPr/>
        </p:nvSpPr>
        <p:spPr>
          <a:xfrm>
            <a:off x="5831109" y="2302679"/>
            <a:ext cx="957313" cy="646331"/>
          </a:xfrm>
          <a:prstGeom prst="rect">
            <a:avLst/>
          </a:prstGeom>
          <a:noFill/>
        </p:spPr>
        <p:txBody>
          <a:bodyPr wrap="none" rtlCol="0">
            <a:spAutoFit/>
          </a:bodyPr>
          <a:lstStyle/>
          <a:p>
            <a:pPr algn="ctr"/>
            <a:r>
              <a:rPr lang="en-US" i="1" dirty="0"/>
              <a:t>Year 3</a:t>
            </a:r>
          </a:p>
          <a:p>
            <a:pPr algn="ctr"/>
            <a:r>
              <a:rPr lang="en-US" dirty="0"/>
              <a:t>2019-20</a:t>
            </a:r>
          </a:p>
        </p:txBody>
      </p:sp>
      <p:sp>
        <p:nvSpPr>
          <p:cNvPr id="21" name="TextBox 20">
            <a:extLst>
              <a:ext uri="{FF2B5EF4-FFF2-40B4-BE49-F238E27FC236}">
                <a16:creationId xmlns:a16="http://schemas.microsoft.com/office/drawing/2014/main" id="{D65EFEF3-FAE6-7845-817F-E05D07C8D212}"/>
              </a:ext>
            </a:extLst>
          </p:cNvPr>
          <p:cNvSpPr txBox="1"/>
          <p:nvPr/>
        </p:nvSpPr>
        <p:spPr>
          <a:xfrm>
            <a:off x="7398065" y="2286312"/>
            <a:ext cx="957313" cy="646331"/>
          </a:xfrm>
          <a:prstGeom prst="rect">
            <a:avLst/>
          </a:prstGeom>
          <a:noFill/>
        </p:spPr>
        <p:txBody>
          <a:bodyPr wrap="none" rtlCol="0">
            <a:spAutoFit/>
          </a:bodyPr>
          <a:lstStyle/>
          <a:p>
            <a:pPr algn="ctr"/>
            <a:r>
              <a:rPr lang="en-US" i="1" dirty="0"/>
              <a:t>Year 4</a:t>
            </a:r>
          </a:p>
          <a:p>
            <a:pPr algn="ctr"/>
            <a:r>
              <a:rPr lang="en-US" i="1" dirty="0"/>
              <a:t>2020-21</a:t>
            </a:r>
          </a:p>
        </p:txBody>
      </p:sp>
      <p:sp>
        <p:nvSpPr>
          <p:cNvPr id="22" name="TextBox 21">
            <a:extLst>
              <a:ext uri="{FF2B5EF4-FFF2-40B4-BE49-F238E27FC236}">
                <a16:creationId xmlns:a16="http://schemas.microsoft.com/office/drawing/2014/main" id="{2A999BBD-23DD-A747-8EAE-7D7293E68970}"/>
              </a:ext>
            </a:extLst>
          </p:cNvPr>
          <p:cNvSpPr txBox="1"/>
          <p:nvPr/>
        </p:nvSpPr>
        <p:spPr>
          <a:xfrm>
            <a:off x="8917833" y="2274530"/>
            <a:ext cx="957313" cy="646331"/>
          </a:xfrm>
          <a:prstGeom prst="rect">
            <a:avLst/>
          </a:prstGeom>
          <a:noFill/>
        </p:spPr>
        <p:txBody>
          <a:bodyPr wrap="none" rtlCol="0">
            <a:spAutoFit/>
          </a:bodyPr>
          <a:lstStyle/>
          <a:p>
            <a:pPr algn="ctr"/>
            <a:r>
              <a:rPr lang="en-US" i="1" dirty="0"/>
              <a:t>Year 5</a:t>
            </a:r>
          </a:p>
          <a:p>
            <a:pPr algn="ctr"/>
            <a:r>
              <a:rPr lang="en-US" i="1" dirty="0"/>
              <a:t>2021-22</a:t>
            </a:r>
          </a:p>
        </p:txBody>
      </p:sp>
      <p:cxnSp>
        <p:nvCxnSpPr>
          <p:cNvPr id="25" name="Straight Connector 24">
            <a:extLst>
              <a:ext uri="{FF2B5EF4-FFF2-40B4-BE49-F238E27FC236}">
                <a16:creationId xmlns:a16="http://schemas.microsoft.com/office/drawing/2014/main" id="{4A2F55C5-1EF2-1F4D-BA1A-98DE1C8A4565}"/>
              </a:ext>
            </a:extLst>
          </p:cNvPr>
          <p:cNvCxnSpPr/>
          <p:nvPr/>
        </p:nvCxnSpPr>
        <p:spPr>
          <a:xfrm>
            <a:off x="10117038" y="2289569"/>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6AD4B8F-9DD7-0A4E-921F-4F02B327F1E0}"/>
              </a:ext>
            </a:extLst>
          </p:cNvPr>
          <p:cNvSpPr txBox="1"/>
          <p:nvPr/>
        </p:nvSpPr>
        <p:spPr>
          <a:xfrm>
            <a:off x="10369265" y="3440112"/>
            <a:ext cx="957313" cy="646331"/>
          </a:xfrm>
          <a:prstGeom prst="rect">
            <a:avLst/>
          </a:prstGeom>
          <a:noFill/>
        </p:spPr>
        <p:txBody>
          <a:bodyPr wrap="none" rtlCol="0">
            <a:spAutoFit/>
          </a:bodyPr>
          <a:lstStyle/>
          <a:p>
            <a:pPr algn="ctr"/>
            <a:r>
              <a:rPr lang="en-US" i="1" dirty="0"/>
              <a:t>Year 3</a:t>
            </a:r>
          </a:p>
          <a:p>
            <a:pPr algn="ctr"/>
            <a:r>
              <a:rPr lang="en-US" dirty="0"/>
              <a:t>2022-23</a:t>
            </a:r>
          </a:p>
        </p:txBody>
      </p:sp>
      <p:sp>
        <p:nvSpPr>
          <p:cNvPr id="28" name="TextBox 27">
            <a:extLst>
              <a:ext uri="{FF2B5EF4-FFF2-40B4-BE49-F238E27FC236}">
                <a16:creationId xmlns:a16="http://schemas.microsoft.com/office/drawing/2014/main" id="{5CB95896-5FD3-BD4C-B206-BB4E698FE794}"/>
              </a:ext>
            </a:extLst>
          </p:cNvPr>
          <p:cNvSpPr txBox="1"/>
          <p:nvPr/>
        </p:nvSpPr>
        <p:spPr>
          <a:xfrm>
            <a:off x="7373867" y="3484618"/>
            <a:ext cx="957313" cy="646331"/>
          </a:xfrm>
          <a:prstGeom prst="rect">
            <a:avLst/>
          </a:prstGeom>
          <a:noFill/>
        </p:spPr>
        <p:txBody>
          <a:bodyPr wrap="none" rtlCol="0">
            <a:spAutoFit/>
          </a:bodyPr>
          <a:lstStyle/>
          <a:p>
            <a:pPr algn="ctr"/>
            <a:r>
              <a:rPr lang="en-US" dirty="0"/>
              <a:t>Year 1</a:t>
            </a:r>
          </a:p>
          <a:p>
            <a:pPr algn="ctr"/>
            <a:r>
              <a:rPr lang="en-US" dirty="0"/>
              <a:t>2020-21</a:t>
            </a:r>
          </a:p>
        </p:txBody>
      </p:sp>
      <p:sp>
        <p:nvSpPr>
          <p:cNvPr id="29" name="TextBox 28">
            <a:extLst>
              <a:ext uri="{FF2B5EF4-FFF2-40B4-BE49-F238E27FC236}">
                <a16:creationId xmlns:a16="http://schemas.microsoft.com/office/drawing/2014/main" id="{8328F971-5953-FA48-9906-87333039BB95}"/>
              </a:ext>
            </a:extLst>
          </p:cNvPr>
          <p:cNvSpPr txBox="1"/>
          <p:nvPr/>
        </p:nvSpPr>
        <p:spPr>
          <a:xfrm>
            <a:off x="8937372" y="3463916"/>
            <a:ext cx="957313" cy="646331"/>
          </a:xfrm>
          <a:prstGeom prst="rect">
            <a:avLst/>
          </a:prstGeom>
          <a:noFill/>
        </p:spPr>
        <p:txBody>
          <a:bodyPr wrap="none" rtlCol="0">
            <a:spAutoFit/>
          </a:bodyPr>
          <a:lstStyle/>
          <a:p>
            <a:pPr algn="ctr"/>
            <a:r>
              <a:rPr lang="en-US" dirty="0"/>
              <a:t>Year 2</a:t>
            </a:r>
          </a:p>
          <a:p>
            <a:pPr algn="ctr"/>
            <a:r>
              <a:rPr lang="en-US" dirty="0"/>
              <a:t>2021-22</a:t>
            </a:r>
          </a:p>
        </p:txBody>
      </p:sp>
      <p:cxnSp>
        <p:nvCxnSpPr>
          <p:cNvPr id="36" name="Straight Connector 35">
            <a:extLst>
              <a:ext uri="{FF2B5EF4-FFF2-40B4-BE49-F238E27FC236}">
                <a16:creationId xmlns:a16="http://schemas.microsoft.com/office/drawing/2014/main" id="{DACA73E4-2844-E445-B1C1-AFD4D6EA10AF}"/>
              </a:ext>
            </a:extLst>
          </p:cNvPr>
          <p:cNvCxnSpPr/>
          <p:nvPr/>
        </p:nvCxnSpPr>
        <p:spPr>
          <a:xfrm>
            <a:off x="7012416" y="3488557"/>
            <a:ext cx="0" cy="68450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3702BA0B-2E2F-7B45-8AA2-2A7F82A93CDD}"/>
              </a:ext>
            </a:extLst>
          </p:cNvPr>
          <p:cNvCxnSpPr/>
          <p:nvPr/>
        </p:nvCxnSpPr>
        <p:spPr>
          <a:xfrm>
            <a:off x="8545112" y="3478637"/>
            <a:ext cx="14421" cy="6944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3A67C46-C05E-0E4D-9F93-B596E41DE5A9}"/>
              </a:ext>
            </a:extLst>
          </p:cNvPr>
          <p:cNvCxnSpPr/>
          <p:nvPr/>
        </p:nvCxnSpPr>
        <p:spPr>
          <a:xfrm>
            <a:off x="10134104" y="3490137"/>
            <a:ext cx="6808" cy="682922"/>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D66F787-8CAE-DB4A-B0AC-1317A9389F26}"/>
              </a:ext>
            </a:extLst>
          </p:cNvPr>
          <p:cNvSpPr txBox="1"/>
          <p:nvPr/>
        </p:nvSpPr>
        <p:spPr>
          <a:xfrm>
            <a:off x="4226393" y="2274131"/>
            <a:ext cx="957313" cy="646331"/>
          </a:xfrm>
          <a:prstGeom prst="rect">
            <a:avLst/>
          </a:prstGeom>
          <a:noFill/>
        </p:spPr>
        <p:txBody>
          <a:bodyPr wrap="none" rtlCol="0">
            <a:spAutoFit/>
          </a:bodyPr>
          <a:lstStyle/>
          <a:p>
            <a:pPr algn="ctr"/>
            <a:r>
              <a:rPr lang="en-US" i="1" dirty="0"/>
              <a:t>Year 2</a:t>
            </a:r>
          </a:p>
          <a:p>
            <a:pPr algn="ctr"/>
            <a:r>
              <a:rPr lang="en-US" i="1" dirty="0"/>
              <a:t>2018-19</a:t>
            </a:r>
          </a:p>
        </p:txBody>
      </p:sp>
      <p:cxnSp>
        <p:nvCxnSpPr>
          <p:cNvPr id="56" name="Straight Connector 55">
            <a:extLst>
              <a:ext uri="{FF2B5EF4-FFF2-40B4-BE49-F238E27FC236}">
                <a16:creationId xmlns:a16="http://schemas.microsoft.com/office/drawing/2014/main" id="{85BB82FB-A48F-154D-A261-04D3667883C5}"/>
              </a:ext>
            </a:extLst>
          </p:cNvPr>
          <p:cNvCxnSpPr/>
          <p:nvPr/>
        </p:nvCxnSpPr>
        <p:spPr>
          <a:xfrm>
            <a:off x="2263851" y="2302138"/>
            <a:ext cx="2626" cy="620110"/>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E76B050-3785-7549-9D7A-3F75417B61AA}"/>
              </a:ext>
            </a:extLst>
          </p:cNvPr>
          <p:cNvSpPr txBox="1"/>
          <p:nvPr/>
        </p:nvSpPr>
        <p:spPr>
          <a:xfrm>
            <a:off x="2717157" y="2261144"/>
            <a:ext cx="957313" cy="646331"/>
          </a:xfrm>
          <a:prstGeom prst="rect">
            <a:avLst/>
          </a:prstGeom>
          <a:noFill/>
        </p:spPr>
        <p:txBody>
          <a:bodyPr wrap="none" rtlCol="0">
            <a:spAutoFit/>
          </a:bodyPr>
          <a:lstStyle/>
          <a:p>
            <a:pPr algn="ctr"/>
            <a:r>
              <a:rPr lang="en-US" i="1" dirty="0"/>
              <a:t>Year 1</a:t>
            </a:r>
          </a:p>
          <a:p>
            <a:pPr algn="ctr"/>
            <a:r>
              <a:rPr lang="en-US" dirty="0"/>
              <a:t>2017-18</a:t>
            </a:r>
          </a:p>
        </p:txBody>
      </p:sp>
      <p:sp>
        <p:nvSpPr>
          <p:cNvPr id="64" name="TextBox 63">
            <a:extLst>
              <a:ext uri="{FF2B5EF4-FFF2-40B4-BE49-F238E27FC236}">
                <a16:creationId xmlns:a16="http://schemas.microsoft.com/office/drawing/2014/main" id="{5D65581B-91ED-F942-AA29-BD847B521F2D}"/>
              </a:ext>
            </a:extLst>
          </p:cNvPr>
          <p:cNvSpPr txBox="1"/>
          <p:nvPr/>
        </p:nvSpPr>
        <p:spPr>
          <a:xfrm>
            <a:off x="10262585" y="3666628"/>
            <a:ext cx="237566" cy="369332"/>
          </a:xfrm>
          <a:prstGeom prst="rect">
            <a:avLst/>
          </a:prstGeom>
          <a:noFill/>
        </p:spPr>
        <p:txBody>
          <a:bodyPr wrap="none" rtlCol="0">
            <a:spAutoFit/>
          </a:bodyPr>
          <a:lstStyle/>
          <a:p>
            <a:r>
              <a:rPr lang="en-US" dirty="0"/>
              <a:t> </a:t>
            </a:r>
          </a:p>
        </p:txBody>
      </p:sp>
      <p:sp>
        <p:nvSpPr>
          <p:cNvPr id="76" name="TextBox 75">
            <a:extLst>
              <a:ext uri="{FF2B5EF4-FFF2-40B4-BE49-F238E27FC236}">
                <a16:creationId xmlns:a16="http://schemas.microsoft.com/office/drawing/2014/main" id="{57FFEE49-6B62-9B4C-A757-66D2A2BFDA6C}"/>
              </a:ext>
            </a:extLst>
          </p:cNvPr>
          <p:cNvSpPr txBox="1"/>
          <p:nvPr/>
        </p:nvSpPr>
        <p:spPr>
          <a:xfrm>
            <a:off x="10569824" y="2968432"/>
            <a:ext cx="290464" cy="369332"/>
          </a:xfrm>
          <a:prstGeom prst="rect">
            <a:avLst/>
          </a:prstGeom>
          <a:noFill/>
        </p:spPr>
        <p:txBody>
          <a:bodyPr wrap="none" rtlCol="0">
            <a:spAutoFit/>
          </a:bodyPr>
          <a:lstStyle/>
          <a:p>
            <a:r>
              <a:rPr lang="en-US" dirty="0"/>
              <a:t>  </a:t>
            </a:r>
          </a:p>
        </p:txBody>
      </p:sp>
      <p:cxnSp>
        <p:nvCxnSpPr>
          <p:cNvPr id="85" name="Straight Connector 84">
            <a:extLst>
              <a:ext uri="{FF2B5EF4-FFF2-40B4-BE49-F238E27FC236}">
                <a16:creationId xmlns:a16="http://schemas.microsoft.com/office/drawing/2014/main" id="{4DD8178F-B9F7-6046-AFB1-E950F9A57B99}"/>
              </a:ext>
            </a:extLst>
          </p:cNvPr>
          <p:cNvCxnSpPr/>
          <p:nvPr/>
        </p:nvCxnSpPr>
        <p:spPr>
          <a:xfrm>
            <a:off x="11554931" y="3474176"/>
            <a:ext cx="0" cy="698883"/>
          </a:xfrm>
          <a:prstGeom prst="line">
            <a:avLst/>
          </a:prstGeom>
          <a:ln w="158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012416" y="5057174"/>
            <a:ext cx="1530070" cy="861774"/>
          </a:xfrm>
          <a:prstGeom prst="rect">
            <a:avLst/>
          </a:prstGeom>
          <a:solidFill>
            <a:srgbClr val="006342"/>
          </a:solidFill>
        </p:spPr>
        <p:txBody>
          <a:bodyPr wrap="square" rtlCol="0">
            <a:spAutoFit/>
          </a:bodyPr>
          <a:lstStyle/>
          <a:p>
            <a:pPr algn="ctr"/>
            <a:r>
              <a:rPr lang="en-US" sz="1600" dirty="0" smtClean="0"/>
              <a:t>Annual Strategic Plan</a:t>
            </a:r>
          </a:p>
          <a:p>
            <a:pPr algn="ctr"/>
            <a:r>
              <a:rPr lang="en-US" sz="1600" dirty="0" smtClean="0"/>
              <a:t>(operational)</a:t>
            </a:r>
            <a:endParaRPr lang="en-US" sz="1600" dirty="0"/>
          </a:p>
        </p:txBody>
      </p:sp>
      <p:sp>
        <p:nvSpPr>
          <p:cNvPr id="48" name="TextBox 47"/>
          <p:cNvSpPr txBox="1"/>
          <p:nvPr/>
        </p:nvSpPr>
        <p:spPr>
          <a:xfrm>
            <a:off x="8503563" y="5057174"/>
            <a:ext cx="1530070" cy="861774"/>
          </a:xfrm>
          <a:prstGeom prst="rect">
            <a:avLst/>
          </a:prstGeom>
          <a:solidFill>
            <a:srgbClr val="006342"/>
          </a:solidFill>
          <a:ln>
            <a:solidFill>
              <a:schemeClr val="bg1"/>
            </a:solidFill>
          </a:ln>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49" name="TextBox 48"/>
          <p:cNvSpPr txBox="1"/>
          <p:nvPr/>
        </p:nvSpPr>
        <p:spPr>
          <a:xfrm>
            <a:off x="10038382" y="5057174"/>
            <a:ext cx="1530070" cy="861774"/>
          </a:xfrm>
          <a:prstGeom prst="rect">
            <a:avLst/>
          </a:prstGeom>
          <a:solidFill>
            <a:srgbClr val="006342"/>
          </a:solidFill>
        </p:spPr>
        <p:txBody>
          <a:bodyPr wrap="square" rtlCol="0">
            <a:spAutoFit/>
          </a:bodyPr>
          <a:lstStyle/>
          <a:p>
            <a:pPr algn="ctr"/>
            <a:r>
              <a:rPr lang="en-US" sz="1600" dirty="0" smtClean="0">
                <a:solidFill>
                  <a:schemeClr val="bg1"/>
                </a:solidFill>
              </a:rPr>
              <a:t>Annual Strategic Plan</a:t>
            </a:r>
          </a:p>
          <a:p>
            <a:pPr algn="ctr"/>
            <a:r>
              <a:rPr lang="en-US" sz="1600" dirty="0" smtClean="0">
                <a:solidFill>
                  <a:schemeClr val="bg1"/>
                </a:solidFill>
              </a:rPr>
              <a:t>(operational)</a:t>
            </a:r>
            <a:endParaRPr lang="en-US" sz="1600" dirty="0">
              <a:solidFill>
                <a:schemeClr val="bg1"/>
              </a:solidFill>
            </a:endParaRPr>
          </a:p>
        </p:txBody>
      </p:sp>
      <p:sp>
        <p:nvSpPr>
          <p:cNvPr id="19" name="Right Arrow 18"/>
          <p:cNvSpPr/>
          <p:nvPr/>
        </p:nvSpPr>
        <p:spPr>
          <a:xfrm>
            <a:off x="4303517" y="5354138"/>
            <a:ext cx="2319688" cy="267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650802" y="5218069"/>
            <a:ext cx="2556341" cy="461665"/>
          </a:xfrm>
          <a:prstGeom prst="rect">
            <a:avLst/>
          </a:prstGeom>
          <a:noFill/>
        </p:spPr>
        <p:txBody>
          <a:bodyPr wrap="none" rtlCol="0">
            <a:spAutoFit/>
          </a:bodyPr>
          <a:lstStyle/>
          <a:p>
            <a:r>
              <a:rPr lang="en-US" sz="2400" dirty="0" smtClean="0"/>
              <a:t>Where we are now</a:t>
            </a:r>
            <a:endParaRPr lang="en-US" sz="2400" dirty="0"/>
          </a:p>
        </p:txBody>
      </p:sp>
      <p:sp>
        <p:nvSpPr>
          <p:cNvPr id="46" name="Rectangle 45">
            <a:extLst>
              <a:ext uri="{FF2B5EF4-FFF2-40B4-BE49-F238E27FC236}">
                <a16:creationId xmlns:a16="http://schemas.microsoft.com/office/drawing/2014/main" id="{8C5A5B32-2025-C841-B01D-8E7E2F47BE20}"/>
              </a:ext>
            </a:extLst>
          </p:cNvPr>
          <p:cNvSpPr/>
          <p:nvPr/>
        </p:nvSpPr>
        <p:spPr>
          <a:xfrm>
            <a:off x="7012416" y="4173059"/>
            <a:ext cx="4556035" cy="884115"/>
          </a:xfrm>
          <a:prstGeom prst="rect">
            <a:avLst/>
          </a:prstGeom>
          <a:solidFill>
            <a:schemeClr val="accent2">
              <a:lumMod val="40000"/>
              <a:lumOff val="60000"/>
              <a:alpha val="3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   </a:t>
            </a:r>
            <a:r>
              <a:rPr lang="en-US" sz="1600" b="1" dirty="0">
                <a:solidFill>
                  <a:schemeClr val="tx1"/>
                </a:solidFill>
              </a:rPr>
              <a:t>College Committee Planning</a:t>
            </a:r>
            <a:r>
              <a:rPr lang="en-US" sz="1600" dirty="0">
                <a:solidFill>
                  <a:schemeClr val="tx1"/>
                </a:solidFill>
              </a:rPr>
              <a:t>:  2020-2023</a:t>
            </a:r>
            <a:endParaRPr lang="en-US" sz="1600" dirty="0"/>
          </a:p>
          <a:p>
            <a:pPr algn="ctr"/>
            <a:r>
              <a:rPr lang="en-US" sz="1600" dirty="0"/>
              <a:t>   </a:t>
            </a:r>
            <a:r>
              <a:rPr lang="en-US" sz="1600" i="1" dirty="0">
                <a:solidFill>
                  <a:schemeClr val="tx1"/>
                </a:solidFill>
              </a:rPr>
              <a:t>Align 3-year planning as appropriate per committee</a:t>
            </a:r>
          </a:p>
        </p:txBody>
      </p:sp>
      <p:sp>
        <p:nvSpPr>
          <p:cNvPr id="52" name="Rectangle 51">
            <a:extLst>
              <a:ext uri="{FF2B5EF4-FFF2-40B4-BE49-F238E27FC236}">
                <a16:creationId xmlns:a16="http://schemas.microsoft.com/office/drawing/2014/main" id="{2C29BFBA-1849-CF4C-ACC4-CA71D7E83ECF}"/>
              </a:ext>
            </a:extLst>
          </p:cNvPr>
          <p:cNvSpPr/>
          <p:nvPr/>
        </p:nvSpPr>
        <p:spPr>
          <a:xfrm>
            <a:off x="2263851" y="2921292"/>
            <a:ext cx="9291080" cy="546538"/>
          </a:xfrm>
          <a:prstGeom prst="rect">
            <a:avLst/>
          </a:prstGeom>
          <a:solidFill>
            <a:schemeClr val="accent5">
              <a:lumMod val="40000"/>
              <a:lumOff val="60000"/>
              <a:alpha val="50196"/>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solidFill>
            </a:endParaRPr>
          </a:p>
          <a:p>
            <a:pPr algn="ctr"/>
            <a:r>
              <a:rPr lang="en-US" i="1" dirty="0">
                <a:solidFill>
                  <a:schemeClr val="accent3">
                    <a:lumMod val="20000"/>
                    <a:lumOff val="80000"/>
                  </a:schemeClr>
                </a:solidFill>
              </a:rPr>
              <a:t>Strategic Enrollment Planning</a:t>
            </a:r>
            <a:r>
              <a:rPr lang="en-US" dirty="0">
                <a:solidFill>
                  <a:schemeClr val="accent3">
                    <a:lumMod val="20000"/>
                    <a:lumOff val="80000"/>
                  </a:schemeClr>
                </a:solidFill>
              </a:rPr>
              <a:t>              </a:t>
            </a:r>
            <a:r>
              <a:rPr lang="en-US" sz="2000" b="1" dirty="0">
                <a:solidFill>
                  <a:schemeClr val="tx1"/>
                </a:solidFill>
              </a:rPr>
              <a:t>Strategic Enrollment Management Plan: 2020-23</a:t>
            </a:r>
          </a:p>
          <a:p>
            <a:pPr algn="ctr"/>
            <a:endParaRPr lang="en-US" sz="2000" dirty="0">
              <a:solidFill>
                <a:schemeClr val="tx1"/>
              </a:solidFill>
            </a:endParaRPr>
          </a:p>
        </p:txBody>
      </p:sp>
    </p:spTree>
    <p:extLst>
      <p:ext uri="{BB962C8B-B14F-4D97-AF65-F5344CB8AC3E}">
        <p14:creationId xmlns:p14="http://schemas.microsoft.com/office/powerpoint/2010/main" val="362358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THIS YEAR:</a:t>
            </a:r>
            <a:endParaRPr lang="en-US" dirty="0"/>
          </a:p>
        </p:txBody>
      </p:sp>
      <p:sp>
        <p:nvSpPr>
          <p:cNvPr id="3" name="Content Placeholder 2"/>
          <p:cNvSpPr>
            <a:spLocks noGrp="1"/>
          </p:cNvSpPr>
          <p:nvPr>
            <p:ph idx="1"/>
          </p:nvPr>
        </p:nvSpPr>
        <p:spPr/>
        <p:txBody>
          <a:bodyPr/>
          <a:lstStyle/>
          <a:p>
            <a:r>
              <a:rPr lang="en-US" dirty="0" smtClean="0"/>
              <a:t>Prioritize support for students, faculty and staff during COVID-19 and remote campus operations</a:t>
            </a:r>
          </a:p>
          <a:p>
            <a:endParaRPr lang="en-US" dirty="0"/>
          </a:p>
          <a:p>
            <a:r>
              <a:rPr lang="en-US" dirty="0" smtClean="0"/>
              <a:t>Apply guiding principles (or a framework) related to fulfilling the campus-wide commitment to becoming an anti-racist institution and </a:t>
            </a:r>
            <a:r>
              <a:rPr lang="en-US" dirty="0" smtClean="0">
                <a:solidFill>
                  <a:srgbClr val="FF0000"/>
                </a:solidFill>
              </a:rPr>
              <a:t>interrogating the college </a:t>
            </a:r>
            <a:r>
              <a:rPr lang="en-US" dirty="0" smtClean="0"/>
              <a:t>mission </a:t>
            </a:r>
            <a:r>
              <a:rPr lang="en-US" dirty="0" smtClean="0"/>
              <a:t>of “ensuring </a:t>
            </a:r>
            <a:r>
              <a:rPr lang="en-US" dirty="0"/>
              <a:t>that all students have equitable opportunities to achieve their transfer, career education, and lifelong learning educational </a:t>
            </a:r>
            <a:r>
              <a:rPr lang="en-US" dirty="0" smtClean="0"/>
              <a:t>goals” </a:t>
            </a:r>
            <a:r>
              <a:rPr lang="en-US" dirty="0" smtClean="0">
                <a:solidFill>
                  <a:srgbClr val="FF0000"/>
                </a:solidFill>
              </a:rPr>
              <a:t>and determining how it may need to shift in order for Canada to become an anti-racist institution</a:t>
            </a:r>
            <a:r>
              <a:rPr lang="en-US" dirty="0" smtClean="0"/>
              <a:t>.</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878924" y="913523"/>
              <a:ext cx="4048560" cy="181080"/>
            </p14:xfrm>
          </p:contentPart>
        </mc:Choice>
        <mc:Fallback>
          <p:pic>
            <p:nvPicPr>
              <p:cNvPr id="4" name="Ink 3"/>
              <p:cNvPicPr/>
              <p:nvPr/>
            </p:nvPicPr>
            <p:blipFill>
              <a:blip r:embed="rId3"/>
              <a:stretch>
                <a:fillRect/>
              </a:stretch>
            </p:blipFill>
            <p:spPr>
              <a:xfrm>
                <a:off x="806924" y="769523"/>
                <a:ext cx="4192560" cy="469080"/>
              </a:xfrm>
              <a:prstGeom prst="rect">
                <a:avLst/>
              </a:prstGeom>
            </p:spPr>
          </p:pic>
        </mc:Fallback>
      </mc:AlternateContent>
    </p:spTree>
    <p:extLst>
      <p:ext uri="{BB962C8B-B14F-4D97-AF65-F5344CB8AC3E}">
        <p14:creationId xmlns:p14="http://schemas.microsoft.com/office/powerpoint/2010/main" val="140448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705952" y="195536"/>
            <a:ext cx="6308959" cy="6551011"/>
          </a:xfrm>
          <a:prstGeom prst="rect">
            <a:avLst/>
          </a:prstGeom>
        </p:spPr>
      </p:pic>
      <p:sp>
        <p:nvSpPr>
          <p:cNvPr id="5" name="Oval 4"/>
          <p:cNvSpPr/>
          <p:nvPr/>
        </p:nvSpPr>
        <p:spPr>
          <a:xfrm>
            <a:off x="5655768" y="712269"/>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55768" y="2174801"/>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557911" y="3384884"/>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750415" y="4827070"/>
            <a:ext cx="2219827" cy="30319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750415" y="5749490"/>
            <a:ext cx="2079056" cy="308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50414" y="6039851"/>
            <a:ext cx="3567365" cy="33207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50541" y="1377176"/>
            <a:ext cx="5430645" cy="4599878"/>
            <a:chOff x="150541" y="1048215"/>
            <a:chExt cx="5430645" cy="4599878"/>
          </a:xfrm>
        </p:grpSpPr>
        <p:graphicFrame>
          <p:nvGraphicFramePr>
            <p:cNvPr id="14" name="Diagram 13"/>
            <p:cNvGraphicFramePr/>
            <p:nvPr>
              <p:extLst/>
            </p:nvPr>
          </p:nvGraphicFramePr>
          <p:xfrm>
            <a:off x="150541" y="1048215"/>
            <a:ext cx="5430645" cy="4599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079701" y="3511650"/>
              <a:ext cx="1678259" cy="646331"/>
            </a:xfrm>
            <a:prstGeom prst="rect">
              <a:avLst/>
            </a:prstGeom>
            <a:noFill/>
          </p:spPr>
          <p:txBody>
            <a:bodyPr wrap="square" rtlCol="0">
              <a:spAutoFit/>
            </a:bodyPr>
            <a:lstStyle/>
            <a:p>
              <a:pPr algn="ctr"/>
              <a:r>
                <a:rPr lang="en-US" dirty="0" smtClean="0">
                  <a:latin typeface="Arial Black" panose="020B0A04020102020204" pitchFamily="34" charset="0"/>
                </a:rPr>
                <a:t>Considering COVID-19</a:t>
              </a:r>
              <a:endParaRPr lang="en-US" dirty="0">
                <a:latin typeface="Arial Black" panose="020B0A04020102020204" pitchFamily="34" charset="0"/>
              </a:endParaRPr>
            </a:p>
          </p:txBody>
        </p:sp>
      </p:grpSp>
    </p:spTree>
    <p:extLst>
      <p:ext uri="{BB962C8B-B14F-4D97-AF65-F5344CB8AC3E}">
        <p14:creationId xmlns:p14="http://schemas.microsoft.com/office/powerpoint/2010/main" val="67939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unched Tape 7"/>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#1</a:t>
            </a:r>
          </a:p>
          <a:p>
            <a:pPr algn="ctr"/>
            <a:endParaRPr lang="en-US" dirty="0"/>
          </a:p>
          <a:p>
            <a:pPr algn="ctr"/>
            <a:r>
              <a:rPr lang="en-US" dirty="0"/>
              <a:t>Improve student completion via enrollment management, student retention and course scheduling </a:t>
            </a:r>
            <a:endParaRPr lang="en-US" dirty="0" smtClean="0"/>
          </a:p>
          <a:p>
            <a:pPr algn="ctr"/>
            <a:endParaRPr lang="en-US" dirty="0"/>
          </a:p>
          <a:p>
            <a:pPr algn="ctr"/>
            <a:endParaRPr lang="en-US" dirty="0"/>
          </a:p>
        </p:txBody>
      </p:sp>
      <mc:AlternateContent xmlns:mc="http://schemas.openxmlformats.org/markup-compatibility/2006">
        <mc:Choice xmlns:p14="http://schemas.microsoft.com/office/powerpoint/2010/main" Requires="p14">
          <p:contentPart p14:bwMode="auto" r:id="rId2">
            <p14:nvContentPartPr>
              <p14:cNvPr id="3" name="Ink 2"/>
              <p14:cNvContentPartPr/>
              <p14:nvPr/>
            </p14:nvContentPartPr>
            <p14:xfrm>
              <a:off x="914224" y="2313808"/>
              <a:ext cx="2258640" cy="96120"/>
            </p14:xfrm>
          </p:contentPart>
        </mc:Choice>
        <mc:Fallback>
          <p:pic>
            <p:nvPicPr>
              <p:cNvPr id="3" name="Ink 2"/>
              <p:cNvPicPr/>
              <p:nvPr/>
            </p:nvPicPr>
            <p:blipFill>
              <a:blip r:embed="rId3"/>
              <a:stretch>
                <a:fillRect/>
              </a:stretch>
            </p:blipFill>
            <p:spPr>
              <a:xfrm>
                <a:off x="842224" y="2169808"/>
                <a:ext cx="2402640" cy="384120"/>
              </a:xfrm>
              <a:prstGeom prst="rect">
                <a:avLst/>
              </a:prstGeom>
            </p:spPr>
          </p:pic>
        </mc:Fallback>
      </mc:AlternateContent>
      <p:graphicFrame>
        <p:nvGraphicFramePr>
          <p:cNvPr id="7" name="Table 6"/>
          <p:cNvGraphicFramePr>
            <a:graphicFrameLocks noGrp="1"/>
          </p:cNvGraphicFramePr>
          <p:nvPr>
            <p:extLst>
              <p:ext uri="{D42A27DB-BD31-4B8C-83A1-F6EECF244321}">
                <p14:modId xmlns:p14="http://schemas.microsoft.com/office/powerpoint/2010/main" val="439969137"/>
              </p:ext>
            </p:extLst>
          </p:nvPr>
        </p:nvGraphicFramePr>
        <p:xfrm>
          <a:off x="4188445" y="615141"/>
          <a:ext cx="7332994" cy="5816129"/>
        </p:xfrm>
        <a:graphic>
          <a:graphicData uri="http://schemas.openxmlformats.org/drawingml/2006/table">
            <a:tbl>
              <a:tblPr/>
              <a:tblGrid>
                <a:gridCol w="1647090">
                  <a:extLst>
                    <a:ext uri="{9D8B030D-6E8A-4147-A177-3AD203B41FA5}">
                      <a16:colId xmlns:a16="http://schemas.microsoft.com/office/drawing/2014/main" val="1707974774"/>
                    </a:ext>
                  </a:extLst>
                </a:gridCol>
                <a:gridCol w="3450004">
                  <a:extLst>
                    <a:ext uri="{9D8B030D-6E8A-4147-A177-3AD203B41FA5}">
                      <a16:colId xmlns:a16="http://schemas.microsoft.com/office/drawing/2014/main" val="2001383068"/>
                    </a:ext>
                  </a:extLst>
                </a:gridCol>
                <a:gridCol w="1146372">
                  <a:extLst>
                    <a:ext uri="{9D8B030D-6E8A-4147-A177-3AD203B41FA5}">
                      <a16:colId xmlns:a16="http://schemas.microsoft.com/office/drawing/2014/main" val="2690204049"/>
                    </a:ext>
                  </a:extLst>
                </a:gridCol>
                <a:gridCol w="1089528">
                  <a:extLst>
                    <a:ext uri="{9D8B030D-6E8A-4147-A177-3AD203B41FA5}">
                      <a16:colId xmlns:a16="http://schemas.microsoft.com/office/drawing/2014/main" val="217513948"/>
                    </a:ext>
                  </a:extLst>
                </a:gridCol>
              </a:tblGrid>
              <a:tr h="241876">
                <a:tc>
                  <a:txBody>
                    <a:bodyPr/>
                    <a:lstStyle/>
                    <a:p>
                      <a:pPr algn="ctr" fontAlgn="ctr"/>
                      <a:r>
                        <a:rPr lang="en-US" sz="1050" b="1" i="0" u="none" strike="noStrike">
                          <a:solidFill>
                            <a:srgbClr val="FFFFFF"/>
                          </a:solidFill>
                          <a:effectLst/>
                          <a:latin typeface="Calibri" panose="020F0502020204030204" pitchFamily="34" charset="0"/>
                        </a:rPr>
                        <a:t>Origin</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050" b="1" i="0" u="none" strike="noStrike">
                          <a:solidFill>
                            <a:srgbClr val="FFFFFF"/>
                          </a:solidFill>
                          <a:effectLst/>
                          <a:latin typeface="Calibri" panose="020F0502020204030204" pitchFamily="34" charset="0"/>
                        </a:rPr>
                        <a:t>Description</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050" b="1" i="0" u="none" strike="noStrike">
                          <a:solidFill>
                            <a:srgbClr val="FFFFFF"/>
                          </a:solidFill>
                          <a:effectLst/>
                          <a:latin typeface="Calibri" panose="020F0502020204030204" pitchFamily="34" charset="0"/>
                        </a:rPr>
                        <a:t>Responsible Administrator</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tc>
                  <a:txBody>
                    <a:bodyPr/>
                    <a:lstStyle/>
                    <a:p>
                      <a:pPr algn="ctr" fontAlgn="ctr"/>
                      <a:r>
                        <a:rPr lang="en-US" sz="1050" b="1" i="0" u="none" strike="noStrike">
                          <a:solidFill>
                            <a:srgbClr val="FFFFFF"/>
                          </a:solidFill>
                          <a:effectLst/>
                          <a:latin typeface="Calibri" panose="020F0502020204030204" pitchFamily="34" charset="0"/>
                        </a:rPr>
                        <a:t>Committee/Group</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6342"/>
                    </a:solidFill>
                  </a:tcPr>
                </a:tc>
                <a:extLst>
                  <a:ext uri="{0D108BD9-81ED-4DB2-BD59-A6C34878D82A}">
                    <a16:rowId xmlns:a16="http://schemas.microsoft.com/office/drawing/2014/main" val="1587908661"/>
                  </a:ext>
                </a:extLst>
              </a:tr>
              <a:tr h="604692">
                <a:tc>
                  <a:txBody>
                    <a:bodyPr/>
                    <a:lstStyle/>
                    <a:p>
                      <a:pPr algn="ctr" fontAlgn="ctr"/>
                      <a:r>
                        <a:rPr lang="en-US" sz="1050" b="0" i="0" u="none" strike="noStrike">
                          <a:solidFill>
                            <a:srgbClr val="CC0066"/>
                          </a:solidFill>
                          <a:effectLst/>
                          <a:latin typeface="Calibri" panose="020F0502020204030204" pitchFamily="34" charset="0"/>
                        </a:rPr>
                        <a:t>Leadership Retreat Objective</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1" u="none" strike="noStrike">
                          <a:solidFill>
                            <a:srgbClr val="CC0066"/>
                          </a:solidFill>
                          <a:effectLst/>
                          <a:latin typeface="Calibri" panose="020F0502020204030204" pitchFamily="34" charset="0"/>
                        </a:rPr>
                        <a:t>Prioritize </a:t>
                      </a:r>
                      <a:r>
                        <a:rPr lang="en-US" sz="1050" b="1" i="1" u="none" strike="noStrike">
                          <a:solidFill>
                            <a:srgbClr val="CC0066"/>
                          </a:solidFill>
                          <a:effectLst/>
                          <a:latin typeface="Calibri" panose="020F0502020204030204" pitchFamily="34" charset="0"/>
                        </a:rPr>
                        <a:t>online student success </a:t>
                      </a:r>
                      <a:r>
                        <a:rPr lang="en-US" sz="1050" b="0" i="1" u="none" strike="noStrike">
                          <a:solidFill>
                            <a:srgbClr val="CC0066"/>
                          </a:solidFill>
                          <a:effectLst/>
                          <a:latin typeface="Calibri" panose="020F0502020204030204" pitchFamily="34" charset="0"/>
                        </a:rPr>
                        <a:t>with an emphasis on interpersonal connections </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VPI Robinson and VPSS Pérez</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College Cabinet</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959219"/>
                  </a:ext>
                </a:extLst>
              </a:tr>
              <a:tr h="580899">
                <a:tc rowSpan="5">
                  <a:txBody>
                    <a:bodyPr/>
                    <a:lstStyle/>
                    <a:p>
                      <a:pPr algn="ctr" fontAlgn="ctr"/>
                      <a:r>
                        <a:rPr lang="en-US" sz="1050" b="0" i="0" u="none" strike="noStrike">
                          <a:solidFill>
                            <a:srgbClr val="CC0066"/>
                          </a:solidFill>
                          <a:effectLst/>
                          <a:latin typeface="Calibri" panose="020F0502020204030204" pitchFamily="34" charset="0"/>
                        </a:rPr>
                        <a:t>Leadership Retreat Strategies (2020-21)</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1" u="none" strike="noStrike">
                          <a:solidFill>
                            <a:srgbClr val="CC0066"/>
                          </a:solidFill>
                          <a:effectLst/>
                          <a:latin typeface="Calibri" panose="020F0502020204030204" pitchFamily="34" charset="0"/>
                        </a:rPr>
                        <a:t>Integrate Student Success Teams (from Guided Pathways) into online learning environment</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VPSS Pérez</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Guided Pathways Steering Committee and Interest Area Leads</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333512"/>
                  </a:ext>
                </a:extLst>
              </a:tr>
              <a:tr h="1157627">
                <a:tc vMerge="1">
                  <a:txBody>
                    <a:bodyPr/>
                    <a:lstStyle/>
                    <a:p>
                      <a:endParaRPr lang="en-US"/>
                    </a:p>
                  </a:txBody>
                  <a:tcPr/>
                </a:tc>
                <a:tc>
                  <a:txBody>
                    <a:bodyPr/>
                    <a:lstStyle/>
                    <a:p>
                      <a:pPr algn="l" fontAlgn="ctr"/>
                      <a:r>
                        <a:rPr lang="en-US" sz="1050" b="1" i="1" u="none" strike="noStrike">
                          <a:solidFill>
                            <a:srgbClr val="CC0066"/>
                          </a:solidFill>
                          <a:effectLst/>
                          <a:latin typeface="Calibri" panose="020F0502020204030204" pitchFamily="34" charset="0"/>
                        </a:rPr>
                        <a:t>TOP PRIORITY:  Evaluate technology tools to support effective connections with students </a:t>
                      </a:r>
                      <a:r>
                        <a:rPr lang="en-US" sz="1050" b="0" i="1" u="none" strike="noStrike">
                          <a:solidFill>
                            <a:srgbClr val="CC0066"/>
                          </a:solidFill>
                          <a:effectLst/>
                          <a:latin typeface="Calibri" panose="020F0502020204030204" pitchFamily="34" charset="0"/>
                        </a:rPr>
                        <a:t>(all our other efforts depend on whether this piece works!)</a:t>
                      </a:r>
                      <a:r>
                        <a:rPr lang="en-US" sz="1050" b="1" i="1" u="none" strike="noStrike">
                          <a:solidFill>
                            <a:srgbClr val="CC0066"/>
                          </a:solidFill>
                          <a:effectLst/>
                          <a:latin typeface="Calibri" panose="020F0502020204030204" pitchFamily="34" charset="0"/>
                        </a:rPr>
                        <a:t>.  </a:t>
                      </a:r>
                      <a:r>
                        <a:rPr lang="en-US" sz="1050" b="0" i="1" u="none" strike="noStrike">
                          <a:solidFill>
                            <a:srgbClr val="CC0066"/>
                          </a:solidFill>
                          <a:effectLst/>
                          <a:latin typeface="Calibri" panose="020F0502020204030204" pitchFamily="34" charset="0"/>
                        </a:rPr>
                        <a:t>Consider important technology tools that exist but which we may not be using yet, such as Cranium Café, that could help us reach out to students more effectively while we are online.  Facilitate our immediate access to them.</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VPSS Pérez</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Guided Pathways Steering Committee and Interest Area Leads</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8765565"/>
                  </a:ext>
                </a:extLst>
              </a:tr>
              <a:tr h="580899">
                <a:tc vMerge="1">
                  <a:txBody>
                    <a:bodyPr/>
                    <a:lstStyle/>
                    <a:p>
                      <a:endParaRPr lang="en-US"/>
                    </a:p>
                  </a:txBody>
                  <a:tcPr/>
                </a:tc>
                <a:tc>
                  <a:txBody>
                    <a:bodyPr/>
                    <a:lstStyle/>
                    <a:p>
                      <a:pPr algn="l" fontAlgn="ctr"/>
                      <a:r>
                        <a:rPr lang="en-US" sz="1050" b="0" i="1" u="none" strike="noStrike">
                          <a:solidFill>
                            <a:srgbClr val="CC0066"/>
                          </a:solidFill>
                          <a:effectLst/>
                          <a:latin typeface="Calibri" panose="020F0502020204030204" pitchFamily="34" charset="0"/>
                        </a:rPr>
                        <a:t>Identify problems students are having EARLY and solve problems collaboratively (Early Alert collaboration with Tech Committee, DEAC, ITS as well as Counseling)</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VPI Robinson</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Guided Pathways Steering Committee and Interest Area Leads</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1643745"/>
                  </a:ext>
                </a:extLst>
              </a:tr>
              <a:tr h="483753">
                <a:tc vMerge="1">
                  <a:txBody>
                    <a:bodyPr/>
                    <a:lstStyle/>
                    <a:p>
                      <a:endParaRPr lang="en-US"/>
                    </a:p>
                  </a:txBody>
                  <a:tcPr/>
                </a:tc>
                <a:tc>
                  <a:txBody>
                    <a:bodyPr/>
                    <a:lstStyle/>
                    <a:p>
                      <a:pPr algn="l" fontAlgn="ctr"/>
                      <a:r>
                        <a:rPr lang="en-US" sz="1050" b="0" i="1" u="none" strike="noStrike">
                          <a:solidFill>
                            <a:srgbClr val="CC0066"/>
                          </a:solidFill>
                          <a:effectLst/>
                          <a:latin typeface="Calibri" panose="020F0502020204030204" pitchFamily="34" charset="0"/>
                        </a:rPr>
                        <a:t>Communicate frequently with students and keep them engaged with faculty, resources &amp; each other</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VPI Robinson</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Academic Senate</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4961493"/>
                  </a:ext>
                </a:extLst>
              </a:tr>
              <a:tr h="362815">
                <a:tc vMerge="1">
                  <a:txBody>
                    <a:bodyPr/>
                    <a:lstStyle/>
                    <a:p>
                      <a:endParaRPr lang="en-US"/>
                    </a:p>
                  </a:txBody>
                  <a:tcPr/>
                </a:tc>
                <a:tc>
                  <a:txBody>
                    <a:bodyPr/>
                    <a:lstStyle/>
                    <a:p>
                      <a:pPr algn="l" fontAlgn="ctr"/>
                      <a:r>
                        <a:rPr lang="en-US" sz="1050" b="0" i="1" u="none" strike="noStrike">
                          <a:solidFill>
                            <a:srgbClr val="CC0066"/>
                          </a:solidFill>
                          <a:effectLst/>
                          <a:latin typeface="Calibri" panose="020F0502020204030204" pitchFamily="34" charset="0"/>
                        </a:rPr>
                        <a:t>Provide direct support for students in crisis</a:t>
                      </a:r>
                    </a:p>
                  </a:txBody>
                  <a:tcPr marL="49590"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VPSS Pérez</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none" strike="noStrike">
                          <a:solidFill>
                            <a:srgbClr val="CC0066"/>
                          </a:solidFill>
                          <a:effectLst/>
                          <a:latin typeface="Calibri" panose="020F0502020204030204" pitchFamily="34" charset="0"/>
                        </a:rPr>
                        <a:t>College Cabinet</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025292"/>
                  </a:ext>
                </a:extLst>
              </a:tr>
              <a:tr h="575500">
                <a:tc rowSpan="3">
                  <a:txBody>
                    <a:bodyPr/>
                    <a:lstStyle/>
                    <a:p>
                      <a:pPr algn="ctr" fontAlgn="ctr"/>
                      <a:r>
                        <a:rPr lang="en-US" sz="1050" b="0" i="0" u="none" strike="noStrike">
                          <a:solidFill>
                            <a:srgbClr val="000000"/>
                          </a:solidFill>
                          <a:effectLst/>
                          <a:latin typeface="Calibri" panose="020F0502020204030204" pitchFamily="34" charset="0"/>
                        </a:rPr>
                        <a:t>SEM Objectives</a:t>
                      </a:r>
                    </a:p>
                  </a:txBody>
                  <a:tcPr marL="3306" marR="3306" marT="330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050" b="0" i="0" u="none" strike="noStrike">
                          <a:solidFill>
                            <a:srgbClr val="000000"/>
                          </a:solidFill>
                          <a:effectLst/>
                          <a:latin typeface="Calibri" panose="020F0502020204030204" pitchFamily="34" charset="0"/>
                        </a:rPr>
                        <a:t>Maintain clear, accurate degree and certificate program maps in Program Mapper, including the identification and verification of hidden prerequisites</a:t>
                      </a:r>
                    </a:p>
                  </a:txBody>
                  <a:tcPr marL="49590"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VPI Robinson</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Interest Area Faculty, Curriculum Committee</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712385738"/>
                  </a:ext>
                </a:extLst>
              </a:tr>
              <a:tr h="671417">
                <a:tc vMerge="1">
                  <a:txBody>
                    <a:bodyPr/>
                    <a:lstStyle/>
                    <a:p>
                      <a:endParaRPr lang="en-US"/>
                    </a:p>
                  </a:txBody>
                  <a:tcPr/>
                </a:tc>
                <a:tc>
                  <a:txBody>
                    <a:bodyPr/>
                    <a:lstStyle/>
                    <a:p>
                      <a:pPr algn="l" fontAlgn="ctr"/>
                      <a:r>
                        <a:rPr lang="en-US" sz="1050" b="0" i="0" u="none" strike="noStrike">
                          <a:solidFill>
                            <a:srgbClr val="000000"/>
                          </a:solidFill>
                          <a:effectLst/>
                          <a:latin typeface="Calibri" panose="020F0502020204030204" pitchFamily="34" charset="0"/>
                        </a:rPr>
                        <a:t>Develop and strengthen Career Education degrees/certificates that are not available at the other two campuses and/or for which there is excess demand in our service area</a:t>
                      </a:r>
                    </a:p>
                  </a:txBody>
                  <a:tcPr marL="49590"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VPI Robinson</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Workforce Tri-Chairs</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735489725"/>
                  </a:ext>
                </a:extLst>
              </a:tr>
              <a:tr h="350207">
                <a:tc vMerge="1">
                  <a:txBody>
                    <a:bodyPr/>
                    <a:lstStyle/>
                    <a:p>
                      <a:endParaRPr lang="en-US"/>
                    </a:p>
                  </a:txBody>
                  <a:tcPr/>
                </a:tc>
                <a:tc>
                  <a:txBody>
                    <a:bodyPr/>
                    <a:lstStyle/>
                    <a:p>
                      <a:pPr algn="l" fontAlgn="ctr"/>
                      <a:r>
                        <a:rPr lang="en-US" sz="1050" b="0" i="0" u="none" strike="noStrike">
                          <a:solidFill>
                            <a:srgbClr val="000000"/>
                          </a:solidFill>
                          <a:effectLst/>
                          <a:latin typeface="Calibri" panose="020F0502020204030204" pitchFamily="34" charset="0"/>
                        </a:rPr>
                        <a:t>Strengthen transfer support services, including our 2+2 agreements and the University Center</a:t>
                      </a:r>
                    </a:p>
                  </a:txBody>
                  <a:tcPr marL="49590"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050" b="0" i="0" u="none" strike="noStrike">
                          <a:solidFill>
                            <a:srgbClr val="000000"/>
                          </a:solidFill>
                          <a:effectLst/>
                          <a:latin typeface="Calibri" panose="020F0502020204030204" pitchFamily="34" charset="0"/>
                        </a:rPr>
                        <a:t>VPI Robinson</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E7E6E6"/>
                    </a:solidFill>
                  </a:tcPr>
                </a:tc>
                <a:tc>
                  <a:txBody>
                    <a:bodyPr/>
                    <a:lstStyle/>
                    <a:p>
                      <a:pPr algn="ctr" fontAlgn="ctr"/>
                      <a:r>
                        <a:rPr lang="en-US" sz="1050" b="0" i="0" u="none" strike="noStrike" dirty="0">
                          <a:solidFill>
                            <a:srgbClr val="000000"/>
                          </a:solidFill>
                          <a:effectLst/>
                          <a:latin typeface="Calibri" panose="020F0502020204030204" pitchFamily="34" charset="0"/>
                        </a:rPr>
                        <a:t>Transfer Task Force</a:t>
                      </a:r>
                    </a:p>
                  </a:txBody>
                  <a:tcPr marL="3306" marR="3306" marT="330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596301205"/>
                  </a:ext>
                </a:extLst>
              </a:tr>
            </a:tbl>
          </a:graphicData>
        </a:graphic>
      </p:graphicFrame>
      <mc:AlternateContent xmlns:mc="http://schemas.openxmlformats.org/markup-compatibility/2006">
        <mc:Choice xmlns:p14="http://schemas.microsoft.com/office/powerpoint/2010/main" Requires="p14">
          <p:contentPart p14:bwMode="auto" r:id="rId4">
            <p14:nvContentPartPr>
              <p14:cNvPr id="9" name="Ink 8"/>
              <p14:cNvContentPartPr/>
              <p14:nvPr/>
            </p14:nvContentPartPr>
            <p14:xfrm>
              <a:off x="5827091" y="2293429"/>
              <a:ext cx="3433680" cy="898920"/>
            </p14:xfrm>
          </p:contentPart>
        </mc:Choice>
        <mc:Fallback>
          <p:pic>
            <p:nvPicPr>
              <p:cNvPr id="9" name="Ink 8"/>
              <p:cNvPicPr/>
              <p:nvPr/>
            </p:nvPicPr>
            <p:blipFill>
              <a:blip r:embed="rId5"/>
              <a:stretch>
                <a:fillRect/>
              </a:stretch>
            </p:blipFill>
            <p:spPr>
              <a:xfrm>
                <a:off x="5755091" y="2149429"/>
                <a:ext cx="3577680" cy="11869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 name="Ink 10"/>
              <p14:cNvContentPartPr/>
              <p14:nvPr/>
            </p14:nvContentPartPr>
            <p14:xfrm>
              <a:off x="5935451" y="3164629"/>
              <a:ext cx="806400" cy="36000"/>
            </p14:xfrm>
          </p:contentPart>
        </mc:Choice>
        <mc:Fallback>
          <p:pic>
            <p:nvPicPr>
              <p:cNvPr id="11" name="Ink 10"/>
              <p:cNvPicPr/>
              <p:nvPr/>
            </p:nvPicPr>
            <p:blipFill>
              <a:blip r:embed="rId7"/>
              <a:stretch>
                <a:fillRect/>
              </a:stretch>
            </p:blipFill>
            <p:spPr>
              <a:xfrm>
                <a:off x="5863451" y="3020629"/>
                <a:ext cx="950400" cy="324000"/>
              </a:xfrm>
              <a:prstGeom prst="rect">
                <a:avLst/>
              </a:prstGeom>
            </p:spPr>
          </p:pic>
        </mc:Fallback>
      </mc:AlternateContent>
    </p:spTree>
    <p:extLst>
      <p:ext uri="{BB962C8B-B14F-4D97-AF65-F5344CB8AC3E}">
        <p14:creationId xmlns:p14="http://schemas.microsoft.com/office/powerpoint/2010/main" val="1539717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#2</a:t>
            </a:r>
          </a:p>
          <a:p>
            <a:pPr algn="ctr"/>
            <a:endParaRPr lang="en-US" dirty="0"/>
          </a:p>
          <a:p>
            <a:pPr algn="ctr"/>
            <a:r>
              <a:rPr lang="en-US" dirty="0"/>
              <a:t>Collaborate with Pre-K to Adult School partners to promote relationships, seamless transitions, and alignment of pathways</a:t>
            </a:r>
          </a:p>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833023668"/>
              </p:ext>
            </p:extLst>
          </p:nvPr>
        </p:nvGraphicFramePr>
        <p:xfrm>
          <a:off x="3904563" y="604566"/>
          <a:ext cx="7709432" cy="5461696"/>
        </p:xfrm>
        <a:graphic>
          <a:graphicData uri="http://schemas.openxmlformats.org/drawingml/2006/table">
            <a:tbl>
              <a:tblPr/>
              <a:tblGrid>
                <a:gridCol w="1960978">
                  <a:extLst>
                    <a:ext uri="{9D8B030D-6E8A-4147-A177-3AD203B41FA5}">
                      <a16:colId xmlns:a16="http://schemas.microsoft.com/office/drawing/2014/main" val="1073762395"/>
                    </a:ext>
                  </a:extLst>
                </a:gridCol>
                <a:gridCol w="3705956">
                  <a:extLst>
                    <a:ext uri="{9D8B030D-6E8A-4147-A177-3AD203B41FA5}">
                      <a16:colId xmlns:a16="http://schemas.microsoft.com/office/drawing/2014/main" val="2831897107"/>
                    </a:ext>
                  </a:extLst>
                </a:gridCol>
                <a:gridCol w="1061298">
                  <a:extLst>
                    <a:ext uri="{9D8B030D-6E8A-4147-A177-3AD203B41FA5}">
                      <a16:colId xmlns:a16="http://schemas.microsoft.com/office/drawing/2014/main" val="1250427038"/>
                    </a:ext>
                  </a:extLst>
                </a:gridCol>
                <a:gridCol w="981200">
                  <a:extLst>
                    <a:ext uri="{9D8B030D-6E8A-4147-A177-3AD203B41FA5}">
                      <a16:colId xmlns:a16="http://schemas.microsoft.com/office/drawing/2014/main" val="2164153005"/>
                    </a:ext>
                  </a:extLst>
                </a:gridCol>
              </a:tblGrid>
              <a:tr h="435494">
                <a:tc>
                  <a:txBody>
                    <a:bodyPr/>
                    <a:lstStyle/>
                    <a:p>
                      <a:pPr algn="ctr" fontAlgn="ctr"/>
                      <a:r>
                        <a:rPr lang="en-US" sz="1100" b="1" i="0" u="none" strike="noStrike">
                          <a:solidFill>
                            <a:srgbClr val="FFFFFF"/>
                          </a:solidFill>
                          <a:effectLst/>
                          <a:latin typeface="Calibri" panose="020F0502020204030204" pitchFamily="34" charset="0"/>
                        </a:rPr>
                        <a:t>Origin</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Description</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Responsible Administrator</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Committee/Group</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extLst>
                  <a:ext uri="{0D108BD9-81ED-4DB2-BD59-A6C34878D82A}">
                    <a16:rowId xmlns:a16="http://schemas.microsoft.com/office/drawing/2014/main" val="1566881407"/>
                  </a:ext>
                </a:extLst>
              </a:tr>
              <a:tr h="1088735">
                <a:tc rowSpan="3">
                  <a:txBody>
                    <a:bodyPr/>
                    <a:lstStyle/>
                    <a:p>
                      <a:pPr algn="ctr" fontAlgn="ctr"/>
                      <a:r>
                        <a:rPr lang="en-US" sz="1100" b="0" i="0" u="none" strike="noStrike">
                          <a:solidFill>
                            <a:srgbClr val="CC0066"/>
                          </a:solidFill>
                          <a:effectLst/>
                          <a:latin typeface="Calibri" panose="020F0502020204030204" pitchFamily="34" charset="0"/>
                        </a:rPr>
                        <a:t>Leadership Retreat Strategies (2020-21)</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Strengthen dual enrollment &amp; early college opportunities (SEM 1.3.1)</a:t>
                      </a: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Director Mayra Arellano</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425839"/>
                  </a:ext>
                </a:extLst>
              </a:tr>
              <a:tr h="998633">
                <a:tc vMerge="1">
                  <a:txBody>
                    <a:bodyPr/>
                    <a:lstStyle/>
                    <a:p>
                      <a:endParaRPr lang="en-US"/>
                    </a:p>
                  </a:txBody>
                  <a:tcPr/>
                </a:tc>
                <a:tc>
                  <a:txBody>
                    <a:bodyPr/>
                    <a:lstStyle/>
                    <a:p>
                      <a:pPr algn="l" fontAlgn="ctr"/>
                      <a:r>
                        <a:rPr lang="en-US" sz="1100" b="0" i="1" u="none" strike="noStrike">
                          <a:solidFill>
                            <a:srgbClr val="CC0066"/>
                          </a:solidFill>
                          <a:effectLst/>
                          <a:latin typeface="Calibri" panose="020F0502020204030204" pitchFamily="34" charset="0"/>
                        </a:rPr>
                        <a:t>Strengthen communication with and engagement of parents (especially in E. Palo Alto, N. Fair Oaks)</a:t>
                      </a:r>
                      <a:br>
                        <a:rPr lang="en-US" sz="1100" b="0" i="1" u="none" strike="noStrike">
                          <a:solidFill>
                            <a:srgbClr val="CC0066"/>
                          </a:solidFill>
                          <a:effectLst/>
                          <a:latin typeface="Calibri" panose="020F0502020204030204" pitchFamily="34" charset="0"/>
                        </a:rPr>
                      </a:br>
                      <a:endParaRPr lang="en-US" sz="1100" b="0" i="1" u="none" strike="noStrike">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0" i="0" u="none" strike="noStrike">
                          <a:solidFill>
                            <a:srgbClr val="CC0066"/>
                          </a:solidFill>
                          <a:effectLst/>
                          <a:latin typeface="Calibri" panose="020F0502020204030204" pitchFamily="34" charset="0"/>
                        </a:rPr>
                        <a:t>Director Mayra Arellano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093679"/>
                  </a:ext>
                </a:extLst>
              </a:tr>
              <a:tr h="1196858">
                <a:tc vMerge="1">
                  <a:txBody>
                    <a:bodyPr/>
                    <a:lstStyle/>
                    <a:p>
                      <a:endParaRPr lang="en-US"/>
                    </a:p>
                  </a:txBody>
                  <a:tcPr/>
                </a:tc>
                <a:tc>
                  <a:txBody>
                    <a:bodyPr/>
                    <a:lstStyle/>
                    <a:p>
                      <a:pPr algn="l" fontAlgn="ctr"/>
                      <a:r>
                        <a:rPr lang="en-US" sz="1100" b="0" i="1" u="none" strike="noStrike">
                          <a:solidFill>
                            <a:srgbClr val="CC0066"/>
                          </a:solidFill>
                          <a:effectLst/>
                          <a:latin typeface="Calibri" panose="020F0502020204030204" pitchFamily="34" charset="0"/>
                        </a:rPr>
                        <a:t>Publish all materials in English, Spanish and other languages critical to our community</a:t>
                      </a:r>
                      <a:br>
                        <a:rPr lang="en-US" sz="1100" b="0" i="1" u="none" strike="noStrike">
                          <a:solidFill>
                            <a:srgbClr val="CC0066"/>
                          </a:solidFill>
                          <a:effectLst/>
                          <a:latin typeface="Calibri" panose="020F0502020204030204" pitchFamily="34" charset="0"/>
                        </a:rPr>
                      </a:br>
                      <a:endParaRPr lang="en-US" sz="1100" b="0" i="1" u="none" strike="noStrike">
                        <a:solidFill>
                          <a:srgbClr val="CC0066"/>
                        </a:solidFill>
                        <a:effectLst/>
                        <a:latin typeface="Calibri" panose="020F0502020204030204" pitchFamily="34" charset="0"/>
                      </a:endParaRPr>
                    </a:p>
                  </a:txBody>
                  <a:tcPr marL="89731"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Director Megan Rodriguez-Antone and Olivia Cortez-Figueroa, Recruiter</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IPC</a:t>
                      </a:r>
                    </a:p>
                  </a:txBody>
                  <a:tcPr marL="5982" marR="5982" marT="59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4713668"/>
                  </a:ext>
                </a:extLst>
              </a:tr>
              <a:tr h="870988">
                <a:tc>
                  <a:txBody>
                    <a:bodyPr/>
                    <a:lstStyle/>
                    <a:p>
                      <a:pPr algn="ctr" fontAlgn="ctr"/>
                      <a:r>
                        <a:rPr lang="en-US" sz="1100" b="0" i="0" u="none" strike="noStrike">
                          <a:solidFill>
                            <a:srgbClr val="000000"/>
                          </a:solidFill>
                          <a:effectLst/>
                          <a:latin typeface="Calibri" panose="020F0502020204030204" pitchFamily="34" charset="0"/>
                        </a:rPr>
                        <a:t>SEM 1.3.2</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Create more robust K-14 academic pathway programs (including summer programs)</a:t>
                      </a:r>
                    </a:p>
                  </a:txBody>
                  <a:tcPr marL="89731"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Director Mayra Arellano</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4259601550"/>
                  </a:ext>
                </a:extLst>
              </a:tr>
              <a:tr h="870988">
                <a:tc>
                  <a:txBody>
                    <a:bodyPr/>
                    <a:lstStyle/>
                    <a:p>
                      <a:pPr algn="ctr" fontAlgn="ctr"/>
                      <a:r>
                        <a:rPr lang="en-US" sz="1100" b="0" i="0" u="none" strike="noStrike">
                          <a:solidFill>
                            <a:srgbClr val="000000"/>
                          </a:solidFill>
                          <a:effectLst/>
                          <a:latin typeface="Calibri" panose="020F0502020204030204" pitchFamily="34" charset="0"/>
                        </a:rPr>
                        <a:t>SEM 1.4</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Increase conversion of Adult Education and English Language Learners (ESL) to Cañada College degree and certificate programs</a:t>
                      </a:r>
                    </a:p>
                  </a:txBody>
                  <a:tcPr marL="89731"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VPI Robinson</a:t>
                      </a: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dirty="0" err="1">
                          <a:solidFill>
                            <a:srgbClr val="000000"/>
                          </a:solidFill>
                          <a:effectLst/>
                          <a:latin typeface="Calibri" panose="020F0502020204030204" pitchFamily="34" charset="0"/>
                        </a:rPr>
                        <a:t>iDeans</a:t>
                      </a:r>
                      <a:endParaRPr lang="en-US" sz="1100" b="0" i="0" u="none" strike="noStrike" dirty="0">
                        <a:solidFill>
                          <a:srgbClr val="000000"/>
                        </a:solidFill>
                        <a:effectLst/>
                        <a:latin typeface="Calibri" panose="020F0502020204030204" pitchFamily="34" charset="0"/>
                      </a:endParaRPr>
                    </a:p>
                  </a:txBody>
                  <a:tcPr marL="5982" marR="5982" marT="598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649821013"/>
                  </a:ext>
                </a:extLst>
              </a:tr>
            </a:tbl>
          </a:graphicData>
        </a:graphic>
      </p:graphicFrame>
      <mc:AlternateContent xmlns:mc="http://schemas.openxmlformats.org/markup-compatibility/2006">
        <mc:Choice xmlns:p14="http://schemas.microsoft.com/office/powerpoint/2010/main" Requires="p14">
          <p:contentPart p14:bwMode="auto" r:id="rId2">
            <p14:nvContentPartPr>
              <p14:cNvPr id="3" name="Ink 2"/>
              <p14:cNvContentPartPr/>
              <p14:nvPr/>
            </p14:nvContentPartPr>
            <p14:xfrm>
              <a:off x="8218624" y="3584968"/>
              <a:ext cx="1137600" cy="117360"/>
            </p14:xfrm>
          </p:contentPart>
        </mc:Choice>
        <mc:Fallback>
          <p:pic>
            <p:nvPicPr>
              <p:cNvPr id="3" name="Ink 2"/>
              <p:cNvPicPr/>
              <p:nvPr/>
            </p:nvPicPr>
            <p:blipFill>
              <a:blip r:embed="rId3"/>
              <a:stretch>
                <a:fillRect/>
              </a:stretch>
            </p:blipFill>
            <p:spPr>
              <a:xfrm>
                <a:off x="8146624" y="3440968"/>
                <a:ext cx="1281600" cy="405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6021544" y="3691168"/>
              <a:ext cx="1528200" cy="122760"/>
            </p14:xfrm>
          </p:contentPart>
        </mc:Choice>
        <mc:Fallback>
          <p:pic>
            <p:nvPicPr>
              <p:cNvPr id="6" name="Ink 5"/>
              <p:cNvPicPr/>
              <p:nvPr/>
            </p:nvPicPr>
            <p:blipFill>
              <a:blip r:embed="rId5"/>
              <a:stretch>
                <a:fillRect/>
              </a:stretch>
            </p:blipFill>
            <p:spPr>
              <a:xfrm>
                <a:off x="5949544" y="3547168"/>
                <a:ext cx="1672200" cy="4107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p14:cNvContentPartPr/>
              <p14:nvPr/>
            </p14:nvContentPartPr>
            <p14:xfrm>
              <a:off x="256504" y="2291488"/>
              <a:ext cx="3250800" cy="282600"/>
            </p14:xfrm>
          </p:contentPart>
        </mc:Choice>
        <mc:Fallback>
          <p:pic>
            <p:nvPicPr>
              <p:cNvPr id="7" name="Ink 6"/>
              <p:cNvPicPr/>
              <p:nvPr/>
            </p:nvPicPr>
            <p:blipFill>
              <a:blip r:embed="rId7"/>
              <a:stretch>
                <a:fillRect/>
              </a:stretch>
            </p:blipFill>
            <p:spPr>
              <a:xfrm>
                <a:off x="184504" y="2147488"/>
                <a:ext cx="3394800" cy="570600"/>
              </a:xfrm>
              <a:prstGeom prst="rect">
                <a:avLst/>
              </a:prstGeom>
            </p:spPr>
          </p:pic>
        </mc:Fallback>
      </mc:AlternateContent>
    </p:spTree>
    <p:extLst>
      <p:ext uri="{BB962C8B-B14F-4D97-AF65-F5344CB8AC3E}">
        <p14:creationId xmlns:p14="http://schemas.microsoft.com/office/powerpoint/2010/main" val="695118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#3</a:t>
            </a:r>
          </a:p>
          <a:p>
            <a:pPr algn="ctr"/>
            <a:endParaRPr lang="en-US" dirty="0"/>
          </a:p>
          <a:p>
            <a:pPr algn="ctr"/>
            <a:r>
              <a:rPr lang="en-US" dirty="0"/>
              <a:t>Expand and enhance marketing</a:t>
            </a:r>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47446443"/>
              </p:ext>
            </p:extLst>
          </p:nvPr>
        </p:nvGraphicFramePr>
        <p:xfrm>
          <a:off x="3823856" y="556952"/>
          <a:ext cx="7780710" cy="5877706"/>
        </p:xfrm>
        <a:graphic>
          <a:graphicData uri="http://schemas.openxmlformats.org/drawingml/2006/table">
            <a:tbl>
              <a:tblPr/>
              <a:tblGrid>
                <a:gridCol w="1280159">
                  <a:extLst>
                    <a:ext uri="{9D8B030D-6E8A-4147-A177-3AD203B41FA5}">
                      <a16:colId xmlns:a16="http://schemas.microsoft.com/office/drawing/2014/main" val="2768068298"/>
                    </a:ext>
                  </a:extLst>
                </a:gridCol>
                <a:gridCol w="3778019">
                  <a:extLst>
                    <a:ext uri="{9D8B030D-6E8A-4147-A177-3AD203B41FA5}">
                      <a16:colId xmlns:a16="http://schemas.microsoft.com/office/drawing/2014/main" val="3706996897"/>
                    </a:ext>
                  </a:extLst>
                </a:gridCol>
                <a:gridCol w="1389924">
                  <a:extLst>
                    <a:ext uri="{9D8B030D-6E8A-4147-A177-3AD203B41FA5}">
                      <a16:colId xmlns:a16="http://schemas.microsoft.com/office/drawing/2014/main" val="2360300678"/>
                    </a:ext>
                  </a:extLst>
                </a:gridCol>
                <a:gridCol w="1332608">
                  <a:extLst>
                    <a:ext uri="{9D8B030D-6E8A-4147-A177-3AD203B41FA5}">
                      <a16:colId xmlns:a16="http://schemas.microsoft.com/office/drawing/2014/main" val="270688088"/>
                    </a:ext>
                  </a:extLst>
                </a:gridCol>
              </a:tblGrid>
              <a:tr h="391847">
                <a:tc>
                  <a:txBody>
                    <a:bodyPr/>
                    <a:lstStyle/>
                    <a:p>
                      <a:pPr algn="ctr" fontAlgn="ctr"/>
                      <a:r>
                        <a:rPr lang="en-US" sz="1100" b="1" i="0" u="none" strike="noStrike">
                          <a:solidFill>
                            <a:srgbClr val="FFFFFF"/>
                          </a:solidFill>
                          <a:effectLst/>
                          <a:latin typeface="Calibri" panose="020F0502020204030204" pitchFamily="34" charset="0"/>
                        </a:rPr>
                        <a:t>Origin</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Description</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Responsible Administrator</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tc>
                  <a:txBody>
                    <a:bodyPr/>
                    <a:lstStyle/>
                    <a:p>
                      <a:pPr algn="ctr" fontAlgn="ctr"/>
                      <a:r>
                        <a:rPr lang="en-US" sz="1100" b="1" i="0" u="none" strike="noStrike">
                          <a:solidFill>
                            <a:srgbClr val="FFFFFF"/>
                          </a:solidFill>
                          <a:effectLst/>
                          <a:latin typeface="Calibri" panose="020F0502020204030204" pitchFamily="34" charset="0"/>
                        </a:rPr>
                        <a:t>Committee/Group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18E"/>
                    </a:solidFill>
                  </a:tcPr>
                </a:tc>
                <a:extLst>
                  <a:ext uri="{0D108BD9-81ED-4DB2-BD59-A6C34878D82A}">
                    <a16:rowId xmlns:a16="http://schemas.microsoft.com/office/drawing/2014/main" val="797957141"/>
                  </a:ext>
                </a:extLst>
              </a:tr>
              <a:tr h="979618">
                <a:tc>
                  <a:txBody>
                    <a:bodyPr/>
                    <a:lstStyle/>
                    <a:p>
                      <a:pPr algn="ctr" fontAlgn="ctr"/>
                      <a:r>
                        <a:rPr lang="en-US" sz="1100" b="0" i="0" u="none" strike="noStrike">
                          <a:solidFill>
                            <a:srgbClr val="CC0066"/>
                          </a:solidFill>
                          <a:effectLst/>
                          <a:latin typeface="Calibri" panose="020F0502020204030204" pitchFamily="34" charset="0"/>
                        </a:rPr>
                        <a:t>Leadership Retreat Strategies (2020-21)</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1" u="none" strike="noStrike">
                          <a:solidFill>
                            <a:srgbClr val="CC0066"/>
                          </a:solidFill>
                          <a:effectLst/>
                          <a:latin typeface="Calibri" panose="020F0502020204030204" pitchFamily="34" charset="0"/>
                        </a:rPr>
                        <a:t>Rely more on the student perspective in all marketing and communications (esp. BIPOC students) and provide all materials in English, Spanish and other languages critical to our community</a:t>
                      </a:r>
                      <a:br>
                        <a:rPr lang="en-US" sz="1100" b="0" i="1" u="none" strike="noStrike">
                          <a:solidFill>
                            <a:srgbClr val="CC0066"/>
                          </a:solidFill>
                          <a:effectLst/>
                          <a:latin typeface="Calibri" panose="020F0502020204030204" pitchFamily="34" charset="0"/>
                        </a:rPr>
                      </a:br>
                      <a:endParaRPr lang="en-US" sz="1100" b="0" i="1" u="none" strike="noStrike">
                        <a:solidFill>
                          <a:srgbClr val="CC0066"/>
                        </a:solidFill>
                        <a:effectLst/>
                        <a:latin typeface="Calibri" panose="020F0502020204030204" pitchFamily="34" charset="0"/>
                      </a:endParaRPr>
                    </a:p>
                  </a:txBody>
                  <a:tcPr marL="75023"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Director Rodriguez-Antone</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CC0066"/>
                          </a:solidFill>
                          <a:effectLst/>
                          <a:latin typeface="Calibri" panose="020F0502020204030204" pitchFamily="34" charset="0"/>
                        </a:rPr>
                        <a:t>Marketing and Outreach Work Group</a:t>
                      </a:r>
                    </a:p>
                  </a:txBody>
                  <a:tcPr marL="5002" marR="5002" marT="50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545016"/>
                  </a:ext>
                </a:extLst>
              </a:tr>
              <a:tr h="783694">
                <a:tc>
                  <a:txBody>
                    <a:bodyPr/>
                    <a:lstStyle/>
                    <a:p>
                      <a:pPr algn="ctr" fontAlgn="ctr"/>
                      <a:r>
                        <a:rPr lang="en-US" sz="1100" b="0" i="0" u="none" strike="noStrike">
                          <a:solidFill>
                            <a:srgbClr val="000000"/>
                          </a:solidFill>
                          <a:effectLst/>
                          <a:latin typeface="Calibri" panose="020F0502020204030204" pitchFamily="34" charset="0"/>
                        </a:rPr>
                        <a:t>SEM 4.1</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Be known as the college where students complete in two years</a:t>
                      </a:r>
                    </a:p>
                  </a:txBody>
                  <a:tcPr marL="75023"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4121645096"/>
                  </a:ext>
                </a:extLst>
              </a:tr>
              <a:tr h="1567388">
                <a:tc>
                  <a:txBody>
                    <a:bodyPr/>
                    <a:lstStyle/>
                    <a:p>
                      <a:pPr algn="ctr" fontAlgn="ctr"/>
                      <a:r>
                        <a:rPr lang="en-US" sz="1100" b="0" i="0" u="none" strike="noStrike">
                          <a:solidFill>
                            <a:srgbClr val="000000"/>
                          </a:solidFill>
                          <a:effectLst/>
                          <a:latin typeface="Calibri" panose="020F0502020204030204" pitchFamily="34" charset="0"/>
                        </a:rPr>
                        <a:t>SEM 4.2</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Increase the percentage of high school students from the Sequoia Union High School District coming to Cañada within one year of completing high school</a:t>
                      </a:r>
                    </a:p>
                  </a:txBody>
                  <a:tcPr marL="75023"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Recruiter Cortez-Figueroa, Director Rodriguez-Antone</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03601272"/>
                  </a:ext>
                </a:extLst>
              </a:tr>
              <a:tr h="783694">
                <a:tc>
                  <a:txBody>
                    <a:bodyPr/>
                    <a:lstStyle/>
                    <a:p>
                      <a:pPr algn="ctr" fontAlgn="ctr"/>
                      <a:r>
                        <a:rPr lang="en-US" sz="1100" b="0" i="0" u="none" strike="noStrike">
                          <a:solidFill>
                            <a:srgbClr val="000000"/>
                          </a:solidFill>
                          <a:effectLst/>
                          <a:latin typeface="Calibri" panose="020F0502020204030204" pitchFamily="34" charset="0"/>
                        </a:rPr>
                        <a:t>SEM 4.3</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Be known as the college that is responsive to our community’s evolving needs by providing dynamic, evolving, quality instructional programs from which students can launch careers that make a living wage</a:t>
                      </a:r>
                    </a:p>
                  </a:txBody>
                  <a:tcPr marL="75023"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903163541"/>
                  </a:ext>
                </a:extLst>
              </a:tr>
              <a:tr h="783694">
                <a:tc>
                  <a:txBody>
                    <a:bodyPr/>
                    <a:lstStyle/>
                    <a:p>
                      <a:pPr algn="ctr" fontAlgn="ctr"/>
                      <a:r>
                        <a:rPr lang="en-US" sz="1100" b="0" i="0" u="none" strike="noStrike">
                          <a:solidFill>
                            <a:srgbClr val="000000"/>
                          </a:solidFill>
                          <a:effectLst/>
                          <a:latin typeface="Calibri" panose="020F0502020204030204" pitchFamily="34" charset="0"/>
                        </a:rPr>
                        <a:t>SEM 4.3.1</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Develop an updated marketing, messaging and outreach strategy to support the objectives of this plan. Include implementation plans for paper, online and social media</a:t>
                      </a:r>
                    </a:p>
                  </a:txBody>
                  <a:tcPr marL="75023"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Marketing and Outreach Work 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264289236"/>
                  </a:ext>
                </a:extLst>
              </a:tr>
              <a:tr h="587771">
                <a:tc>
                  <a:txBody>
                    <a:bodyPr/>
                    <a:lstStyle/>
                    <a:p>
                      <a:pPr algn="ctr" fontAlgn="ctr"/>
                      <a:r>
                        <a:rPr lang="en-US" sz="1100" b="0" i="0" u="none" strike="noStrike">
                          <a:solidFill>
                            <a:srgbClr val="000000"/>
                          </a:solidFill>
                          <a:effectLst/>
                          <a:latin typeface="Calibri" panose="020F0502020204030204" pitchFamily="34" charset="0"/>
                        </a:rPr>
                        <a:t>SEM 4.3.3</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l" fontAlgn="ctr"/>
                      <a:r>
                        <a:rPr lang="en-US" sz="1100" b="0" i="0" u="none" strike="noStrike">
                          <a:solidFill>
                            <a:srgbClr val="000000"/>
                          </a:solidFill>
                          <a:effectLst/>
                          <a:latin typeface="Calibri" panose="020F0502020204030204" pitchFamily="34" charset="0"/>
                        </a:rPr>
                        <a:t>Engage community partners around the College’s strategic enrollment management objectives</a:t>
                      </a:r>
                    </a:p>
                  </a:txBody>
                  <a:tcPr marL="75023"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a:solidFill>
                            <a:srgbClr val="000000"/>
                          </a:solidFill>
                          <a:effectLst/>
                          <a:latin typeface="Calibri" panose="020F0502020204030204" pitchFamily="34" charset="0"/>
                        </a:rPr>
                        <a:t>Director Rodriguez-Antone</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tc>
                  <a:txBody>
                    <a:bodyPr/>
                    <a:lstStyle/>
                    <a:p>
                      <a:pPr algn="ctr" fontAlgn="ctr"/>
                      <a:r>
                        <a:rPr lang="en-US" sz="1100" b="0" i="0" u="none" strike="noStrike" dirty="0">
                          <a:solidFill>
                            <a:srgbClr val="000000"/>
                          </a:solidFill>
                          <a:effectLst/>
                          <a:latin typeface="Calibri" panose="020F0502020204030204" pitchFamily="34" charset="0"/>
                        </a:rPr>
                        <a:t>Marketing and Outreach Work Group</a:t>
                      </a:r>
                    </a:p>
                  </a:txBody>
                  <a:tcPr marL="5002" marR="5002" marT="500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310953295"/>
                  </a:ext>
                </a:extLst>
              </a:tr>
            </a:tbl>
          </a:graphicData>
        </a:graphic>
      </p:graphicFrame>
      <mc:AlternateContent xmlns:mc="http://schemas.openxmlformats.org/markup-compatibility/2006">
        <mc:Choice xmlns:p14="http://schemas.microsoft.com/office/powerpoint/2010/main" Requires="p14">
          <p:contentPart p14:bwMode="auto" r:id="rId2">
            <p14:nvContentPartPr>
              <p14:cNvPr id="6" name="Ink 5"/>
              <p14:cNvContentPartPr/>
              <p14:nvPr/>
            </p14:nvContentPartPr>
            <p14:xfrm>
              <a:off x="7389851" y="1360669"/>
              <a:ext cx="1438560" cy="57600"/>
            </p14:xfrm>
          </p:contentPart>
        </mc:Choice>
        <mc:Fallback>
          <p:pic>
            <p:nvPicPr>
              <p:cNvPr id="6" name="Ink 5"/>
              <p:cNvPicPr/>
              <p:nvPr/>
            </p:nvPicPr>
            <p:blipFill>
              <a:blip r:embed="rId3"/>
              <a:stretch>
                <a:fillRect/>
              </a:stretch>
            </p:blipFill>
            <p:spPr>
              <a:xfrm>
                <a:off x="7317851" y="1216669"/>
                <a:ext cx="1582560" cy="345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5112491" y="1546069"/>
              <a:ext cx="3674520" cy="113040"/>
            </p14:xfrm>
          </p:contentPart>
        </mc:Choice>
        <mc:Fallback>
          <p:pic>
            <p:nvPicPr>
              <p:cNvPr id="7" name="Ink 6"/>
              <p:cNvPicPr/>
              <p:nvPr/>
            </p:nvPicPr>
            <p:blipFill>
              <a:blip r:embed="rId5"/>
              <a:stretch>
                <a:fillRect/>
              </a:stretch>
            </p:blipFill>
            <p:spPr>
              <a:xfrm>
                <a:off x="5040491" y="1402069"/>
                <a:ext cx="3818520" cy="401040"/>
              </a:xfrm>
              <a:prstGeom prst="rect">
                <a:avLst/>
              </a:prstGeom>
            </p:spPr>
          </p:pic>
        </mc:Fallback>
      </mc:AlternateContent>
    </p:spTree>
    <p:extLst>
      <p:ext uri="{BB962C8B-B14F-4D97-AF65-F5344CB8AC3E}">
        <p14:creationId xmlns:p14="http://schemas.microsoft.com/office/powerpoint/2010/main" val="1753777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618893" y="1003610"/>
            <a:ext cx="2932770" cy="465005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Strategic Priority </a:t>
            </a:r>
            <a:r>
              <a:rPr lang="en-US" sz="2800" b="1" dirty="0" smtClean="0"/>
              <a:t>#4</a:t>
            </a:r>
            <a:endParaRPr lang="en-US" sz="2000" b="1" dirty="0" smtClean="0"/>
          </a:p>
          <a:p>
            <a:pPr algn="ctr"/>
            <a:endParaRPr lang="en-US" sz="800" dirty="0"/>
          </a:p>
          <a:p>
            <a:pPr algn="ctr"/>
            <a:r>
              <a:rPr lang="en-US" sz="1600" dirty="0"/>
              <a:t>Implement the </a:t>
            </a:r>
            <a:r>
              <a:rPr lang="en-US" sz="1600" b="1" dirty="0"/>
              <a:t>Professional Learning </a:t>
            </a:r>
            <a:r>
              <a:rPr lang="en-US" sz="1600" dirty="0"/>
              <a:t>Plan and establish a robust college-wide professional learning program that engages campus constituents while creating opportunities for innovative practices that support student success and promote </a:t>
            </a:r>
            <a:r>
              <a:rPr lang="en-US" sz="1600" dirty="0" smtClean="0"/>
              <a:t>equity</a:t>
            </a:r>
            <a:endParaRPr lang="en-US" sz="1600" dirty="0"/>
          </a:p>
          <a:p>
            <a:pPr algn="ctr"/>
            <a:endParaRPr lang="en-US" sz="1600" dirty="0"/>
          </a:p>
        </p:txBody>
      </p:sp>
      <p:pic>
        <p:nvPicPr>
          <p:cNvPr id="4" name="Picture 3"/>
          <p:cNvPicPr>
            <a:picLocks noChangeAspect="1"/>
          </p:cNvPicPr>
          <p:nvPr/>
        </p:nvPicPr>
        <p:blipFill>
          <a:blip r:embed="rId2"/>
          <a:stretch>
            <a:fillRect/>
          </a:stretch>
        </p:blipFill>
        <p:spPr>
          <a:xfrm>
            <a:off x="4024042" y="1405518"/>
            <a:ext cx="7645400" cy="4248150"/>
          </a:xfrm>
          <a:prstGeom prst="rect">
            <a:avLst/>
          </a:prstGeom>
        </p:spPr>
      </p:pic>
    </p:spTree>
    <p:extLst>
      <p:ext uri="{BB962C8B-B14F-4D97-AF65-F5344CB8AC3E}">
        <p14:creationId xmlns:p14="http://schemas.microsoft.com/office/powerpoint/2010/main" val="2317766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0E898E-794C-4BF8-B972-4B7106B69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A7249CA-6692-436A-A382-F031B3EA63D1}">
  <ds:schemaRefs>
    <ds:schemaRef ds:uri="http://purl.org/dc/elements/1.1/"/>
    <ds:schemaRef ds:uri="http://schemas.microsoft.com/office/2006/documentManagement/types"/>
    <ds:schemaRef ds:uri="2bc55ecc-363e-43e9-bfac-4ba2e86f45ee"/>
    <ds:schemaRef ds:uri="http://www.w3.org/XML/1998/namespace"/>
    <ds:schemaRef ds:uri="http://purl.org/dc/terms/"/>
    <ds:schemaRef ds:uri="http://schemas.microsoft.com/office/infopath/2007/PartnerControls"/>
    <ds:schemaRef ds:uri="http://schemas.microsoft.com/office/2006/metadata/properties"/>
    <ds:schemaRef ds:uri="http://schemas.openxmlformats.org/package/2006/metadata/core-properties"/>
    <ds:schemaRef ds:uri="bb5bbb0b-6c89-44d7-be61-0adfe653f983"/>
    <ds:schemaRef ds:uri="http://purl.org/dc/dcmitype/"/>
  </ds:schemaRefs>
</ds:datastoreItem>
</file>

<file path=customXml/itemProps3.xml><?xml version="1.0" encoding="utf-8"?>
<ds:datastoreItem xmlns:ds="http://schemas.openxmlformats.org/officeDocument/2006/customXml" ds:itemID="{86D16DA1-AAF2-4C66-8650-9E47B068E2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TotalTime>
  <Words>1181</Words>
  <Application>Microsoft Office PowerPoint</Application>
  <PresentationFormat>Widescreen</PresentationFormat>
  <Paragraphs>187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Calibri Light</vt:lpstr>
      <vt:lpstr>Office Theme</vt:lpstr>
      <vt:lpstr>Annual (operational) Plan for 2020-21</vt:lpstr>
      <vt:lpstr>The College Annual Plan</vt:lpstr>
      <vt:lpstr>PowerPoint Presentation</vt:lpstr>
      <vt:lpstr>FOCUS THIS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(operational) Plan for 2020-21</dc:title>
  <dc:creator>Engel, Karen</dc:creator>
  <cp:lastModifiedBy>Engel, Karen</cp:lastModifiedBy>
  <cp:revision>7</cp:revision>
  <dcterms:created xsi:type="dcterms:W3CDTF">2020-09-11T18:22:26Z</dcterms:created>
  <dcterms:modified xsi:type="dcterms:W3CDTF">2020-09-23T22:37:51Z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