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62" r:id="rId7"/>
    <p:sldId id="282" r:id="rId8"/>
    <p:sldId id="266" r:id="rId9"/>
    <p:sldId id="261" r:id="rId10"/>
    <p:sldId id="281" r:id="rId11"/>
    <p:sldId id="267" r:id="rId12"/>
    <p:sldId id="275" r:id="rId13"/>
    <p:sldId id="278" r:id="rId14"/>
    <p:sldId id="264" r:id="rId15"/>
    <p:sldId id="265" r:id="rId16"/>
    <p:sldId id="276" r:id="rId17"/>
    <p:sldId id="280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0" autoAdjust="0"/>
    <p:restoredTop sz="86418"/>
  </p:normalViewPr>
  <p:slideViewPr>
    <p:cSldViewPr snapToGrid="0">
      <p:cViewPr varScale="1">
        <p:scale>
          <a:sx n="131" d="100"/>
          <a:sy n="131" d="100"/>
        </p:scale>
        <p:origin x="328" y="184"/>
      </p:cViewPr>
      <p:guideLst/>
    </p:cSldViewPr>
  </p:slideViewPr>
  <p:outlineViewPr>
    <p:cViewPr>
      <p:scale>
        <a:sx n="33" d="100"/>
        <a:sy n="33" d="100"/>
      </p:scale>
      <p:origin x="0" y="-11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/>
            <a:t>Administrators</a:t>
          </a:r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0E2E79E-101C-4890-A0FB-5805AFAF6660}" type="pres">
      <dgm:prSet presAssocID="{D5C832BC-00CE-4DC3-841E-3CFD16227DBF}" presName="wedge2" presStyleLbl="node1" presStyleIdx="1" presStyleCnt="4"/>
      <dgm:spPr/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F62A98-8A1B-40BE-92C4-4B7386A89C1D}" type="pres">
      <dgm:prSet presAssocID="{D5C832BC-00CE-4DC3-841E-3CFD16227DBF}" presName="wedge3" presStyleLbl="node1" presStyleIdx="2" presStyleCnt="4"/>
      <dgm:spPr/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12A730-1FB9-4F51-8E63-730B80C8298B}" type="pres">
      <dgm:prSet presAssocID="{D5C832BC-00CE-4DC3-841E-3CFD16227DBF}" presName="wedge4" presStyleLbl="node1" presStyleIdx="3" presStyleCnt="4"/>
      <dgm:spPr/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/>
            <a:t>Administrators</a:t>
          </a:r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0E2E79E-101C-4890-A0FB-5805AFAF6660}" type="pres">
      <dgm:prSet presAssocID="{D5C832BC-00CE-4DC3-841E-3CFD16227DBF}" presName="wedge2" presStyleLbl="node1" presStyleIdx="1" presStyleCnt="4"/>
      <dgm:spPr/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F62A98-8A1B-40BE-92C4-4B7386A89C1D}" type="pres">
      <dgm:prSet presAssocID="{D5C832BC-00CE-4DC3-841E-3CFD16227DBF}" presName="wedge3" presStyleLbl="node1" presStyleIdx="2" presStyleCnt="4"/>
      <dgm:spPr/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12A730-1FB9-4F51-8E63-730B80C8298B}" type="pres">
      <dgm:prSet presAssocID="{D5C832BC-00CE-4DC3-841E-3CFD16227DBF}" presName="wedge4" presStyleLbl="node1" presStyleIdx="3" presStyleCnt="4"/>
      <dgm:spPr/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/>
            <a:t>Administrators</a:t>
          </a:r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0E2E79E-101C-4890-A0FB-5805AFAF6660}" type="pres">
      <dgm:prSet presAssocID="{D5C832BC-00CE-4DC3-841E-3CFD16227DBF}" presName="wedge2" presStyleLbl="node1" presStyleIdx="1" presStyleCnt="4"/>
      <dgm:spPr/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F62A98-8A1B-40BE-92C4-4B7386A89C1D}" type="pres">
      <dgm:prSet presAssocID="{D5C832BC-00CE-4DC3-841E-3CFD16227DBF}" presName="wedge3" presStyleLbl="node1" presStyleIdx="2" presStyleCnt="4"/>
      <dgm:spPr/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12A730-1FB9-4F51-8E63-730B80C8298B}" type="pres">
      <dgm:prSet presAssocID="{D5C832BC-00CE-4DC3-841E-3CFD16227DBF}" presName="wedge4" presStyleLbl="node1" presStyleIdx="3" presStyleCnt="4"/>
      <dgm:spPr/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A2880B-354F-43B9-A355-4F503F2CA369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C6A4B4-3E85-42CA-84C8-CB1CDDDF5875}">
      <dgm:prSet phldrT="[Text]" custT="1"/>
      <dgm:spPr>
        <a:solidFill>
          <a:srgbClr val="40775E"/>
        </a:solidFill>
      </dgm:spPr>
      <dgm:t>
        <a:bodyPr/>
        <a:lstStyle/>
        <a:p>
          <a:r>
            <a:rPr lang="en-US" sz="2400" dirty="0"/>
            <a:t>PBC</a:t>
          </a:r>
        </a:p>
      </dgm:t>
    </dgm:pt>
    <dgm:pt modelId="{377CBB5B-CD48-43C0-A94D-6B060DD90493}" type="parTrans" cxnId="{F76DDFDD-821B-4634-AF81-F8338A97FB9C}">
      <dgm:prSet/>
      <dgm:spPr/>
      <dgm:t>
        <a:bodyPr/>
        <a:lstStyle/>
        <a:p>
          <a:endParaRPr lang="en-US" sz="1050"/>
        </a:p>
      </dgm:t>
    </dgm:pt>
    <dgm:pt modelId="{6F046F92-DC8F-4134-B38E-8D138A1AD5E2}" type="sibTrans" cxnId="{F76DDFDD-821B-4634-AF81-F8338A97FB9C}">
      <dgm:prSet/>
      <dgm:spPr/>
      <dgm:t>
        <a:bodyPr/>
        <a:lstStyle/>
        <a:p>
          <a:endParaRPr lang="en-US" sz="1050"/>
        </a:p>
      </dgm:t>
    </dgm:pt>
    <dgm:pt modelId="{5FB5F0A8-64E0-4BB2-A0F2-D24C79FB430D}">
      <dgm:prSet phldrT="[Text]" custT="1"/>
      <dgm:spPr/>
      <dgm:t>
        <a:bodyPr/>
        <a:lstStyle/>
        <a:p>
          <a:r>
            <a:rPr lang="en-US" sz="1050" dirty="0"/>
            <a:t>Staff</a:t>
          </a:r>
        </a:p>
      </dgm:t>
    </dgm:pt>
    <dgm:pt modelId="{9CB6961B-99FC-409C-8C10-619E0D969814}" type="parTrans" cxnId="{7DCFB213-779F-4086-B8C6-C0E61BC5820C}">
      <dgm:prSet/>
      <dgm:spPr/>
      <dgm:t>
        <a:bodyPr/>
        <a:lstStyle/>
        <a:p>
          <a:endParaRPr lang="en-US" sz="1050"/>
        </a:p>
      </dgm:t>
    </dgm:pt>
    <dgm:pt modelId="{2D063574-BEA7-40D4-90C4-D9013D2A73A9}" type="sibTrans" cxnId="{7DCFB213-779F-4086-B8C6-C0E61BC5820C}">
      <dgm:prSet/>
      <dgm:spPr/>
      <dgm:t>
        <a:bodyPr/>
        <a:lstStyle/>
        <a:p>
          <a:endParaRPr lang="en-US" sz="1050"/>
        </a:p>
      </dgm:t>
    </dgm:pt>
    <dgm:pt modelId="{B272FCFD-9C54-4C52-AB09-4BB91133177C}">
      <dgm:prSet phldrT="[Text]" custT="1"/>
      <dgm:spPr/>
      <dgm:t>
        <a:bodyPr/>
        <a:lstStyle/>
        <a:p>
          <a:r>
            <a:rPr lang="en-US" sz="1050" dirty="0" err="1"/>
            <a:t>Faclty</a:t>
          </a:r>
          <a:endParaRPr lang="en-US" sz="1050" dirty="0"/>
        </a:p>
      </dgm:t>
    </dgm:pt>
    <dgm:pt modelId="{CCAF8C08-F57F-48AA-B0F0-15B4E5E6BB49}" type="parTrans" cxnId="{F477B9AA-CC3E-4B55-BE5F-2FA66E85E7BC}">
      <dgm:prSet/>
      <dgm:spPr/>
      <dgm:t>
        <a:bodyPr/>
        <a:lstStyle/>
        <a:p>
          <a:endParaRPr lang="en-US" sz="1050"/>
        </a:p>
      </dgm:t>
    </dgm:pt>
    <dgm:pt modelId="{EBBE8673-D5F6-461D-9957-6AF4A750A6CD}" type="sibTrans" cxnId="{F477B9AA-CC3E-4B55-BE5F-2FA66E85E7BC}">
      <dgm:prSet/>
      <dgm:spPr/>
      <dgm:t>
        <a:bodyPr/>
        <a:lstStyle/>
        <a:p>
          <a:endParaRPr lang="en-US" sz="1050"/>
        </a:p>
      </dgm:t>
    </dgm:pt>
    <dgm:pt modelId="{DF3FB784-1979-4AFF-85AF-0E8DF144C1B8}">
      <dgm:prSet phldrT="[Text]" custT="1"/>
      <dgm:spPr/>
      <dgm:t>
        <a:bodyPr/>
        <a:lstStyle/>
        <a:p>
          <a:r>
            <a:rPr lang="en-US" sz="1050" dirty="0" err="1"/>
            <a:t>Studnts</a:t>
          </a:r>
          <a:endParaRPr lang="en-US" sz="1050" dirty="0"/>
        </a:p>
      </dgm:t>
    </dgm:pt>
    <dgm:pt modelId="{0ACA68CF-2566-42C3-BDDB-578964DF842D}" type="parTrans" cxnId="{B79DC3CF-5551-4FC8-BBB4-31607EABE8BA}">
      <dgm:prSet/>
      <dgm:spPr/>
      <dgm:t>
        <a:bodyPr/>
        <a:lstStyle/>
        <a:p>
          <a:endParaRPr lang="en-US" sz="1050"/>
        </a:p>
      </dgm:t>
    </dgm:pt>
    <dgm:pt modelId="{5171D448-FD2C-45A4-9A70-EBC80A3AFC20}" type="sibTrans" cxnId="{B79DC3CF-5551-4FC8-BBB4-31607EABE8BA}">
      <dgm:prSet/>
      <dgm:spPr/>
      <dgm:t>
        <a:bodyPr/>
        <a:lstStyle/>
        <a:p>
          <a:endParaRPr lang="en-US" sz="1050"/>
        </a:p>
      </dgm:t>
    </dgm:pt>
    <dgm:pt modelId="{EA812F23-0FC4-4B66-8F91-D904AB911B05}">
      <dgm:prSet phldrT="[Text]" custT="1"/>
      <dgm:spPr/>
      <dgm:t>
        <a:bodyPr/>
        <a:lstStyle/>
        <a:p>
          <a:r>
            <a:rPr lang="en-US" sz="1050" dirty="0"/>
            <a:t>Admin</a:t>
          </a:r>
        </a:p>
      </dgm:t>
    </dgm:pt>
    <dgm:pt modelId="{E35EC20E-47F9-4F76-AC42-C25C7512A9B2}" type="parTrans" cxnId="{28F9A22D-126B-4B98-89AF-972E4AE236B2}">
      <dgm:prSet/>
      <dgm:spPr/>
      <dgm:t>
        <a:bodyPr/>
        <a:lstStyle/>
        <a:p>
          <a:endParaRPr lang="en-US" sz="1050"/>
        </a:p>
      </dgm:t>
    </dgm:pt>
    <dgm:pt modelId="{51B3FCEC-8E3E-4BA4-91F1-5C2EAFDF7D46}" type="sibTrans" cxnId="{28F9A22D-126B-4B98-89AF-972E4AE236B2}">
      <dgm:prSet/>
      <dgm:spPr/>
      <dgm:t>
        <a:bodyPr/>
        <a:lstStyle/>
        <a:p>
          <a:endParaRPr lang="en-US" sz="1050"/>
        </a:p>
      </dgm:t>
    </dgm:pt>
    <dgm:pt modelId="{CF8C7705-977B-4C29-91AE-FFA0762356A0}" type="pres">
      <dgm:prSet presAssocID="{2AA2880B-354F-43B9-A355-4F503F2CA36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1DDCC8-087C-418C-BB4F-F51E95DC09B5}" type="pres">
      <dgm:prSet presAssocID="{97C6A4B4-3E85-42CA-84C8-CB1CDDDF5875}" presName="centerShape" presStyleLbl="node0" presStyleIdx="0" presStyleCnt="1"/>
      <dgm:spPr/>
    </dgm:pt>
    <dgm:pt modelId="{DFC1BC1D-3D70-4A6E-94B3-4DF8C38720C6}" type="pres">
      <dgm:prSet presAssocID="{5FB5F0A8-64E0-4BB2-A0F2-D24C79FB430D}" presName="node" presStyleLbl="node1" presStyleIdx="0" presStyleCnt="4">
        <dgm:presLayoutVars>
          <dgm:bulletEnabled val="1"/>
        </dgm:presLayoutVars>
      </dgm:prSet>
      <dgm:spPr/>
    </dgm:pt>
    <dgm:pt modelId="{11C555FC-5CE7-41E0-83BD-0177CC40FDE4}" type="pres">
      <dgm:prSet presAssocID="{5FB5F0A8-64E0-4BB2-A0F2-D24C79FB430D}" presName="dummy" presStyleCnt="0"/>
      <dgm:spPr/>
    </dgm:pt>
    <dgm:pt modelId="{16FD4568-4A6C-4073-A420-34C056058A13}" type="pres">
      <dgm:prSet presAssocID="{2D063574-BEA7-40D4-90C4-D9013D2A73A9}" presName="sibTrans" presStyleLbl="sibTrans2D1" presStyleIdx="0" presStyleCnt="4"/>
      <dgm:spPr/>
    </dgm:pt>
    <dgm:pt modelId="{B00A8F1D-2626-418F-A878-8D572DD1011C}" type="pres">
      <dgm:prSet presAssocID="{B272FCFD-9C54-4C52-AB09-4BB91133177C}" presName="node" presStyleLbl="node1" presStyleIdx="1" presStyleCnt="4">
        <dgm:presLayoutVars>
          <dgm:bulletEnabled val="1"/>
        </dgm:presLayoutVars>
      </dgm:prSet>
      <dgm:spPr/>
    </dgm:pt>
    <dgm:pt modelId="{57A42ADA-F60A-4635-BFEB-67A79D6219FC}" type="pres">
      <dgm:prSet presAssocID="{B272FCFD-9C54-4C52-AB09-4BB91133177C}" presName="dummy" presStyleCnt="0"/>
      <dgm:spPr/>
    </dgm:pt>
    <dgm:pt modelId="{66F5709A-5AE2-4367-A957-06F7278804E1}" type="pres">
      <dgm:prSet presAssocID="{EBBE8673-D5F6-461D-9957-6AF4A750A6CD}" presName="sibTrans" presStyleLbl="sibTrans2D1" presStyleIdx="1" presStyleCnt="4"/>
      <dgm:spPr/>
    </dgm:pt>
    <dgm:pt modelId="{57A9A60D-AFCD-4ADC-9BF4-6A85F290DC45}" type="pres">
      <dgm:prSet presAssocID="{DF3FB784-1979-4AFF-85AF-0E8DF144C1B8}" presName="node" presStyleLbl="node1" presStyleIdx="2" presStyleCnt="4" custScaleX="111064">
        <dgm:presLayoutVars>
          <dgm:bulletEnabled val="1"/>
        </dgm:presLayoutVars>
      </dgm:prSet>
      <dgm:spPr/>
    </dgm:pt>
    <dgm:pt modelId="{7EB67322-A3AB-4247-A5EA-5F04D943D056}" type="pres">
      <dgm:prSet presAssocID="{DF3FB784-1979-4AFF-85AF-0E8DF144C1B8}" presName="dummy" presStyleCnt="0"/>
      <dgm:spPr/>
    </dgm:pt>
    <dgm:pt modelId="{28496740-CEA9-4643-B04C-31F2A474CEAF}" type="pres">
      <dgm:prSet presAssocID="{5171D448-FD2C-45A4-9A70-EBC80A3AFC20}" presName="sibTrans" presStyleLbl="sibTrans2D1" presStyleIdx="2" presStyleCnt="4"/>
      <dgm:spPr/>
    </dgm:pt>
    <dgm:pt modelId="{BB816CE4-7C55-4B28-8721-97AF809277D9}" type="pres">
      <dgm:prSet presAssocID="{EA812F23-0FC4-4B66-8F91-D904AB911B05}" presName="node" presStyleLbl="node1" presStyleIdx="3" presStyleCnt="4">
        <dgm:presLayoutVars>
          <dgm:bulletEnabled val="1"/>
        </dgm:presLayoutVars>
      </dgm:prSet>
      <dgm:spPr/>
    </dgm:pt>
    <dgm:pt modelId="{7EED9B5B-B1B0-4FC7-A275-6C7EA05B76D2}" type="pres">
      <dgm:prSet presAssocID="{EA812F23-0FC4-4B66-8F91-D904AB911B05}" presName="dummy" presStyleCnt="0"/>
      <dgm:spPr/>
    </dgm:pt>
    <dgm:pt modelId="{0DDB62E9-CF4F-4821-A1E0-4531591503EB}" type="pres">
      <dgm:prSet presAssocID="{51B3FCEC-8E3E-4BA4-91F1-5C2EAFDF7D46}" presName="sibTrans" presStyleLbl="sibTrans2D1" presStyleIdx="3" presStyleCnt="4"/>
      <dgm:spPr/>
    </dgm:pt>
  </dgm:ptLst>
  <dgm:cxnLst>
    <dgm:cxn modelId="{3912BE07-556D-417F-A7B4-5CCDE99A7E5A}" type="presOf" srcId="{5171D448-FD2C-45A4-9A70-EBC80A3AFC20}" destId="{28496740-CEA9-4643-B04C-31F2A474CEAF}" srcOrd="0" destOrd="0" presId="urn:microsoft.com/office/officeart/2005/8/layout/radial6"/>
    <dgm:cxn modelId="{7DCFB213-779F-4086-B8C6-C0E61BC5820C}" srcId="{97C6A4B4-3E85-42CA-84C8-CB1CDDDF5875}" destId="{5FB5F0A8-64E0-4BB2-A0F2-D24C79FB430D}" srcOrd="0" destOrd="0" parTransId="{9CB6961B-99FC-409C-8C10-619E0D969814}" sibTransId="{2D063574-BEA7-40D4-90C4-D9013D2A73A9}"/>
    <dgm:cxn modelId="{54B9B61A-A63E-480D-B4E4-5C86123DE5B1}" type="presOf" srcId="{51B3FCEC-8E3E-4BA4-91F1-5C2EAFDF7D46}" destId="{0DDB62E9-CF4F-4821-A1E0-4531591503EB}" srcOrd="0" destOrd="0" presId="urn:microsoft.com/office/officeart/2005/8/layout/radial6"/>
    <dgm:cxn modelId="{7F32F31E-4B6C-4A49-A39D-6E60B7C89351}" type="presOf" srcId="{EBBE8673-D5F6-461D-9957-6AF4A750A6CD}" destId="{66F5709A-5AE2-4367-A957-06F7278804E1}" srcOrd="0" destOrd="0" presId="urn:microsoft.com/office/officeart/2005/8/layout/radial6"/>
    <dgm:cxn modelId="{28F9A22D-126B-4B98-89AF-972E4AE236B2}" srcId="{97C6A4B4-3E85-42CA-84C8-CB1CDDDF5875}" destId="{EA812F23-0FC4-4B66-8F91-D904AB911B05}" srcOrd="3" destOrd="0" parTransId="{E35EC20E-47F9-4F76-AC42-C25C7512A9B2}" sibTransId="{51B3FCEC-8E3E-4BA4-91F1-5C2EAFDF7D46}"/>
    <dgm:cxn modelId="{E75E0E30-AB7D-4500-97E2-FB8401AC6134}" type="presOf" srcId="{5FB5F0A8-64E0-4BB2-A0F2-D24C79FB430D}" destId="{DFC1BC1D-3D70-4A6E-94B3-4DF8C38720C6}" srcOrd="0" destOrd="0" presId="urn:microsoft.com/office/officeart/2005/8/layout/radial6"/>
    <dgm:cxn modelId="{9D124043-48A1-45F0-9359-380342C0B7AC}" type="presOf" srcId="{DF3FB784-1979-4AFF-85AF-0E8DF144C1B8}" destId="{57A9A60D-AFCD-4ADC-9BF4-6A85F290DC45}" srcOrd="0" destOrd="0" presId="urn:microsoft.com/office/officeart/2005/8/layout/radial6"/>
    <dgm:cxn modelId="{9E828053-0226-4110-8762-8F91039ADFA2}" type="presOf" srcId="{97C6A4B4-3E85-42CA-84C8-CB1CDDDF5875}" destId="{A81DDCC8-087C-418C-BB4F-F51E95DC09B5}" srcOrd="0" destOrd="0" presId="urn:microsoft.com/office/officeart/2005/8/layout/radial6"/>
    <dgm:cxn modelId="{1EE2C368-5B16-4EEE-B323-00DDFF6655BC}" type="presOf" srcId="{2AA2880B-354F-43B9-A355-4F503F2CA369}" destId="{CF8C7705-977B-4C29-91AE-FFA0762356A0}" srcOrd="0" destOrd="0" presId="urn:microsoft.com/office/officeart/2005/8/layout/radial6"/>
    <dgm:cxn modelId="{52D5156B-B2CB-4100-A2E2-02288488EACE}" type="presOf" srcId="{EA812F23-0FC4-4B66-8F91-D904AB911B05}" destId="{BB816CE4-7C55-4B28-8721-97AF809277D9}" srcOrd="0" destOrd="0" presId="urn:microsoft.com/office/officeart/2005/8/layout/radial6"/>
    <dgm:cxn modelId="{E7EE0380-5C04-437D-B4A6-2C1018C925A2}" type="presOf" srcId="{B272FCFD-9C54-4C52-AB09-4BB91133177C}" destId="{B00A8F1D-2626-418F-A878-8D572DD1011C}" srcOrd="0" destOrd="0" presId="urn:microsoft.com/office/officeart/2005/8/layout/radial6"/>
    <dgm:cxn modelId="{F477B9AA-CC3E-4B55-BE5F-2FA66E85E7BC}" srcId="{97C6A4B4-3E85-42CA-84C8-CB1CDDDF5875}" destId="{B272FCFD-9C54-4C52-AB09-4BB91133177C}" srcOrd="1" destOrd="0" parTransId="{CCAF8C08-F57F-48AA-B0F0-15B4E5E6BB49}" sibTransId="{EBBE8673-D5F6-461D-9957-6AF4A750A6CD}"/>
    <dgm:cxn modelId="{15BB8DCB-A886-429B-9E2C-A88837E23479}" type="presOf" srcId="{2D063574-BEA7-40D4-90C4-D9013D2A73A9}" destId="{16FD4568-4A6C-4073-A420-34C056058A13}" srcOrd="0" destOrd="0" presId="urn:microsoft.com/office/officeart/2005/8/layout/radial6"/>
    <dgm:cxn modelId="{B79DC3CF-5551-4FC8-BBB4-31607EABE8BA}" srcId="{97C6A4B4-3E85-42CA-84C8-CB1CDDDF5875}" destId="{DF3FB784-1979-4AFF-85AF-0E8DF144C1B8}" srcOrd="2" destOrd="0" parTransId="{0ACA68CF-2566-42C3-BDDB-578964DF842D}" sibTransId="{5171D448-FD2C-45A4-9A70-EBC80A3AFC20}"/>
    <dgm:cxn modelId="{F76DDFDD-821B-4634-AF81-F8338A97FB9C}" srcId="{2AA2880B-354F-43B9-A355-4F503F2CA369}" destId="{97C6A4B4-3E85-42CA-84C8-CB1CDDDF5875}" srcOrd="0" destOrd="0" parTransId="{377CBB5B-CD48-43C0-A94D-6B060DD90493}" sibTransId="{6F046F92-DC8F-4134-B38E-8D138A1AD5E2}"/>
    <dgm:cxn modelId="{DC446830-21A9-4632-862A-84D51B7A4ED5}" type="presParOf" srcId="{CF8C7705-977B-4C29-91AE-FFA0762356A0}" destId="{A81DDCC8-087C-418C-BB4F-F51E95DC09B5}" srcOrd="0" destOrd="0" presId="urn:microsoft.com/office/officeart/2005/8/layout/radial6"/>
    <dgm:cxn modelId="{C6094218-DDB2-448D-9630-6DF13C64C95A}" type="presParOf" srcId="{CF8C7705-977B-4C29-91AE-FFA0762356A0}" destId="{DFC1BC1D-3D70-4A6E-94B3-4DF8C38720C6}" srcOrd="1" destOrd="0" presId="urn:microsoft.com/office/officeart/2005/8/layout/radial6"/>
    <dgm:cxn modelId="{7E38644E-79E8-4F14-B51F-79121083B1FC}" type="presParOf" srcId="{CF8C7705-977B-4C29-91AE-FFA0762356A0}" destId="{11C555FC-5CE7-41E0-83BD-0177CC40FDE4}" srcOrd="2" destOrd="0" presId="urn:microsoft.com/office/officeart/2005/8/layout/radial6"/>
    <dgm:cxn modelId="{54E3DA79-D6D8-4E83-86C1-768A22A62DE3}" type="presParOf" srcId="{CF8C7705-977B-4C29-91AE-FFA0762356A0}" destId="{16FD4568-4A6C-4073-A420-34C056058A13}" srcOrd="3" destOrd="0" presId="urn:microsoft.com/office/officeart/2005/8/layout/radial6"/>
    <dgm:cxn modelId="{32CC895E-684F-47F4-B021-72A62FD2469E}" type="presParOf" srcId="{CF8C7705-977B-4C29-91AE-FFA0762356A0}" destId="{B00A8F1D-2626-418F-A878-8D572DD1011C}" srcOrd="4" destOrd="0" presId="urn:microsoft.com/office/officeart/2005/8/layout/radial6"/>
    <dgm:cxn modelId="{2D4754CF-1907-4897-8C5A-B9820928565F}" type="presParOf" srcId="{CF8C7705-977B-4C29-91AE-FFA0762356A0}" destId="{57A42ADA-F60A-4635-BFEB-67A79D6219FC}" srcOrd="5" destOrd="0" presId="urn:microsoft.com/office/officeart/2005/8/layout/radial6"/>
    <dgm:cxn modelId="{F65BA50D-DCD4-4AC9-A737-512A19392027}" type="presParOf" srcId="{CF8C7705-977B-4C29-91AE-FFA0762356A0}" destId="{66F5709A-5AE2-4367-A957-06F7278804E1}" srcOrd="6" destOrd="0" presId="urn:microsoft.com/office/officeart/2005/8/layout/radial6"/>
    <dgm:cxn modelId="{C5F4C57F-C1FE-4159-BE2F-0BF47AB0E52E}" type="presParOf" srcId="{CF8C7705-977B-4C29-91AE-FFA0762356A0}" destId="{57A9A60D-AFCD-4ADC-9BF4-6A85F290DC45}" srcOrd="7" destOrd="0" presId="urn:microsoft.com/office/officeart/2005/8/layout/radial6"/>
    <dgm:cxn modelId="{98BFCD35-847C-47CA-9C80-A2AF8CFB0725}" type="presParOf" srcId="{CF8C7705-977B-4C29-91AE-FFA0762356A0}" destId="{7EB67322-A3AB-4247-A5EA-5F04D943D056}" srcOrd="8" destOrd="0" presId="urn:microsoft.com/office/officeart/2005/8/layout/radial6"/>
    <dgm:cxn modelId="{776813F7-ACB6-45F7-B69F-6B45DD90ABD6}" type="presParOf" srcId="{CF8C7705-977B-4C29-91AE-FFA0762356A0}" destId="{28496740-CEA9-4643-B04C-31F2A474CEAF}" srcOrd="9" destOrd="0" presId="urn:microsoft.com/office/officeart/2005/8/layout/radial6"/>
    <dgm:cxn modelId="{7B0B5213-C38D-4038-9FD1-276EE356C3E8}" type="presParOf" srcId="{CF8C7705-977B-4C29-91AE-FFA0762356A0}" destId="{BB816CE4-7C55-4B28-8721-97AF809277D9}" srcOrd="10" destOrd="0" presId="urn:microsoft.com/office/officeart/2005/8/layout/radial6"/>
    <dgm:cxn modelId="{7427CC72-AD72-4B74-AC34-10527B79FE46}" type="presParOf" srcId="{CF8C7705-977B-4C29-91AE-FFA0762356A0}" destId="{7EED9B5B-B1B0-4FC7-A275-6C7EA05B76D2}" srcOrd="11" destOrd="0" presId="urn:microsoft.com/office/officeart/2005/8/layout/radial6"/>
    <dgm:cxn modelId="{FEB0FB5C-24F3-4570-9B35-5F2B204ACA60}" type="presParOf" srcId="{CF8C7705-977B-4C29-91AE-FFA0762356A0}" destId="{0DDB62E9-CF4F-4821-A1E0-4531591503E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/>
            <a:t>Administrators</a:t>
          </a:r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0E2E79E-101C-4890-A0FB-5805AFAF6660}" type="pres">
      <dgm:prSet presAssocID="{D5C832BC-00CE-4DC3-841E-3CFD16227DBF}" presName="wedge2" presStyleLbl="node1" presStyleIdx="1" presStyleCnt="4"/>
      <dgm:spPr/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F62A98-8A1B-40BE-92C4-4B7386A89C1D}" type="pres">
      <dgm:prSet presAssocID="{D5C832BC-00CE-4DC3-841E-3CFD16227DBF}" presName="wedge3" presStyleLbl="node1" presStyleIdx="2" presStyleCnt="4"/>
      <dgm:spPr/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12A730-1FB9-4F51-8E63-730B80C8298B}" type="pres">
      <dgm:prSet presAssocID="{D5C832BC-00CE-4DC3-841E-3CFD16227DBF}" presName="wedge4" presStyleLbl="node1" presStyleIdx="3" presStyleCnt="4"/>
      <dgm:spPr/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/>
            <a:t>Administrators</a:t>
          </a:r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0E2E79E-101C-4890-A0FB-5805AFAF6660}" type="pres">
      <dgm:prSet presAssocID="{D5C832BC-00CE-4DC3-841E-3CFD16227DBF}" presName="wedge2" presStyleLbl="node1" presStyleIdx="1" presStyleCnt="4"/>
      <dgm:spPr/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F62A98-8A1B-40BE-92C4-4B7386A89C1D}" type="pres">
      <dgm:prSet presAssocID="{D5C832BC-00CE-4DC3-841E-3CFD16227DBF}" presName="wedge3" presStyleLbl="node1" presStyleIdx="2" presStyleCnt="4"/>
      <dgm:spPr/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12A730-1FB9-4F51-8E63-730B80C8298B}" type="pres">
      <dgm:prSet presAssocID="{D5C832BC-00CE-4DC3-841E-3CFD16227DBF}" presName="wedge4" presStyleLbl="node1" presStyleIdx="3" presStyleCnt="4"/>
      <dgm:spPr/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A2880B-354F-43B9-A355-4F503F2CA369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C6A4B4-3E85-42CA-84C8-CB1CDDDF5875}">
      <dgm:prSet phldrT="[Text]" custT="1"/>
      <dgm:spPr>
        <a:solidFill>
          <a:srgbClr val="40775E"/>
        </a:solidFill>
      </dgm:spPr>
      <dgm:t>
        <a:bodyPr/>
        <a:lstStyle/>
        <a:p>
          <a:r>
            <a:rPr lang="en-US" sz="2400" dirty="0"/>
            <a:t>PBC</a:t>
          </a:r>
        </a:p>
      </dgm:t>
    </dgm:pt>
    <dgm:pt modelId="{377CBB5B-CD48-43C0-A94D-6B060DD90493}" type="parTrans" cxnId="{F76DDFDD-821B-4634-AF81-F8338A97FB9C}">
      <dgm:prSet/>
      <dgm:spPr/>
      <dgm:t>
        <a:bodyPr/>
        <a:lstStyle/>
        <a:p>
          <a:endParaRPr lang="en-US" sz="1050"/>
        </a:p>
      </dgm:t>
    </dgm:pt>
    <dgm:pt modelId="{6F046F92-DC8F-4134-B38E-8D138A1AD5E2}" type="sibTrans" cxnId="{F76DDFDD-821B-4634-AF81-F8338A97FB9C}">
      <dgm:prSet/>
      <dgm:spPr/>
      <dgm:t>
        <a:bodyPr/>
        <a:lstStyle/>
        <a:p>
          <a:endParaRPr lang="en-US" sz="1050"/>
        </a:p>
      </dgm:t>
    </dgm:pt>
    <dgm:pt modelId="{5FB5F0A8-64E0-4BB2-A0F2-D24C79FB430D}">
      <dgm:prSet phldrT="[Text]" custT="1"/>
      <dgm:spPr/>
      <dgm:t>
        <a:bodyPr/>
        <a:lstStyle/>
        <a:p>
          <a:r>
            <a:rPr lang="en-US" sz="1050" dirty="0"/>
            <a:t>Staff</a:t>
          </a:r>
        </a:p>
      </dgm:t>
    </dgm:pt>
    <dgm:pt modelId="{9CB6961B-99FC-409C-8C10-619E0D969814}" type="parTrans" cxnId="{7DCFB213-779F-4086-B8C6-C0E61BC5820C}">
      <dgm:prSet/>
      <dgm:spPr/>
      <dgm:t>
        <a:bodyPr/>
        <a:lstStyle/>
        <a:p>
          <a:endParaRPr lang="en-US" sz="1050"/>
        </a:p>
      </dgm:t>
    </dgm:pt>
    <dgm:pt modelId="{2D063574-BEA7-40D4-90C4-D9013D2A73A9}" type="sibTrans" cxnId="{7DCFB213-779F-4086-B8C6-C0E61BC5820C}">
      <dgm:prSet/>
      <dgm:spPr/>
      <dgm:t>
        <a:bodyPr/>
        <a:lstStyle/>
        <a:p>
          <a:endParaRPr lang="en-US" sz="1050"/>
        </a:p>
      </dgm:t>
    </dgm:pt>
    <dgm:pt modelId="{B272FCFD-9C54-4C52-AB09-4BB91133177C}">
      <dgm:prSet phldrT="[Text]" custT="1"/>
      <dgm:spPr/>
      <dgm:t>
        <a:bodyPr/>
        <a:lstStyle/>
        <a:p>
          <a:r>
            <a:rPr lang="en-US" sz="1050" dirty="0" err="1"/>
            <a:t>Facty</a:t>
          </a:r>
          <a:endParaRPr lang="en-US" sz="1050" dirty="0"/>
        </a:p>
      </dgm:t>
    </dgm:pt>
    <dgm:pt modelId="{CCAF8C08-F57F-48AA-B0F0-15B4E5E6BB49}" type="parTrans" cxnId="{F477B9AA-CC3E-4B55-BE5F-2FA66E85E7BC}">
      <dgm:prSet/>
      <dgm:spPr/>
      <dgm:t>
        <a:bodyPr/>
        <a:lstStyle/>
        <a:p>
          <a:endParaRPr lang="en-US" sz="1050"/>
        </a:p>
      </dgm:t>
    </dgm:pt>
    <dgm:pt modelId="{EBBE8673-D5F6-461D-9957-6AF4A750A6CD}" type="sibTrans" cxnId="{F477B9AA-CC3E-4B55-BE5F-2FA66E85E7BC}">
      <dgm:prSet/>
      <dgm:spPr/>
      <dgm:t>
        <a:bodyPr/>
        <a:lstStyle/>
        <a:p>
          <a:endParaRPr lang="en-US" sz="1050"/>
        </a:p>
      </dgm:t>
    </dgm:pt>
    <dgm:pt modelId="{DF3FB784-1979-4AFF-85AF-0E8DF144C1B8}">
      <dgm:prSet phldrT="[Text]" custT="1"/>
      <dgm:spPr/>
      <dgm:t>
        <a:bodyPr/>
        <a:lstStyle/>
        <a:p>
          <a:r>
            <a:rPr lang="en-US" sz="1050" dirty="0" err="1"/>
            <a:t>Stdnts</a:t>
          </a:r>
          <a:endParaRPr lang="en-US" sz="1050" dirty="0"/>
        </a:p>
      </dgm:t>
    </dgm:pt>
    <dgm:pt modelId="{0ACA68CF-2566-42C3-BDDB-578964DF842D}" type="parTrans" cxnId="{B79DC3CF-5551-4FC8-BBB4-31607EABE8BA}">
      <dgm:prSet/>
      <dgm:spPr/>
      <dgm:t>
        <a:bodyPr/>
        <a:lstStyle/>
        <a:p>
          <a:endParaRPr lang="en-US" sz="1050"/>
        </a:p>
      </dgm:t>
    </dgm:pt>
    <dgm:pt modelId="{5171D448-FD2C-45A4-9A70-EBC80A3AFC20}" type="sibTrans" cxnId="{B79DC3CF-5551-4FC8-BBB4-31607EABE8BA}">
      <dgm:prSet/>
      <dgm:spPr/>
      <dgm:t>
        <a:bodyPr/>
        <a:lstStyle/>
        <a:p>
          <a:endParaRPr lang="en-US" sz="1050"/>
        </a:p>
      </dgm:t>
    </dgm:pt>
    <dgm:pt modelId="{EA812F23-0FC4-4B66-8F91-D904AB911B05}">
      <dgm:prSet phldrT="[Text]" custT="1"/>
      <dgm:spPr/>
      <dgm:t>
        <a:bodyPr/>
        <a:lstStyle/>
        <a:p>
          <a:r>
            <a:rPr lang="en-US" sz="1050" dirty="0"/>
            <a:t>Admin</a:t>
          </a:r>
        </a:p>
      </dgm:t>
    </dgm:pt>
    <dgm:pt modelId="{E35EC20E-47F9-4F76-AC42-C25C7512A9B2}" type="parTrans" cxnId="{28F9A22D-126B-4B98-89AF-972E4AE236B2}">
      <dgm:prSet/>
      <dgm:spPr/>
      <dgm:t>
        <a:bodyPr/>
        <a:lstStyle/>
        <a:p>
          <a:endParaRPr lang="en-US" sz="1050"/>
        </a:p>
      </dgm:t>
    </dgm:pt>
    <dgm:pt modelId="{51B3FCEC-8E3E-4BA4-91F1-5C2EAFDF7D46}" type="sibTrans" cxnId="{28F9A22D-126B-4B98-89AF-972E4AE236B2}">
      <dgm:prSet/>
      <dgm:spPr/>
      <dgm:t>
        <a:bodyPr/>
        <a:lstStyle/>
        <a:p>
          <a:endParaRPr lang="en-US" sz="1050"/>
        </a:p>
      </dgm:t>
    </dgm:pt>
    <dgm:pt modelId="{CF8C7705-977B-4C29-91AE-FFA0762356A0}" type="pres">
      <dgm:prSet presAssocID="{2AA2880B-354F-43B9-A355-4F503F2CA36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1DDCC8-087C-418C-BB4F-F51E95DC09B5}" type="pres">
      <dgm:prSet presAssocID="{97C6A4B4-3E85-42CA-84C8-CB1CDDDF5875}" presName="centerShape" presStyleLbl="node0" presStyleIdx="0" presStyleCnt="1"/>
      <dgm:spPr/>
    </dgm:pt>
    <dgm:pt modelId="{DFC1BC1D-3D70-4A6E-94B3-4DF8C38720C6}" type="pres">
      <dgm:prSet presAssocID="{5FB5F0A8-64E0-4BB2-A0F2-D24C79FB430D}" presName="node" presStyleLbl="node1" presStyleIdx="0" presStyleCnt="4">
        <dgm:presLayoutVars>
          <dgm:bulletEnabled val="1"/>
        </dgm:presLayoutVars>
      </dgm:prSet>
      <dgm:spPr/>
    </dgm:pt>
    <dgm:pt modelId="{11C555FC-5CE7-41E0-83BD-0177CC40FDE4}" type="pres">
      <dgm:prSet presAssocID="{5FB5F0A8-64E0-4BB2-A0F2-D24C79FB430D}" presName="dummy" presStyleCnt="0"/>
      <dgm:spPr/>
    </dgm:pt>
    <dgm:pt modelId="{16FD4568-4A6C-4073-A420-34C056058A13}" type="pres">
      <dgm:prSet presAssocID="{2D063574-BEA7-40D4-90C4-D9013D2A73A9}" presName="sibTrans" presStyleLbl="sibTrans2D1" presStyleIdx="0" presStyleCnt="4"/>
      <dgm:spPr/>
    </dgm:pt>
    <dgm:pt modelId="{B00A8F1D-2626-418F-A878-8D572DD1011C}" type="pres">
      <dgm:prSet presAssocID="{B272FCFD-9C54-4C52-AB09-4BB91133177C}" presName="node" presStyleLbl="node1" presStyleIdx="1" presStyleCnt="4">
        <dgm:presLayoutVars>
          <dgm:bulletEnabled val="1"/>
        </dgm:presLayoutVars>
      </dgm:prSet>
      <dgm:spPr/>
    </dgm:pt>
    <dgm:pt modelId="{57A42ADA-F60A-4635-BFEB-67A79D6219FC}" type="pres">
      <dgm:prSet presAssocID="{B272FCFD-9C54-4C52-AB09-4BB91133177C}" presName="dummy" presStyleCnt="0"/>
      <dgm:spPr/>
    </dgm:pt>
    <dgm:pt modelId="{66F5709A-5AE2-4367-A957-06F7278804E1}" type="pres">
      <dgm:prSet presAssocID="{EBBE8673-D5F6-461D-9957-6AF4A750A6CD}" presName="sibTrans" presStyleLbl="sibTrans2D1" presStyleIdx="1" presStyleCnt="4"/>
      <dgm:spPr/>
    </dgm:pt>
    <dgm:pt modelId="{57A9A60D-AFCD-4ADC-9BF4-6A85F290DC45}" type="pres">
      <dgm:prSet presAssocID="{DF3FB784-1979-4AFF-85AF-0E8DF144C1B8}" presName="node" presStyleLbl="node1" presStyleIdx="2" presStyleCnt="4" custScaleX="111064">
        <dgm:presLayoutVars>
          <dgm:bulletEnabled val="1"/>
        </dgm:presLayoutVars>
      </dgm:prSet>
      <dgm:spPr/>
    </dgm:pt>
    <dgm:pt modelId="{7EB67322-A3AB-4247-A5EA-5F04D943D056}" type="pres">
      <dgm:prSet presAssocID="{DF3FB784-1979-4AFF-85AF-0E8DF144C1B8}" presName="dummy" presStyleCnt="0"/>
      <dgm:spPr/>
    </dgm:pt>
    <dgm:pt modelId="{28496740-CEA9-4643-B04C-31F2A474CEAF}" type="pres">
      <dgm:prSet presAssocID="{5171D448-FD2C-45A4-9A70-EBC80A3AFC20}" presName="sibTrans" presStyleLbl="sibTrans2D1" presStyleIdx="2" presStyleCnt="4"/>
      <dgm:spPr/>
    </dgm:pt>
    <dgm:pt modelId="{BB816CE4-7C55-4B28-8721-97AF809277D9}" type="pres">
      <dgm:prSet presAssocID="{EA812F23-0FC4-4B66-8F91-D904AB911B05}" presName="node" presStyleLbl="node1" presStyleIdx="3" presStyleCnt="4">
        <dgm:presLayoutVars>
          <dgm:bulletEnabled val="1"/>
        </dgm:presLayoutVars>
      </dgm:prSet>
      <dgm:spPr/>
    </dgm:pt>
    <dgm:pt modelId="{7EED9B5B-B1B0-4FC7-A275-6C7EA05B76D2}" type="pres">
      <dgm:prSet presAssocID="{EA812F23-0FC4-4B66-8F91-D904AB911B05}" presName="dummy" presStyleCnt="0"/>
      <dgm:spPr/>
    </dgm:pt>
    <dgm:pt modelId="{0DDB62E9-CF4F-4821-A1E0-4531591503EB}" type="pres">
      <dgm:prSet presAssocID="{51B3FCEC-8E3E-4BA4-91F1-5C2EAFDF7D46}" presName="sibTrans" presStyleLbl="sibTrans2D1" presStyleIdx="3" presStyleCnt="4"/>
      <dgm:spPr/>
    </dgm:pt>
  </dgm:ptLst>
  <dgm:cxnLst>
    <dgm:cxn modelId="{3912BE07-556D-417F-A7B4-5CCDE99A7E5A}" type="presOf" srcId="{5171D448-FD2C-45A4-9A70-EBC80A3AFC20}" destId="{28496740-CEA9-4643-B04C-31F2A474CEAF}" srcOrd="0" destOrd="0" presId="urn:microsoft.com/office/officeart/2005/8/layout/radial6"/>
    <dgm:cxn modelId="{7DCFB213-779F-4086-B8C6-C0E61BC5820C}" srcId="{97C6A4B4-3E85-42CA-84C8-CB1CDDDF5875}" destId="{5FB5F0A8-64E0-4BB2-A0F2-D24C79FB430D}" srcOrd="0" destOrd="0" parTransId="{9CB6961B-99FC-409C-8C10-619E0D969814}" sibTransId="{2D063574-BEA7-40D4-90C4-D9013D2A73A9}"/>
    <dgm:cxn modelId="{54B9B61A-A63E-480D-B4E4-5C86123DE5B1}" type="presOf" srcId="{51B3FCEC-8E3E-4BA4-91F1-5C2EAFDF7D46}" destId="{0DDB62E9-CF4F-4821-A1E0-4531591503EB}" srcOrd="0" destOrd="0" presId="urn:microsoft.com/office/officeart/2005/8/layout/radial6"/>
    <dgm:cxn modelId="{7F32F31E-4B6C-4A49-A39D-6E60B7C89351}" type="presOf" srcId="{EBBE8673-D5F6-461D-9957-6AF4A750A6CD}" destId="{66F5709A-5AE2-4367-A957-06F7278804E1}" srcOrd="0" destOrd="0" presId="urn:microsoft.com/office/officeart/2005/8/layout/radial6"/>
    <dgm:cxn modelId="{28F9A22D-126B-4B98-89AF-972E4AE236B2}" srcId="{97C6A4B4-3E85-42CA-84C8-CB1CDDDF5875}" destId="{EA812F23-0FC4-4B66-8F91-D904AB911B05}" srcOrd="3" destOrd="0" parTransId="{E35EC20E-47F9-4F76-AC42-C25C7512A9B2}" sibTransId="{51B3FCEC-8E3E-4BA4-91F1-5C2EAFDF7D46}"/>
    <dgm:cxn modelId="{E75E0E30-AB7D-4500-97E2-FB8401AC6134}" type="presOf" srcId="{5FB5F0A8-64E0-4BB2-A0F2-D24C79FB430D}" destId="{DFC1BC1D-3D70-4A6E-94B3-4DF8C38720C6}" srcOrd="0" destOrd="0" presId="urn:microsoft.com/office/officeart/2005/8/layout/radial6"/>
    <dgm:cxn modelId="{9D124043-48A1-45F0-9359-380342C0B7AC}" type="presOf" srcId="{DF3FB784-1979-4AFF-85AF-0E8DF144C1B8}" destId="{57A9A60D-AFCD-4ADC-9BF4-6A85F290DC45}" srcOrd="0" destOrd="0" presId="urn:microsoft.com/office/officeart/2005/8/layout/radial6"/>
    <dgm:cxn modelId="{9E828053-0226-4110-8762-8F91039ADFA2}" type="presOf" srcId="{97C6A4B4-3E85-42CA-84C8-CB1CDDDF5875}" destId="{A81DDCC8-087C-418C-BB4F-F51E95DC09B5}" srcOrd="0" destOrd="0" presId="urn:microsoft.com/office/officeart/2005/8/layout/radial6"/>
    <dgm:cxn modelId="{1EE2C368-5B16-4EEE-B323-00DDFF6655BC}" type="presOf" srcId="{2AA2880B-354F-43B9-A355-4F503F2CA369}" destId="{CF8C7705-977B-4C29-91AE-FFA0762356A0}" srcOrd="0" destOrd="0" presId="urn:microsoft.com/office/officeart/2005/8/layout/radial6"/>
    <dgm:cxn modelId="{52D5156B-B2CB-4100-A2E2-02288488EACE}" type="presOf" srcId="{EA812F23-0FC4-4B66-8F91-D904AB911B05}" destId="{BB816CE4-7C55-4B28-8721-97AF809277D9}" srcOrd="0" destOrd="0" presId="urn:microsoft.com/office/officeart/2005/8/layout/radial6"/>
    <dgm:cxn modelId="{E7EE0380-5C04-437D-B4A6-2C1018C925A2}" type="presOf" srcId="{B272FCFD-9C54-4C52-AB09-4BB91133177C}" destId="{B00A8F1D-2626-418F-A878-8D572DD1011C}" srcOrd="0" destOrd="0" presId="urn:microsoft.com/office/officeart/2005/8/layout/radial6"/>
    <dgm:cxn modelId="{F477B9AA-CC3E-4B55-BE5F-2FA66E85E7BC}" srcId="{97C6A4B4-3E85-42CA-84C8-CB1CDDDF5875}" destId="{B272FCFD-9C54-4C52-AB09-4BB91133177C}" srcOrd="1" destOrd="0" parTransId="{CCAF8C08-F57F-48AA-B0F0-15B4E5E6BB49}" sibTransId="{EBBE8673-D5F6-461D-9957-6AF4A750A6CD}"/>
    <dgm:cxn modelId="{15BB8DCB-A886-429B-9E2C-A88837E23479}" type="presOf" srcId="{2D063574-BEA7-40D4-90C4-D9013D2A73A9}" destId="{16FD4568-4A6C-4073-A420-34C056058A13}" srcOrd="0" destOrd="0" presId="urn:microsoft.com/office/officeart/2005/8/layout/radial6"/>
    <dgm:cxn modelId="{B79DC3CF-5551-4FC8-BBB4-31607EABE8BA}" srcId="{97C6A4B4-3E85-42CA-84C8-CB1CDDDF5875}" destId="{DF3FB784-1979-4AFF-85AF-0E8DF144C1B8}" srcOrd="2" destOrd="0" parTransId="{0ACA68CF-2566-42C3-BDDB-578964DF842D}" sibTransId="{5171D448-FD2C-45A4-9A70-EBC80A3AFC20}"/>
    <dgm:cxn modelId="{F76DDFDD-821B-4634-AF81-F8338A97FB9C}" srcId="{2AA2880B-354F-43B9-A355-4F503F2CA369}" destId="{97C6A4B4-3E85-42CA-84C8-CB1CDDDF5875}" srcOrd="0" destOrd="0" parTransId="{377CBB5B-CD48-43C0-A94D-6B060DD90493}" sibTransId="{6F046F92-DC8F-4134-B38E-8D138A1AD5E2}"/>
    <dgm:cxn modelId="{DC446830-21A9-4632-862A-84D51B7A4ED5}" type="presParOf" srcId="{CF8C7705-977B-4C29-91AE-FFA0762356A0}" destId="{A81DDCC8-087C-418C-BB4F-F51E95DC09B5}" srcOrd="0" destOrd="0" presId="urn:microsoft.com/office/officeart/2005/8/layout/radial6"/>
    <dgm:cxn modelId="{C6094218-DDB2-448D-9630-6DF13C64C95A}" type="presParOf" srcId="{CF8C7705-977B-4C29-91AE-FFA0762356A0}" destId="{DFC1BC1D-3D70-4A6E-94B3-4DF8C38720C6}" srcOrd="1" destOrd="0" presId="urn:microsoft.com/office/officeart/2005/8/layout/radial6"/>
    <dgm:cxn modelId="{7E38644E-79E8-4F14-B51F-79121083B1FC}" type="presParOf" srcId="{CF8C7705-977B-4C29-91AE-FFA0762356A0}" destId="{11C555FC-5CE7-41E0-83BD-0177CC40FDE4}" srcOrd="2" destOrd="0" presId="urn:microsoft.com/office/officeart/2005/8/layout/radial6"/>
    <dgm:cxn modelId="{54E3DA79-D6D8-4E83-86C1-768A22A62DE3}" type="presParOf" srcId="{CF8C7705-977B-4C29-91AE-FFA0762356A0}" destId="{16FD4568-4A6C-4073-A420-34C056058A13}" srcOrd="3" destOrd="0" presId="urn:microsoft.com/office/officeart/2005/8/layout/radial6"/>
    <dgm:cxn modelId="{32CC895E-684F-47F4-B021-72A62FD2469E}" type="presParOf" srcId="{CF8C7705-977B-4C29-91AE-FFA0762356A0}" destId="{B00A8F1D-2626-418F-A878-8D572DD1011C}" srcOrd="4" destOrd="0" presId="urn:microsoft.com/office/officeart/2005/8/layout/radial6"/>
    <dgm:cxn modelId="{2D4754CF-1907-4897-8C5A-B9820928565F}" type="presParOf" srcId="{CF8C7705-977B-4C29-91AE-FFA0762356A0}" destId="{57A42ADA-F60A-4635-BFEB-67A79D6219FC}" srcOrd="5" destOrd="0" presId="urn:microsoft.com/office/officeart/2005/8/layout/radial6"/>
    <dgm:cxn modelId="{F65BA50D-DCD4-4AC9-A737-512A19392027}" type="presParOf" srcId="{CF8C7705-977B-4C29-91AE-FFA0762356A0}" destId="{66F5709A-5AE2-4367-A957-06F7278804E1}" srcOrd="6" destOrd="0" presId="urn:microsoft.com/office/officeart/2005/8/layout/radial6"/>
    <dgm:cxn modelId="{C5F4C57F-C1FE-4159-BE2F-0BF47AB0E52E}" type="presParOf" srcId="{CF8C7705-977B-4C29-91AE-FFA0762356A0}" destId="{57A9A60D-AFCD-4ADC-9BF4-6A85F290DC45}" srcOrd="7" destOrd="0" presId="urn:microsoft.com/office/officeart/2005/8/layout/radial6"/>
    <dgm:cxn modelId="{98BFCD35-847C-47CA-9C80-A2AF8CFB0725}" type="presParOf" srcId="{CF8C7705-977B-4C29-91AE-FFA0762356A0}" destId="{7EB67322-A3AB-4247-A5EA-5F04D943D056}" srcOrd="8" destOrd="0" presId="urn:microsoft.com/office/officeart/2005/8/layout/radial6"/>
    <dgm:cxn modelId="{776813F7-ACB6-45F7-B69F-6B45DD90ABD6}" type="presParOf" srcId="{CF8C7705-977B-4C29-91AE-FFA0762356A0}" destId="{28496740-CEA9-4643-B04C-31F2A474CEAF}" srcOrd="9" destOrd="0" presId="urn:microsoft.com/office/officeart/2005/8/layout/radial6"/>
    <dgm:cxn modelId="{7B0B5213-C38D-4038-9FD1-276EE356C3E8}" type="presParOf" srcId="{CF8C7705-977B-4C29-91AE-FFA0762356A0}" destId="{BB816CE4-7C55-4B28-8721-97AF809277D9}" srcOrd="10" destOrd="0" presId="urn:microsoft.com/office/officeart/2005/8/layout/radial6"/>
    <dgm:cxn modelId="{7427CC72-AD72-4B74-AC34-10527B79FE46}" type="presParOf" srcId="{CF8C7705-977B-4C29-91AE-FFA0762356A0}" destId="{7EED9B5B-B1B0-4FC7-A275-6C7EA05B76D2}" srcOrd="11" destOrd="0" presId="urn:microsoft.com/office/officeart/2005/8/layout/radial6"/>
    <dgm:cxn modelId="{FEB0FB5C-24F3-4570-9B35-5F2B204ACA60}" type="presParOf" srcId="{CF8C7705-977B-4C29-91AE-FFA0762356A0}" destId="{0DDB62E9-CF4F-4821-A1E0-4531591503E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/>
            <a:t>Administrators</a:t>
          </a:r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0E2E79E-101C-4890-A0FB-5805AFAF6660}" type="pres">
      <dgm:prSet presAssocID="{D5C832BC-00CE-4DC3-841E-3CFD16227DBF}" presName="wedge2" presStyleLbl="node1" presStyleIdx="1" presStyleCnt="4"/>
      <dgm:spPr/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F62A98-8A1B-40BE-92C4-4B7386A89C1D}" type="pres">
      <dgm:prSet presAssocID="{D5C832BC-00CE-4DC3-841E-3CFD16227DBF}" presName="wedge3" presStyleLbl="node1" presStyleIdx="2" presStyleCnt="4"/>
      <dgm:spPr/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12A730-1FB9-4F51-8E63-730B80C8298B}" type="pres">
      <dgm:prSet presAssocID="{D5C832BC-00CE-4DC3-841E-3CFD16227DBF}" presName="wedge4" presStyleLbl="node1" presStyleIdx="3" presStyleCnt="4"/>
      <dgm:spPr/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99007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Staff</a:t>
          </a:r>
        </a:p>
      </dsp:txBody>
      <dsp:txXfrm>
        <a:off x="1088571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99007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</a:t>
          </a:r>
        </a:p>
      </dsp:txBody>
      <dsp:txXfrm>
        <a:off x="1088571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49073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Students</a:t>
          </a:r>
        </a:p>
      </dsp:txBody>
      <dsp:txXfrm>
        <a:off x="397990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49073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Administrators</a:t>
          </a:r>
        </a:p>
      </dsp:txBody>
      <dsp:txXfrm>
        <a:off x="397990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206930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206930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56996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56996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99007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Staff</a:t>
          </a:r>
        </a:p>
      </dsp:txBody>
      <dsp:txXfrm>
        <a:off x="1088571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99007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</a:t>
          </a:r>
        </a:p>
      </dsp:txBody>
      <dsp:txXfrm>
        <a:off x="1088571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49073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Students</a:t>
          </a:r>
        </a:p>
      </dsp:txBody>
      <dsp:txXfrm>
        <a:off x="397990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49073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Administrators</a:t>
          </a:r>
        </a:p>
      </dsp:txBody>
      <dsp:txXfrm>
        <a:off x="397990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206930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206930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56996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56996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99007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Staff</a:t>
          </a:r>
        </a:p>
      </dsp:txBody>
      <dsp:txXfrm>
        <a:off x="1088571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99007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</a:t>
          </a:r>
        </a:p>
      </dsp:txBody>
      <dsp:txXfrm>
        <a:off x="1088571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49073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Students</a:t>
          </a:r>
        </a:p>
      </dsp:txBody>
      <dsp:txXfrm>
        <a:off x="397990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49073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Administrators</a:t>
          </a:r>
        </a:p>
      </dsp:txBody>
      <dsp:txXfrm>
        <a:off x="397990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206930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206930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56996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56996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B62E9-CF4F-4821-A1E0-4531591503EB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96740-CEA9-4643-B04C-31F2A474CEAF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5709A-5AE2-4367-A957-06F7278804E1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D4568-4A6C-4073-A420-34C056058A13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DDCC8-087C-418C-BB4F-F51E95DC09B5}">
      <dsp:nvSpPr>
        <dsp:cNvPr id="0" name=""/>
        <dsp:cNvSpPr/>
      </dsp:nvSpPr>
      <dsp:spPr>
        <a:xfrm>
          <a:off x="1317604" y="732517"/>
          <a:ext cx="803406" cy="803406"/>
        </a:xfrm>
        <a:prstGeom prst="ellipse">
          <a:avLst/>
        </a:prstGeom>
        <a:solidFill>
          <a:srgbClr val="40775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PBC</a:t>
          </a:r>
        </a:p>
      </dsp:txBody>
      <dsp:txXfrm>
        <a:off x="1435260" y="850173"/>
        <a:ext cx="568094" cy="568094"/>
      </dsp:txXfrm>
    </dsp:sp>
    <dsp:sp modelId="{DFC1BC1D-3D70-4A6E-94B3-4DF8C38720C6}">
      <dsp:nvSpPr>
        <dsp:cNvPr id="0" name=""/>
        <dsp:cNvSpPr/>
      </dsp:nvSpPr>
      <dsp:spPr>
        <a:xfrm>
          <a:off x="1438115" y="1127"/>
          <a:ext cx="562384" cy="5623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Staff</a:t>
          </a:r>
        </a:p>
      </dsp:txBody>
      <dsp:txXfrm>
        <a:off x="1520474" y="83486"/>
        <a:ext cx="397666" cy="397666"/>
      </dsp:txXfrm>
    </dsp:sp>
    <dsp:sp modelId="{B00A8F1D-2626-418F-A878-8D572DD1011C}">
      <dsp:nvSpPr>
        <dsp:cNvPr id="0" name=""/>
        <dsp:cNvSpPr/>
      </dsp:nvSpPr>
      <dsp:spPr>
        <a:xfrm>
          <a:off x="2290015" y="853028"/>
          <a:ext cx="562384" cy="5623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Faclty</a:t>
          </a:r>
          <a:endParaRPr lang="en-US" sz="1050" kern="1200" dirty="0"/>
        </a:p>
      </dsp:txBody>
      <dsp:txXfrm>
        <a:off x="2372374" y="935387"/>
        <a:ext cx="397666" cy="397666"/>
      </dsp:txXfrm>
    </dsp:sp>
    <dsp:sp modelId="{57A9A60D-AFCD-4ADC-9BF4-6A85F290DC45}">
      <dsp:nvSpPr>
        <dsp:cNvPr id="0" name=""/>
        <dsp:cNvSpPr/>
      </dsp:nvSpPr>
      <dsp:spPr>
        <a:xfrm>
          <a:off x="1407003" y="1704929"/>
          <a:ext cx="624607" cy="5623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Studnts</a:t>
          </a:r>
          <a:endParaRPr lang="en-US" sz="1050" kern="1200" dirty="0"/>
        </a:p>
      </dsp:txBody>
      <dsp:txXfrm>
        <a:off x="1498475" y="1787288"/>
        <a:ext cx="441663" cy="397666"/>
      </dsp:txXfrm>
    </dsp:sp>
    <dsp:sp modelId="{BB816CE4-7C55-4B28-8721-97AF809277D9}">
      <dsp:nvSpPr>
        <dsp:cNvPr id="0" name=""/>
        <dsp:cNvSpPr/>
      </dsp:nvSpPr>
      <dsp:spPr>
        <a:xfrm>
          <a:off x="586214" y="853028"/>
          <a:ext cx="562384" cy="5623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Admin</a:t>
          </a:r>
        </a:p>
      </dsp:txBody>
      <dsp:txXfrm>
        <a:off x="668573" y="935387"/>
        <a:ext cx="397666" cy="397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59840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Staff</a:t>
          </a:r>
        </a:p>
      </dsp:txBody>
      <dsp:txXfrm>
        <a:off x="1049404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59840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</a:t>
          </a:r>
        </a:p>
      </dsp:txBody>
      <dsp:txXfrm>
        <a:off x="1049404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09905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Students</a:t>
          </a:r>
        </a:p>
      </dsp:txBody>
      <dsp:txXfrm>
        <a:off x="358823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09905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Administrators</a:t>
          </a:r>
        </a:p>
      </dsp:txBody>
      <dsp:txXfrm>
        <a:off x="358823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167762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167762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17828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17828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99007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Staff</a:t>
          </a:r>
        </a:p>
      </dsp:txBody>
      <dsp:txXfrm>
        <a:off x="1088571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99007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</a:t>
          </a:r>
        </a:p>
      </dsp:txBody>
      <dsp:txXfrm>
        <a:off x="1088571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49073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Students</a:t>
          </a:r>
        </a:p>
      </dsp:txBody>
      <dsp:txXfrm>
        <a:off x="397990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49073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Administrators</a:t>
          </a:r>
        </a:p>
      </dsp:txBody>
      <dsp:txXfrm>
        <a:off x="397990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206930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206930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56996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56996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B62E9-CF4F-4821-A1E0-4531591503EB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96740-CEA9-4643-B04C-31F2A474CEAF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5709A-5AE2-4367-A957-06F7278804E1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D4568-4A6C-4073-A420-34C056058A13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DDCC8-087C-418C-BB4F-F51E95DC09B5}">
      <dsp:nvSpPr>
        <dsp:cNvPr id="0" name=""/>
        <dsp:cNvSpPr/>
      </dsp:nvSpPr>
      <dsp:spPr>
        <a:xfrm>
          <a:off x="1317604" y="732517"/>
          <a:ext cx="803406" cy="803406"/>
        </a:xfrm>
        <a:prstGeom prst="ellipse">
          <a:avLst/>
        </a:prstGeom>
        <a:solidFill>
          <a:srgbClr val="40775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PBC</a:t>
          </a:r>
        </a:p>
      </dsp:txBody>
      <dsp:txXfrm>
        <a:off x="1435260" y="850173"/>
        <a:ext cx="568094" cy="568094"/>
      </dsp:txXfrm>
    </dsp:sp>
    <dsp:sp modelId="{DFC1BC1D-3D70-4A6E-94B3-4DF8C38720C6}">
      <dsp:nvSpPr>
        <dsp:cNvPr id="0" name=""/>
        <dsp:cNvSpPr/>
      </dsp:nvSpPr>
      <dsp:spPr>
        <a:xfrm>
          <a:off x="1438115" y="1127"/>
          <a:ext cx="562384" cy="5623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Staff</a:t>
          </a:r>
        </a:p>
      </dsp:txBody>
      <dsp:txXfrm>
        <a:off x="1520474" y="83486"/>
        <a:ext cx="397666" cy="397666"/>
      </dsp:txXfrm>
    </dsp:sp>
    <dsp:sp modelId="{B00A8F1D-2626-418F-A878-8D572DD1011C}">
      <dsp:nvSpPr>
        <dsp:cNvPr id="0" name=""/>
        <dsp:cNvSpPr/>
      </dsp:nvSpPr>
      <dsp:spPr>
        <a:xfrm>
          <a:off x="2290015" y="853028"/>
          <a:ext cx="562384" cy="5623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Facty</a:t>
          </a:r>
          <a:endParaRPr lang="en-US" sz="1050" kern="1200" dirty="0"/>
        </a:p>
      </dsp:txBody>
      <dsp:txXfrm>
        <a:off x="2372374" y="935387"/>
        <a:ext cx="397666" cy="397666"/>
      </dsp:txXfrm>
    </dsp:sp>
    <dsp:sp modelId="{57A9A60D-AFCD-4ADC-9BF4-6A85F290DC45}">
      <dsp:nvSpPr>
        <dsp:cNvPr id="0" name=""/>
        <dsp:cNvSpPr/>
      </dsp:nvSpPr>
      <dsp:spPr>
        <a:xfrm>
          <a:off x="1407003" y="1704929"/>
          <a:ext cx="624607" cy="5623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Stdnts</a:t>
          </a:r>
          <a:endParaRPr lang="en-US" sz="1050" kern="1200" dirty="0"/>
        </a:p>
      </dsp:txBody>
      <dsp:txXfrm>
        <a:off x="1498475" y="1787288"/>
        <a:ext cx="441663" cy="397666"/>
      </dsp:txXfrm>
    </dsp:sp>
    <dsp:sp modelId="{BB816CE4-7C55-4B28-8721-97AF809277D9}">
      <dsp:nvSpPr>
        <dsp:cNvPr id="0" name=""/>
        <dsp:cNvSpPr/>
      </dsp:nvSpPr>
      <dsp:spPr>
        <a:xfrm>
          <a:off x="586214" y="853028"/>
          <a:ext cx="562384" cy="5623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Admin</a:t>
          </a:r>
        </a:p>
      </dsp:txBody>
      <dsp:txXfrm>
        <a:off x="668573" y="935387"/>
        <a:ext cx="397666" cy="3976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59840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Staff</a:t>
          </a:r>
        </a:p>
      </dsp:txBody>
      <dsp:txXfrm>
        <a:off x="1049404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59840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</a:t>
          </a:r>
        </a:p>
      </dsp:txBody>
      <dsp:txXfrm>
        <a:off x="1049404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09905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Students</a:t>
          </a:r>
        </a:p>
      </dsp:txBody>
      <dsp:txXfrm>
        <a:off x="358823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09905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Administrators</a:t>
          </a:r>
        </a:p>
      </dsp:txBody>
      <dsp:txXfrm>
        <a:off x="358823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167762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167762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17828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17828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7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9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1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2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1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3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6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1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D8ED-8E17-4783-8CC0-7FC0850552EB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B1A7-5A94-419E-B741-86BE06805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0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Data" Target="../diagrams/data8.xml"/><Relationship Id="rId3" Type="http://schemas.openxmlformats.org/officeDocument/2006/relationships/diagramLayout" Target="../diagrams/layout5.xml"/><Relationship Id="rId21" Type="http://schemas.openxmlformats.org/officeDocument/2006/relationships/diagramColors" Target="../diagrams/colors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image" Target="../media/image1.png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Layout" Target="../diagrams/layout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Relationship Id="rId22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690948"/>
            <a:ext cx="9938276" cy="127806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317960"/>
                </a:solidFill>
              </a:rPr>
              <a:t>PBC Task Force on Participatory Governance Committee Structure, Roles, and Composition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156" y="449439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17960"/>
                </a:solidFill>
              </a:rPr>
              <a:t>April 15,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9" y="467287"/>
            <a:ext cx="3164434" cy="14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06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516" y="-4200"/>
            <a:ext cx="12230516" cy="6858000"/>
          </a:xfrm>
          <a:prstGeom prst="rect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9735" y="832917"/>
            <a:ext cx="10340809" cy="6033270"/>
          </a:xfrm>
          <a:prstGeom prst="rect">
            <a:avLst/>
          </a:prstGeom>
          <a:solidFill>
            <a:schemeClr val="accent5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301" y="66608"/>
            <a:ext cx="6059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Education Master Plan - PBC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8593" y="1124460"/>
            <a:ext cx="936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Strategic Enrollment Management Plan – PBC’s SEM Task Force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2244" y="1785986"/>
            <a:ext cx="8311896" cy="5067814"/>
          </a:xfrm>
          <a:prstGeom prst="rect">
            <a:avLst/>
          </a:prstGeom>
          <a:solidFill>
            <a:schemeClr val="accent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63481" y="2403979"/>
            <a:ext cx="7176931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Equity Plan - ACES</a:t>
            </a:r>
          </a:p>
          <a:p>
            <a:pPr>
              <a:lnSpc>
                <a:spcPct val="150000"/>
              </a:lnSpc>
            </a:pPr>
            <a:r>
              <a:rPr lang="en-US" dirty="0"/>
              <a:t>Online Education Plan – Distance Education Advisory Committee (DEAC)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Professional Development Plan – PD Committee </a:t>
            </a:r>
          </a:p>
          <a:p>
            <a:pPr>
              <a:lnSpc>
                <a:spcPct val="150000"/>
              </a:lnSpc>
            </a:pPr>
            <a:r>
              <a:rPr lang="en-US" dirty="0"/>
              <a:t>Sustainability Plan – Environmental Sustainability Committee</a:t>
            </a:r>
          </a:p>
          <a:p>
            <a:pPr>
              <a:lnSpc>
                <a:spcPct val="150000"/>
              </a:lnSpc>
            </a:pPr>
            <a:r>
              <a:rPr lang="en-US" dirty="0"/>
              <a:t>Technology Plan – Technology Committee</a:t>
            </a:r>
          </a:p>
          <a:p>
            <a:pPr>
              <a:lnSpc>
                <a:spcPct val="150000"/>
              </a:lnSpc>
            </a:pPr>
            <a:r>
              <a:rPr lang="en-US" dirty="0"/>
              <a:t>Safety Plan – Safety Committee</a:t>
            </a:r>
          </a:p>
          <a:p>
            <a:pPr>
              <a:lnSpc>
                <a:spcPct val="150000"/>
              </a:lnSpc>
            </a:pPr>
            <a:r>
              <a:rPr lang="en-US" dirty="0"/>
              <a:t>Honors Plan – Honors Transfer Program Committee</a:t>
            </a:r>
          </a:p>
        </p:txBody>
      </p:sp>
    </p:spTree>
    <p:extLst>
      <p:ext uri="{BB962C8B-B14F-4D97-AF65-F5344CB8AC3E}">
        <p14:creationId xmlns:p14="http://schemas.microsoft.com/office/powerpoint/2010/main" val="239307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230978" y="3040753"/>
            <a:ext cx="2071486" cy="1770720"/>
            <a:chOff x="2032000" y="3169920"/>
            <a:chExt cx="2552192" cy="2968413"/>
          </a:xfrm>
        </p:grpSpPr>
        <p:graphicFrame>
          <p:nvGraphicFramePr>
            <p:cNvPr id="5" name="Diagram 4"/>
            <p:cNvGraphicFramePr/>
            <p:nvPr/>
          </p:nvGraphicFramePr>
          <p:xfrm>
            <a:off x="2032000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Oval 5"/>
            <p:cNvSpPr/>
            <p:nvPr/>
          </p:nvSpPr>
          <p:spPr>
            <a:xfrm>
              <a:off x="2931020" y="4387120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APC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2165435" y="1549988"/>
            <a:ext cx="1157784" cy="1123833"/>
          </a:xfrm>
          <a:prstGeom prst="ellipse">
            <a:avLst/>
          </a:prstGeom>
          <a:solidFill>
            <a:srgbClr val="A5A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Academic Senate (faculty)</a:t>
            </a:r>
          </a:p>
        </p:txBody>
      </p:sp>
      <p:sp>
        <p:nvSpPr>
          <p:cNvPr id="15" name="Oval 14"/>
          <p:cNvSpPr/>
          <p:nvPr/>
        </p:nvSpPr>
        <p:spPr>
          <a:xfrm>
            <a:off x="610362" y="1569360"/>
            <a:ext cx="1176366" cy="11066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ASCC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(students)</a:t>
            </a:r>
          </a:p>
        </p:txBody>
      </p:sp>
      <p:sp>
        <p:nvSpPr>
          <p:cNvPr id="16" name="Oval 15"/>
          <p:cNvSpPr/>
          <p:nvPr/>
        </p:nvSpPr>
        <p:spPr>
          <a:xfrm>
            <a:off x="3813899" y="1569360"/>
            <a:ext cx="1136040" cy="1104461"/>
          </a:xfrm>
          <a:prstGeom prst="ellipse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ClassifiedSenate (staff)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53436" y="0"/>
            <a:ext cx="1962722" cy="64562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President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290234" y="3076935"/>
            <a:ext cx="2071486" cy="1770720"/>
            <a:chOff x="2032000" y="3169920"/>
            <a:chExt cx="2552192" cy="2968413"/>
          </a:xfrm>
        </p:grpSpPr>
        <p:graphicFrame>
          <p:nvGraphicFramePr>
            <p:cNvPr id="40" name="Diagram 39"/>
            <p:cNvGraphicFramePr/>
            <p:nvPr/>
          </p:nvGraphicFramePr>
          <p:xfrm>
            <a:off x="2032000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41" name="Oval 40"/>
            <p:cNvSpPr/>
            <p:nvPr/>
          </p:nvSpPr>
          <p:spPr>
            <a:xfrm>
              <a:off x="2931020" y="4387120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IPC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307338" y="3028409"/>
            <a:ext cx="2071486" cy="1770720"/>
            <a:chOff x="2032000" y="3169920"/>
            <a:chExt cx="2552192" cy="2968413"/>
          </a:xfrm>
        </p:grpSpPr>
        <p:graphicFrame>
          <p:nvGraphicFramePr>
            <p:cNvPr id="43" name="Diagram 42"/>
            <p:cNvGraphicFramePr/>
            <p:nvPr/>
          </p:nvGraphicFramePr>
          <p:xfrm>
            <a:off x="2032000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44" name="Oval 43"/>
            <p:cNvSpPr/>
            <p:nvPr/>
          </p:nvSpPr>
          <p:spPr>
            <a:xfrm>
              <a:off x="2931020" y="4387120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SSPC</a:t>
              </a:r>
            </a:p>
          </p:txBody>
        </p:sp>
      </p:grpSp>
      <p:graphicFrame>
        <p:nvGraphicFramePr>
          <p:cNvPr id="48" name="Diagram 47"/>
          <p:cNvGraphicFramePr/>
          <p:nvPr>
            <p:extLst/>
          </p:nvPr>
        </p:nvGraphicFramePr>
        <p:xfrm>
          <a:off x="5597840" y="623745"/>
          <a:ext cx="3438615" cy="226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3" name="Elbow Connector 2"/>
          <p:cNvCxnSpPr>
            <a:stCxn id="15" idx="0"/>
            <a:endCxn id="28" idx="4"/>
          </p:cNvCxnSpPr>
          <p:nvPr/>
        </p:nvCxnSpPr>
        <p:spPr>
          <a:xfrm rot="5400000" flipH="1" flipV="1">
            <a:off x="2731311" y="-874966"/>
            <a:ext cx="911560" cy="397709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4" idx="0"/>
            <a:endCxn id="51" idx="4"/>
          </p:cNvCxnSpPr>
          <p:nvPr/>
        </p:nvCxnSpPr>
        <p:spPr>
          <a:xfrm rot="5400000" flipH="1" flipV="1">
            <a:off x="3661417" y="-264366"/>
            <a:ext cx="897264" cy="2731445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48" idx="0"/>
          </p:cNvCxnSpPr>
          <p:nvPr/>
        </p:nvCxnSpPr>
        <p:spPr>
          <a:xfrm>
            <a:off x="6716158" y="439947"/>
            <a:ext cx="600989" cy="183798"/>
          </a:xfrm>
          <a:prstGeom prst="bentConnector2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5" idx="0"/>
          </p:cNvCxnSpPr>
          <p:nvPr/>
        </p:nvCxnSpPr>
        <p:spPr>
          <a:xfrm rot="5400000" flipH="1" flipV="1">
            <a:off x="5442552" y="2026144"/>
            <a:ext cx="838778" cy="1190441"/>
          </a:xfrm>
          <a:prstGeom prst="bentConnector2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3" idx="0"/>
          </p:cNvCxnSpPr>
          <p:nvPr/>
        </p:nvCxnSpPr>
        <p:spPr>
          <a:xfrm rot="16200000" flipV="1">
            <a:off x="8329732" y="2015060"/>
            <a:ext cx="803851" cy="1222848"/>
          </a:xfrm>
          <a:prstGeom prst="bentConnector2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7132233" y="2992075"/>
            <a:ext cx="336902" cy="99178"/>
          </a:xfrm>
          <a:prstGeom prst="bentConnector3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98544" y="3008122"/>
            <a:ext cx="3086816" cy="461665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Curriculum Committee</a:t>
            </a:r>
          </a:p>
          <a:p>
            <a:pPr algn="ctr"/>
            <a:r>
              <a:rPr lang="en-US" sz="1200" dirty="0"/>
              <a:t>Subcommittee of the Academic Senate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146899" y="543013"/>
            <a:ext cx="57478" cy="11478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47033" y="537937"/>
            <a:ext cx="57478" cy="11478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Elbow Connector 45"/>
          <p:cNvCxnSpPr>
            <a:stCxn id="16" idx="0"/>
            <a:endCxn id="19" idx="2"/>
          </p:cNvCxnSpPr>
          <p:nvPr/>
        </p:nvCxnSpPr>
        <p:spPr>
          <a:xfrm rot="5400000" flipH="1" flipV="1">
            <a:off x="4596490" y="431053"/>
            <a:ext cx="923736" cy="1352878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1" y="65727"/>
            <a:ext cx="1244572" cy="558883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579789" y="121326"/>
            <a:ext cx="2478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40775E"/>
                </a:solidFill>
              </a:rPr>
              <a:t>Committee Reporting Structure</a:t>
            </a:r>
          </a:p>
          <a:p>
            <a:pPr algn="ctr"/>
            <a:r>
              <a:rPr lang="en-US" sz="1400" dirty="0">
                <a:solidFill>
                  <a:srgbClr val="40775E"/>
                </a:solidFill>
              </a:rPr>
              <a:t>As of June 25, 2019</a:t>
            </a:r>
          </a:p>
        </p:txBody>
      </p:sp>
      <p:cxnSp>
        <p:nvCxnSpPr>
          <p:cNvPr id="9" name="Straight Connector 8"/>
          <p:cNvCxnSpPr>
            <a:stCxn id="14" idx="4"/>
            <a:endCxn id="4" idx="0"/>
          </p:cNvCxnSpPr>
          <p:nvPr/>
        </p:nvCxnSpPr>
        <p:spPr>
          <a:xfrm flipH="1">
            <a:off x="2741952" y="2673821"/>
            <a:ext cx="2375" cy="33430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157154" y="269551"/>
            <a:ext cx="2845869" cy="1457322"/>
          </a:xfrm>
          <a:prstGeom prst="rect">
            <a:avLst/>
          </a:prstGeom>
          <a:noFill/>
          <a:ln w="3175">
            <a:solidFill>
              <a:srgbClr val="40775E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Committee for Equity and Success (ACES)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Enrollment Management Committee</a:t>
            </a:r>
          </a:p>
          <a:p>
            <a:pPr algn="ctr"/>
            <a:r>
              <a:rPr lang="en-US" sz="1200" dirty="0"/>
              <a:t>Report to the Planning &amp; Budgeting Council (PBC)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72348" y="4258840"/>
            <a:ext cx="3829554" cy="1177630"/>
          </a:xfrm>
          <a:prstGeom prst="rect">
            <a:avLst/>
          </a:prstGeom>
          <a:noFill/>
          <a:ln w="3175">
            <a:solidFill>
              <a:srgbClr val="40775E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Sustainability Committee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Learning Committee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Committee</a:t>
            </a:r>
          </a:p>
          <a:p>
            <a:pPr algn="ctr"/>
            <a:r>
              <a:rPr lang="en-US" sz="1200" dirty="0"/>
              <a:t>Report to the Administrative Planning Council (APC)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044656" y="5301195"/>
            <a:ext cx="4512055" cy="1177630"/>
          </a:xfrm>
          <a:prstGeom prst="rect">
            <a:avLst/>
          </a:prstGeom>
          <a:noFill/>
          <a:ln w="3175">
            <a:solidFill>
              <a:srgbClr val="40775E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Education Advisory Committee</a:t>
            </a:r>
            <a:endParaRPr lang="en-US" sz="12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Honors Transfer Program Committee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Committee</a:t>
            </a:r>
          </a:p>
          <a:p>
            <a:pPr algn="ctr"/>
            <a:r>
              <a:rPr lang="en-US" sz="1200" dirty="0"/>
              <a:t>Report to the Instructional Planning Council (IPC)</a:t>
            </a:r>
            <a:endParaRPr lang="en-US" dirty="0"/>
          </a:p>
        </p:txBody>
      </p:sp>
      <p:cxnSp>
        <p:nvCxnSpPr>
          <p:cNvPr id="56" name="Straight Connector 55"/>
          <p:cNvCxnSpPr>
            <a:stCxn id="61" idx="0"/>
            <a:endCxn id="41" idx="4"/>
          </p:cNvCxnSpPr>
          <p:nvPr/>
        </p:nvCxnSpPr>
        <p:spPr>
          <a:xfrm flipV="1">
            <a:off x="7300684" y="4180972"/>
            <a:ext cx="18282" cy="1120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0" idx="3"/>
            <a:endCxn id="6" idx="4"/>
          </p:cNvCxnSpPr>
          <p:nvPr/>
        </p:nvCxnSpPr>
        <p:spPr>
          <a:xfrm flipV="1">
            <a:off x="4001902" y="4144790"/>
            <a:ext cx="1257808" cy="702865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53" idx="1"/>
          </p:cNvCxnSpPr>
          <p:nvPr/>
        </p:nvCxnSpPr>
        <p:spPr>
          <a:xfrm flipV="1">
            <a:off x="7372390" y="998212"/>
            <a:ext cx="1784764" cy="426329"/>
          </a:xfrm>
          <a:prstGeom prst="bentConnector3">
            <a:avLst/>
          </a:prstGeom>
          <a:ln w="19050">
            <a:solidFill>
              <a:srgbClr val="407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614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165435" y="1549988"/>
            <a:ext cx="1157784" cy="1123833"/>
          </a:xfrm>
          <a:prstGeom prst="ellipse">
            <a:avLst/>
          </a:prstGeom>
          <a:solidFill>
            <a:srgbClr val="A5A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Academic Senate (faculty)</a:t>
            </a:r>
          </a:p>
        </p:txBody>
      </p:sp>
      <p:sp>
        <p:nvSpPr>
          <p:cNvPr id="15" name="Oval 14"/>
          <p:cNvSpPr/>
          <p:nvPr/>
        </p:nvSpPr>
        <p:spPr>
          <a:xfrm>
            <a:off x="610362" y="1569360"/>
            <a:ext cx="1176366" cy="11066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ASCC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(students)</a:t>
            </a:r>
          </a:p>
        </p:txBody>
      </p:sp>
      <p:sp>
        <p:nvSpPr>
          <p:cNvPr id="16" name="Oval 15"/>
          <p:cNvSpPr/>
          <p:nvPr/>
        </p:nvSpPr>
        <p:spPr>
          <a:xfrm>
            <a:off x="3813899" y="1569360"/>
            <a:ext cx="1136040" cy="1104461"/>
          </a:xfrm>
          <a:prstGeom prst="ellipse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ClassifiedSenate (staff)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53436" y="0"/>
            <a:ext cx="1962722" cy="64562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President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341944" y="3390783"/>
            <a:ext cx="1993151" cy="1770720"/>
            <a:chOff x="2032000" y="3169920"/>
            <a:chExt cx="2552192" cy="2968413"/>
          </a:xfrm>
        </p:grpSpPr>
        <p:graphicFrame>
          <p:nvGraphicFramePr>
            <p:cNvPr id="40" name="Diagram 39"/>
            <p:cNvGraphicFramePr/>
            <p:nvPr/>
          </p:nvGraphicFramePr>
          <p:xfrm>
            <a:off x="2032000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1" name="Oval 40"/>
            <p:cNvSpPr/>
            <p:nvPr/>
          </p:nvSpPr>
          <p:spPr>
            <a:xfrm>
              <a:off x="2931020" y="4387120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IPC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22532" y="3361082"/>
            <a:ext cx="2071486" cy="1770720"/>
            <a:chOff x="2032000" y="3169920"/>
            <a:chExt cx="2552192" cy="2968413"/>
          </a:xfrm>
        </p:grpSpPr>
        <p:graphicFrame>
          <p:nvGraphicFramePr>
            <p:cNvPr id="43" name="Diagram 42"/>
            <p:cNvGraphicFramePr/>
            <p:nvPr/>
          </p:nvGraphicFramePr>
          <p:xfrm>
            <a:off x="2032000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44" name="Oval 43"/>
            <p:cNvSpPr/>
            <p:nvPr/>
          </p:nvSpPr>
          <p:spPr>
            <a:xfrm>
              <a:off x="2931020" y="4387120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SSPC</a:t>
              </a:r>
            </a:p>
          </p:txBody>
        </p:sp>
      </p:grp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041507906"/>
              </p:ext>
            </p:extLst>
          </p:nvPr>
        </p:nvGraphicFramePr>
        <p:xfrm>
          <a:off x="5597840" y="623745"/>
          <a:ext cx="3438615" cy="226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3" name="Elbow Connector 2"/>
          <p:cNvCxnSpPr>
            <a:stCxn id="15" idx="0"/>
            <a:endCxn id="28" idx="4"/>
          </p:cNvCxnSpPr>
          <p:nvPr/>
        </p:nvCxnSpPr>
        <p:spPr>
          <a:xfrm rot="5400000" flipH="1" flipV="1">
            <a:off x="2731311" y="-874966"/>
            <a:ext cx="911560" cy="397709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4" idx="0"/>
            <a:endCxn id="51" idx="4"/>
          </p:cNvCxnSpPr>
          <p:nvPr/>
        </p:nvCxnSpPr>
        <p:spPr>
          <a:xfrm rot="5400000" flipH="1" flipV="1">
            <a:off x="3661417" y="-264366"/>
            <a:ext cx="897264" cy="2731445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48" idx="0"/>
          </p:cNvCxnSpPr>
          <p:nvPr/>
        </p:nvCxnSpPr>
        <p:spPr>
          <a:xfrm>
            <a:off x="6716158" y="439947"/>
            <a:ext cx="600989" cy="183798"/>
          </a:xfrm>
          <a:prstGeom prst="bentConnector2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98544" y="3008122"/>
            <a:ext cx="3086816" cy="461665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Curriculum Committee</a:t>
            </a:r>
          </a:p>
          <a:p>
            <a:pPr algn="ctr"/>
            <a:r>
              <a:rPr lang="en-US" sz="1200" dirty="0"/>
              <a:t>Subcommittee of the Academic Senate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146899" y="543013"/>
            <a:ext cx="57478" cy="11478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47033" y="537937"/>
            <a:ext cx="57478" cy="11478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Elbow Connector 45"/>
          <p:cNvCxnSpPr>
            <a:stCxn id="16" idx="0"/>
            <a:endCxn id="19" idx="2"/>
          </p:cNvCxnSpPr>
          <p:nvPr/>
        </p:nvCxnSpPr>
        <p:spPr>
          <a:xfrm rot="5400000" flipH="1" flipV="1">
            <a:off x="4596490" y="431053"/>
            <a:ext cx="923736" cy="1352878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1" y="65727"/>
            <a:ext cx="1244572" cy="558883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579789" y="121326"/>
            <a:ext cx="2478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40775E"/>
                </a:solidFill>
              </a:rPr>
              <a:t>Committee Reporting Structure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DRAFT CHANGES April 2020</a:t>
            </a:r>
          </a:p>
        </p:txBody>
      </p:sp>
      <p:cxnSp>
        <p:nvCxnSpPr>
          <p:cNvPr id="9" name="Straight Connector 8"/>
          <p:cNvCxnSpPr>
            <a:stCxn id="14" idx="4"/>
            <a:endCxn id="4" idx="0"/>
          </p:cNvCxnSpPr>
          <p:nvPr/>
        </p:nvCxnSpPr>
        <p:spPr>
          <a:xfrm flipH="1">
            <a:off x="2741952" y="2673821"/>
            <a:ext cx="2375" cy="33430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083035" y="765464"/>
            <a:ext cx="1911711" cy="2314100"/>
          </a:xfrm>
          <a:prstGeom prst="rect">
            <a:avLst/>
          </a:prstGeom>
          <a:noFill/>
          <a:ln w="19050">
            <a:solidFill>
              <a:srgbClr val="40775E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/>
              <a:t>College Committees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ACES (Equity)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DE Advisory 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Professional Development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Sustainability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Technology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Honors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Safety </a:t>
            </a:r>
          </a:p>
        </p:txBody>
      </p:sp>
      <p:cxnSp>
        <p:nvCxnSpPr>
          <p:cNvPr id="71" name="Elbow Connector 70"/>
          <p:cNvCxnSpPr>
            <a:cxnSpLocks/>
          </p:cNvCxnSpPr>
          <p:nvPr/>
        </p:nvCxnSpPr>
        <p:spPr>
          <a:xfrm flipV="1">
            <a:off x="7906631" y="724244"/>
            <a:ext cx="3401578" cy="426330"/>
          </a:xfrm>
          <a:prstGeom prst="bentConnector4">
            <a:avLst>
              <a:gd name="adj1" fmla="val 37150"/>
              <a:gd name="adj2" fmla="val 151338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CAED95-85D3-B241-B07A-7F048F5F5F67}"/>
              </a:ext>
            </a:extLst>
          </p:cNvPr>
          <p:cNvGrpSpPr/>
          <p:nvPr/>
        </p:nvGrpSpPr>
        <p:grpSpPr>
          <a:xfrm>
            <a:off x="4372605" y="3361082"/>
            <a:ext cx="1993151" cy="1770720"/>
            <a:chOff x="2032000" y="3169920"/>
            <a:chExt cx="2552192" cy="2968413"/>
          </a:xfrm>
        </p:grpSpPr>
        <p:graphicFrame>
          <p:nvGraphicFramePr>
            <p:cNvPr id="35" name="Diagram 34">
              <a:extLst>
                <a:ext uri="{FF2B5EF4-FFF2-40B4-BE49-F238E27FC236}">
                  <a16:creationId xmlns:a16="http://schemas.microsoft.com/office/drawing/2014/main" id="{FC248446-7321-8846-BC88-6CD7B58B6D98}"/>
                </a:ext>
              </a:extLst>
            </p:cNvPr>
            <p:cNvGraphicFramePr/>
            <p:nvPr/>
          </p:nvGraphicFramePr>
          <p:xfrm>
            <a:off x="2032000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7135C6D-0935-6948-BB58-A0109A12B60B}"/>
                </a:ext>
              </a:extLst>
            </p:cNvPr>
            <p:cNvSpPr/>
            <p:nvPr/>
          </p:nvSpPr>
          <p:spPr>
            <a:xfrm>
              <a:off x="2931019" y="4295847"/>
              <a:ext cx="754151" cy="7248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APC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CDCF1E-034D-694F-BCFC-C5DD0159734C}"/>
              </a:ext>
            </a:extLst>
          </p:cNvPr>
          <p:cNvCxnSpPr>
            <a:cxnSpLocks/>
          </p:cNvCxnSpPr>
          <p:nvPr/>
        </p:nvCxnSpPr>
        <p:spPr>
          <a:xfrm flipH="1">
            <a:off x="11301011" y="3133112"/>
            <a:ext cx="7198" cy="227028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10C6450-4E36-684A-A437-3C710F127410}"/>
              </a:ext>
            </a:extLst>
          </p:cNvPr>
          <p:cNvCxnSpPr>
            <a:cxnSpLocks/>
          </p:cNvCxnSpPr>
          <p:nvPr/>
        </p:nvCxnSpPr>
        <p:spPr>
          <a:xfrm>
            <a:off x="5369179" y="5403396"/>
            <a:ext cx="593183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FF1659D-5C09-B44E-92D1-F9859ACC281A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5369179" y="5131802"/>
            <a:ext cx="1" cy="21239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DB756C0-B437-AF47-A872-BAF44F2EC6B4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7338519" y="5161503"/>
            <a:ext cx="0" cy="18269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66DA75C-7008-7649-B6AD-62143C898AD6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9258275" y="5131802"/>
            <a:ext cx="0" cy="21239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AD9EB742-4DE0-CB41-A469-1244E145D6DE}"/>
              </a:ext>
            </a:extLst>
          </p:cNvPr>
          <p:cNvCxnSpPr>
            <a:cxnSpLocks/>
          </p:cNvCxnSpPr>
          <p:nvPr/>
        </p:nvCxnSpPr>
        <p:spPr>
          <a:xfrm flipV="1">
            <a:off x="5369179" y="2256621"/>
            <a:ext cx="1261431" cy="107406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01CE8D90-7EBE-4347-8EC0-DD0AE6A99E85}"/>
              </a:ext>
            </a:extLst>
          </p:cNvPr>
          <p:cNvCxnSpPr>
            <a:cxnSpLocks/>
          </p:cNvCxnSpPr>
          <p:nvPr/>
        </p:nvCxnSpPr>
        <p:spPr>
          <a:xfrm rot="10800000">
            <a:off x="8003685" y="2271021"/>
            <a:ext cx="1176951" cy="104526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236E636-058F-2945-B74F-B30D814833EE}"/>
              </a:ext>
            </a:extLst>
          </p:cNvPr>
          <p:cNvCxnSpPr>
            <a:cxnSpLocks/>
          </p:cNvCxnSpPr>
          <p:nvPr/>
        </p:nvCxnSpPr>
        <p:spPr>
          <a:xfrm>
            <a:off x="7317147" y="2917502"/>
            <a:ext cx="0" cy="4899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18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“Reporting”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It’s not who the committee reports to; it’s </a:t>
            </a:r>
            <a:r>
              <a:rPr lang="en-US" i="1" dirty="0"/>
              <a:t>what</a:t>
            </a:r>
            <a:r>
              <a:rPr lang="en-US" dirty="0"/>
              <a:t> the committee reports to the campus community via its plan, which is vetted in Planning Councils and ultimately approved at PBC. 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Monitoring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98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college committees review the EMP and SEM and amend their plans accordingly and in conjunction with the three-year planning timeline—Fall 2020 to Spring 2023. </a:t>
            </a:r>
          </a:p>
          <a:p>
            <a:r>
              <a:rPr lang="en-US" dirty="0"/>
              <a:t>Some “committees” may shift to being operational groups or adopt participatory governance standards as they determine what is most appropriate to their function. </a:t>
            </a:r>
          </a:p>
          <a:p>
            <a:r>
              <a:rPr lang="en-US" dirty="0"/>
              <a:t>PBC needs to determine annual and 3-year plan reporting timeline, process, and guidelines for committees.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43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adapt?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Question:</a:t>
            </a:r>
            <a:r>
              <a:rPr lang="en-US" dirty="0"/>
              <a:t> If plans are for 3-years, what happens if things change?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Answer:  The college committee with Planning Council input and 	PBC 	review 	amends plans as they deem necessary to their purpose. 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Question:</a:t>
            </a:r>
            <a:r>
              <a:rPr lang="en-US" dirty="0"/>
              <a:t> How can college committees annually reflect on what’s been accomplished and what needs to change/happen the following year?</a:t>
            </a:r>
          </a:p>
          <a:p>
            <a:pPr marL="914400" indent="-914400">
              <a:buNone/>
            </a:pPr>
            <a:r>
              <a:rPr lang="en-US" dirty="0"/>
              <a:t>	</a:t>
            </a:r>
            <a:r>
              <a:rPr lang="en-US" sz="2400" dirty="0"/>
              <a:t>Answer:  each committee reports to PBC the progress made on their plan that year.  If issues arise mid-year, the committee takes those issues to PBC</a:t>
            </a:r>
          </a:p>
        </p:txBody>
      </p:sp>
    </p:spTree>
    <p:extLst>
      <p:ext uri="{BB962C8B-B14F-4D97-AF65-F5344CB8AC3E}">
        <p14:creationId xmlns:p14="http://schemas.microsoft.com/office/powerpoint/2010/main" val="69111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Charge: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Review and recommend improvements to the college participatory governance committee reporting structure.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514350" lvl="0" indent="-514350" fontAlgn="base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Suggest more uniform/standard definitions and guidelines for committee operations</a:t>
            </a:r>
          </a:p>
          <a:p>
            <a:pPr marL="514350" lvl="0" indent="-514350" fontAlgn="base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Establish consistent/structured templates and expectations for each committee: committee website, establishing/updating committee tasks, goals, or plans, processes, membership, reporting requirements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Update/revise Cañada College Compendium of Committees to include committee definitions/requirements, terms, overall guidelines for committees and members</a:t>
            </a:r>
          </a:p>
        </p:txBody>
      </p:sp>
    </p:spTree>
    <p:extLst>
      <p:ext uri="{BB962C8B-B14F-4D97-AF65-F5344CB8AC3E}">
        <p14:creationId xmlns:p14="http://schemas.microsoft.com/office/powerpoint/2010/main" val="245666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James Carranza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Jessica Kaven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Mary Chries Concha Thia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Loretta Davis Rascon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Karen Engel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C769-8E97-3F4F-9A0F-20E1F636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F7F9-D3B5-444D-B39C-3BB9734CE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PBC adopts proposed Definitions for Committee Structure.</a:t>
            </a:r>
          </a:p>
          <a:p>
            <a:r>
              <a:rPr lang="en-US" dirty="0"/>
              <a:t>College Committees use College Committee Bylaws Template.</a:t>
            </a:r>
          </a:p>
          <a:p>
            <a:r>
              <a:rPr lang="en-US" dirty="0"/>
              <a:t>College Committees use 3-year plan template to align with and support Education Master Plan (EMP) and Strategic Enrollment Management (SEM) Plan. </a:t>
            </a:r>
          </a:p>
          <a:p>
            <a:r>
              <a:rPr lang="en-US" dirty="0"/>
              <a:t>College Committees use participatory, representative membership.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for Committee Structure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95004"/>
              </p:ext>
            </p:extLst>
          </p:nvPr>
        </p:nvGraphicFramePr>
        <p:xfrm>
          <a:off x="838200" y="1386092"/>
          <a:ext cx="11251770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834">
                  <a:extLst>
                    <a:ext uri="{9D8B030D-6E8A-4147-A177-3AD203B41FA5}">
                      <a16:colId xmlns:a16="http://schemas.microsoft.com/office/drawing/2014/main" val="1898427301"/>
                    </a:ext>
                  </a:extLst>
                </a:gridCol>
                <a:gridCol w="9732936">
                  <a:extLst>
                    <a:ext uri="{9D8B030D-6E8A-4147-A177-3AD203B41FA5}">
                      <a16:colId xmlns:a16="http://schemas.microsoft.com/office/drawing/2014/main" val="2315474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r>
                        <a:rPr lang="en-US" sz="1600" baseline="0" dirty="0"/>
                        <a:t> primary participatory governance body: PBC, IPC, SSPC, APC whose membership is representative of all four college constituency groups—students, faculty, classified staff, and administration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9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Academic, Classified and Student Senates each represent a single college constituency</a:t>
                      </a:r>
                      <a:r>
                        <a:rPr lang="en-US" sz="1600" baseline="0" dirty="0"/>
                        <a:t> group. (These may include subcommittees per their bylaws.)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9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College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Participatory</a:t>
                      </a:r>
                      <a:r>
                        <a:rPr lang="en-US" sz="1600" baseline="0" dirty="0"/>
                        <a:t> governance bodies (with </a:t>
                      </a:r>
                      <a:r>
                        <a:rPr lang="en-US" sz="1600" i="1" dirty="0"/>
                        <a:t>at least</a:t>
                      </a:r>
                      <a:r>
                        <a:rPr lang="en-US" sz="1600" dirty="0"/>
                        <a:t> one of each of the four college constituency groups in</a:t>
                      </a:r>
                      <a:r>
                        <a:rPr lang="en-US" sz="1600" baseline="0" dirty="0"/>
                        <a:t> their membership</a:t>
                      </a:r>
                      <a:r>
                        <a:rPr lang="en-US" sz="1600" dirty="0"/>
                        <a:t>) </a:t>
                      </a:r>
                      <a:r>
                        <a:rPr lang="en-US" sz="1600" baseline="0" dirty="0"/>
                        <a:t>each r</a:t>
                      </a:r>
                      <a:r>
                        <a:rPr lang="en-US" sz="1600" dirty="0"/>
                        <a:t>esponsible for a specific plan.   College Committees complete the following: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Draft the plan (based on the college</a:t>
                      </a:r>
                      <a:r>
                        <a:rPr lang="en-US" sz="1600" baseline="0" dirty="0"/>
                        <a:t> plan template to ensure </a:t>
                      </a:r>
                      <a:r>
                        <a:rPr lang="en-US" sz="1600" dirty="0"/>
                        <a:t>alignment with college goals</a:t>
                      </a:r>
                      <a:r>
                        <a:rPr lang="en-US" sz="1600" baseline="0" dirty="0"/>
                        <a:t> and </a:t>
                      </a:r>
                      <a:r>
                        <a:rPr lang="en-US" sz="1600" dirty="0"/>
                        <a:t> accreditation objectives/standards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Solicit input and seek approval for plan from each Planning Council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Submit plan to PBC for final review and approval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Monitor college-wide implementation of the committee plan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Report annually to PBC on the progress made toward achieving the committee plan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023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Task Force or </a:t>
                      </a:r>
                      <a:r>
                        <a:rPr lang="en-US" sz="1600" i="1" dirty="0"/>
                        <a:t>ad</a:t>
                      </a:r>
                      <a:r>
                        <a:rPr lang="en-US" sz="1600" i="1" baseline="0" dirty="0"/>
                        <a:t> hoc</a:t>
                      </a:r>
                      <a:r>
                        <a:rPr lang="en-US" sz="1600" i="0" baseline="0" dirty="0"/>
                        <a:t> Work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Small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groups c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reated by a Planning Council or a Committee </a:t>
                      </a:r>
                      <a:r>
                        <a:rPr lang="en-US" sz="1600" dirty="0"/>
                        <a:t>for a short time—less than a year—for a defined ”task” or purpose.</a:t>
                      </a:r>
                      <a:r>
                        <a:rPr lang="en-US" sz="1600" baseline="0" dirty="0"/>
                        <a:t>  The </a:t>
                      </a:r>
                      <a:r>
                        <a:rPr lang="en-US" sz="1600" dirty="0"/>
                        <a:t>membership of the Task Force relies on topic experts, interested</a:t>
                      </a:r>
                      <a:r>
                        <a:rPr lang="en-US" sz="1600" baseline="0" dirty="0"/>
                        <a:t> parties, and may include representation of college constituency groups as determined by the founding Planning Council or Committee.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401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Operational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Operational groups, for example, like </a:t>
                      </a:r>
                      <a:r>
                        <a:rPr lang="en-US" sz="1600" dirty="0" err="1"/>
                        <a:t>iDeans</a:t>
                      </a:r>
                      <a:r>
                        <a:rPr lang="en-US" sz="1600" dirty="0"/>
                        <a:t> or College Council, serve College functions or specific purposes related to college operations. Likewise,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Professional Development (Article 13) or Evaluation Guidance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Committees fulfill faculty contract obligations. They serve </a:t>
                      </a:r>
                      <a:r>
                        <a:rPr lang="en-US" sz="1600" dirty="0"/>
                        <a:t>operational functions per the faculty contract. Operational groups </a:t>
                      </a:r>
                      <a:r>
                        <a:rPr lang="en-US" sz="1600" baseline="0" dirty="0"/>
                        <a:t>are </a:t>
                      </a:r>
                      <a:r>
                        <a:rPr lang="en-US" sz="1600" i="0" baseline="0" dirty="0"/>
                        <a:t>not</a:t>
                      </a:r>
                      <a:r>
                        <a:rPr lang="en-US" sz="1600" i="1" baseline="0" dirty="0"/>
                        <a:t> </a:t>
                      </a:r>
                      <a:r>
                        <a:rPr lang="en-US" sz="1600" i="0" baseline="0" dirty="0"/>
                        <a:t>college participatory governance planning committees.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08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4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42475"/>
              </p:ext>
            </p:extLst>
          </p:nvPr>
        </p:nvGraphicFramePr>
        <p:xfrm>
          <a:off x="266218" y="254713"/>
          <a:ext cx="11736730" cy="70836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95687">
                  <a:extLst>
                    <a:ext uri="{9D8B030D-6E8A-4147-A177-3AD203B41FA5}">
                      <a16:colId xmlns:a16="http://schemas.microsoft.com/office/drawing/2014/main" val="3214745435"/>
                    </a:ext>
                  </a:extLst>
                </a:gridCol>
                <a:gridCol w="6541043">
                  <a:extLst>
                    <a:ext uri="{9D8B030D-6E8A-4147-A177-3AD203B41FA5}">
                      <a16:colId xmlns:a16="http://schemas.microsoft.com/office/drawing/2014/main" val="799817754"/>
                    </a:ext>
                  </a:extLst>
                </a:gridCol>
              </a:tblGrid>
              <a:tr h="6791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Current 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Proposed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23449"/>
                  </a:ext>
                </a:extLst>
              </a:tr>
              <a:tr h="797368">
                <a:tc>
                  <a:txBody>
                    <a:bodyPr/>
                    <a:lstStyle/>
                    <a:p>
                      <a:r>
                        <a:rPr lang="en-US" sz="2400" dirty="0"/>
                        <a:t>No shared template for Bylaws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 Committees use the same template</a:t>
                      </a:r>
                      <a:r>
                        <a:rPr lang="en-US" sz="2400" baseline="0" dirty="0"/>
                        <a:t> for their Bylaws (have the same elements)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408653"/>
                  </a:ext>
                </a:extLst>
              </a:tr>
              <a:tr h="1151754">
                <a:tc>
                  <a:txBody>
                    <a:bodyPr/>
                    <a:lstStyle/>
                    <a:p>
                      <a:r>
                        <a:rPr lang="en-US" sz="2400" dirty="0"/>
                        <a:t>No guidelines</a:t>
                      </a:r>
                      <a:r>
                        <a:rPr lang="en-US" sz="2400" baseline="0" dirty="0"/>
                        <a:t> regarding committee membership and Co-Chair and member responsibilities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Membership</a:t>
                      </a:r>
                      <a:r>
                        <a:rPr lang="en-US" sz="2400" baseline="0" dirty="0"/>
                        <a:t> representatives of every campus constituency group required for all College Councils and campus-wide committees. Roles and responsibilities are clearly defined.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68156"/>
                  </a:ext>
                </a:extLst>
              </a:tr>
              <a:tr h="1649604">
                <a:tc>
                  <a:txBody>
                    <a:bodyPr/>
                    <a:lstStyle/>
                    <a:p>
                      <a:r>
                        <a:rPr lang="en-US" sz="2400" dirty="0"/>
                        <a:t>Relationship between Councils and Committees not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PBC approves the role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purpose of all Planning Councils (PCs) and College-wide Committees. Committees submit 3-year plans to the three PCs for feedback and review/approval. PBC reviews for final approval.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99497"/>
                  </a:ext>
                </a:extLst>
              </a:tr>
              <a:tr h="1151754">
                <a:tc>
                  <a:txBody>
                    <a:bodyPr/>
                    <a:lstStyle/>
                    <a:p>
                      <a:r>
                        <a:rPr lang="en-US" sz="2400" dirty="0"/>
                        <a:t>No planning template or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 planning template and relationship between college plans, and organized, strategic planning timeline.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18753"/>
                  </a:ext>
                </a:extLst>
              </a:tr>
              <a:tr h="679152">
                <a:tc>
                  <a:txBody>
                    <a:bodyPr/>
                    <a:lstStyle/>
                    <a:p>
                      <a:r>
                        <a:rPr lang="en-US" sz="2400" dirty="0"/>
                        <a:t>Inconsistent planning terminology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Committees adopt a common planning template, utilizing consistent terminology--goals, objectives, strategies, 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65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10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4468" y="254713"/>
          <a:ext cx="11623728" cy="658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29939">
                  <a:extLst>
                    <a:ext uri="{9D8B030D-6E8A-4147-A177-3AD203B41FA5}">
                      <a16:colId xmlns:a16="http://schemas.microsoft.com/office/drawing/2014/main" val="3214745435"/>
                    </a:ext>
                  </a:extLst>
                </a:gridCol>
                <a:gridCol w="6493789">
                  <a:extLst>
                    <a:ext uri="{9D8B030D-6E8A-4147-A177-3AD203B41FA5}">
                      <a16:colId xmlns:a16="http://schemas.microsoft.com/office/drawing/2014/main" val="799817754"/>
                    </a:ext>
                  </a:extLst>
                </a:gridCol>
              </a:tblGrid>
              <a:tr h="9602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Current 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Proposed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23449"/>
                  </a:ext>
                </a:extLst>
              </a:tr>
              <a:tr h="960207">
                <a:tc>
                  <a:txBody>
                    <a:bodyPr/>
                    <a:lstStyle/>
                    <a:p>
                      <a:r>
                        <a:rPr lang="en-US" sz="2400" dirty="0"/>
                        <a:t>Planning</a:t>
                      </a:r>
                      <a:r>
                        <a:rPr lang="en-US" sz="2400" baseline="0" dirty="0"/>
                        <a:t> Council and </a:t>
                      </a:r>
                      <a:r>
                        <a:rPr lang="en-US" sz="2400" dirty="0"/>
                        <a:t>Committee effectiveness only</a:t>
                      </a:r>
                      <a:r>
                        <a:rPr lang="en-US" sz="2400" baseline="0" dirty="0"/>
                        <a:t> measured through annual Participatory Governance Survey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PBC reviews/evaluates annually all Planning Councils and College Committees as well as the participatory governance process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408653"/>
                  </a:ext>
                </a:extLst>
              </a:tr>
              <a:tr h="960207">
                <a:tc>
                  <a:txBody>
                    <a:bodyPr/>
                    <a:lstStyle/>
                    <a:p>
                      <a:r>
                        <a:rPr lang="en-US" sz="2400" dirty="0"/>
                        <a:t>How and why committees get formed or exist is not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PBC can decide to create, change, or discontinue a college committee and is responsible for determining if the college committee is viable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effective (fulfilling its purpose) </a:t>
                      </a: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based on an annual evaluation of each college committee.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68156"/>
                  </a:ext>
                </a:extLst>
              </a:tr>
              <a:tr h="1500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College Committees plug into college decision-making</a:t>
                      </a:r>
                      <a:r>
                        <a:rPr lang="en-US" sz="2400" b="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clear</a:t>
                      </a:r>
                      <a:endParaRPr lang="en-US" sz="2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College</a:t>
                      </a:r>
                      <a:r>
                        <a:rPr lang="en-US" sz="2400" baseline="0" dirty="0"/>
                        <a:t> Committees are responsible for crafting, communicating, and monitoring a specific college-wide plan and keeping PBC apprised of progress (or lack thereof) in achieving the plan.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99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30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15" y="449192"/>
            <a:ext cx="10655545" cy="59671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02687" y="911623"/>
            <a:ext cx="4412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goals, objectives, strategies, actions of each college plan “nest” within each 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2421" y="579557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02687" y="5564741"/>
            <a:ext cx="1770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Strategic Enrollment Management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4137" y="5610908"/>
            <a:ext cx="1295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College Plans</a:t>
            </a:r>
          </a:p>
        </p:txBody>
      </p:sp>
    </p:spTree>
    <p:extLst>
      <p:ext uri="{BB962C8B-B14F-4D97-AF65-F5344CB8AC3E}">
        <p14:creationId xmlns:p14="http://schemas.microsoft.com/office/powerpoint/2010/main" val="319609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516" y="-4200"/>
            <a:ext cx="12230516" cy="6858000"/>
          </a:xfrm>
          <a:prstGeom prst="rect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9735" y="832917"/>
            <a:ext cx="10340809" cy="6033270"/>
          </a:xfrm>
          <a:prstGeom prst="rect">
            <a:avLst/>
          </a:prstGeom>
          <a:solidFill>
            <a:schemeClr val="accent5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301" y="66608"/>
            <a:ext cx="4853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Education Master Plan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8593" y="1109397"/>
            <a:ext cx="936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Strategic Enrollment Management Plan (inclusive of Guided Pathways objectives)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2244" y="1785986"/>
            <a:ext cx="8311896" cy="5067814"/>
          </a:xfrm>
          <a:prstGeom prst="rect">
            <a:avLst/>
          </a:prstGeom>
          <a:solidFill>
            <a:schemeClr val="accent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45893" y="2346624"/>
            <a:ext cx="417681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Equity Plan</a:t>
            </a:r>
          </a:p>
          <a:p>
            <a:pPr>
              <a:lnSpc>
                <a:spcPct val="150000"/>
              </a:lnSpc>
            </a:pPr>
            <a:r>
              <a:rPr lang="en-US" dirty="0"/>
              <a:t>Online Education Plan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Professional Development Plan</a:t>
            </a:r>
          </a:p>
          <a:p>
            <a:pPr>
              <a:lnSpc>
                <a:spcPct val="150000"/>
              </a:lnSpc>
            </a:pPr>
            <a:r>
              <a:rPr lang="en-US" dirty="0"/>
              <a:t>Sustainability Plan</a:t>
            </a:r>
          </a:p>
          <a:p>
            <a:pPr>
              <a:lnSpc>
                <a:spcPct val="150000"/>
              </a:lnSpc>
            </a:pPr>
            <a:r>
              <a:rPr lang="en-US" dirty="0"/>
              <a:t>Technology Plan</a:t>
            </a:r>
          </a:p>
          <a:p>
            <a:pPr>
              <a:lnSpc>
                <a:spcPct val="150000"/>
              </a:lnSpc>
            </a:pPr>
            <a:r>
              <a:rPr lang="en-US" dirty="0"/>
              <a:t>Safety Plan – Safety Committee</a:t>
            </a:r>
          </a:p>
          <a:p>
            <a:pPr>
              <a:lnSpc>
                <a:spcPct val="150000"/>
              </a:lnSpc>
            </a:pPr>
            <a:r>
              <a:rPr lang="en-US" dirty="0"/>
              <a:t>Honors Plan – Honors TP Committee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2707" y="3037872"/>
            <a:ext cx="28855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College committee plans align with and support the achievement of college goals and objectives documented in the Education Master Plan (EMP) and Strategic Enrollment Management Plan (SEM)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108192" y="2504808"/>
            <a:ext cx="627861" cy="2882010"/>
          </a:xfrm>
          <a:prstGeom prst="rightBrace">
            <a:avLst>
              <a:gd name="adj1" fmla="val 8333"/>
              <a:gd name="adj2" fmla="val 4880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AD1B71-EF0E-4B21-96D1-31F97E444261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bb5bbb0b-6c89-44d7-be61-0adfe653f983"/>
    <ds:schemaRef ds:uri="2bc55ecc-363e-43e9-bfac-4ba2e86f45ee"/>
  </ds:schemaRefs>
</ds:datastoreItem>
</file>

<file path=customXml/itemProps2.xml><?xml version="1.0" encoding="utf-8"?>
<ds:datastoreItem xmlns:ds="http://schemas.openxmlformats.org/officeDocument/2006/customXml" ds:itemID="{FB15D59A-1351-4E80-BA34-E0B987316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9FD0D9-0ACF-4413-8099-F4BBA7F598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1256</Words>
  <Application>Microsoft Macintosh PowerPoint</Application>
  <PresentationFormat>Widescreen</PresentationFormat>
  <Paragraphs>168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PBC Task Force on Participatory Governance Committee Structure, Roles, and Composition</vt:lpstr>
      <vt:lpstr>Task Force Charge:</vt:lpstr>
      <vt:lpstr>Task Force Membership</vt:lpstr>
      <vt:lpstr>Proposed Action</vt:lpstr>
      <vt:lpstr>Definitions for Committee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Committee “Reporting”</vt:lpstr>
      <vt:lpstr>Next Steps</vt:lpstr>
      <vt:lpstr>How do we adapt?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PBC Task Force on Participatory Governance Committee Structures, Roles, and Composition</dc:title>
  <dc:creator>Engel, Karen</dc:creator>
  <cp:lastModifiedBy>Microsoft Office User</cp:lastModifiedBy>
  <cp:revision>76</cp:revision>
  <dcterms:created xsi:type="dcterms:W3CDTF">2020-02-27T00:05:52Z</dcterms:created>
  <dcterms:modified xsi:type="dcterms:W3CDTF">2020-04-15T22:24:57Z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