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5.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6.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9.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0.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tags/tag11.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4.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5.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6.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7.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18.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19.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3.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61"/>
  </p:notesMasterIdLst>
  <p:sldIdLst>
    <p:sldId id="597" r:id="rId5"/>
    <p:sldId id="556" r:id="rId6"/>
    <p:sldId id="557" r:id="rId7"/>
    <p:sldId id="555" r:id="rId8"/>
    <p:sldId id="279" r:id="rId9"/>
    <p:sldId id="397" r:id="rId10"/>
    <p:sldId id="365" r:id="rId11"/>
    <p:sldId id="607" r:id="rId12"/>
    <p:sldId id="612" r:id="rId13"/>
    <p:sldId id="609" r:id="rId14"/>
    <p:sldId id="611" r:id="rId15"/>
    <p:sldId id="606" r:id="rId16"/>
    <p:sldId id="608" r:id="rId17"/>
    <p:sldId id="610" r:id="rId18"/>
    <p:sldId id="601" r:id="rId19"/>
    <p:sldId id="602" r:id="rId20"/>
    <p:sldId id="603" r:id="rId21"/>
    <p:sldId id="604" r:id="rId22"/>
    <p:sldId id="596" r:id="rId23"/>
    <p:sldId id="508" r:id="rId24"/>
    <p:sldId id="509" r:id="rId25"/>
    <p:sldId id="510" r:id="rId26"/>
    <p:sldId id="532" r:id="rId27"/>
    <p:sldId id="533" r:id="rId28"/>
    <p:sldId id="534" r:id="rId29"/>
    <p:sldId id="536" r:id="rId30"/>
    <p:sldId id="537" r:id="rId31"/>
    <p:sldId id="558" r:id="rId32"/>
    <p:sldId id="613" r:id="rId33"/>
    <p:sldId id="560" r:id="rId34"/>
    <p:sldId id="519" r:id="rId35"/>
    <p:sldId id="586" r:id="rId36"/>
    <p:sldId id="518" r:id="rId37"/>
    <p:sldId id="520" r:id="rId38"/>
    <p:sldId id="326" r:id="rId39"/>
    <p:sldId id="539" r:id="rId40"/>
    <p:sldId id="550" r:id="rId41"/>
    <p:sldId id="589" r:id="rId42"/>
    <p:sldId id="563" r:id="rId43"/>
    <p:sldId id="561" r:id="rId44"/>
    <p:sldId id="567" r:id="rId45"/>
    <p:sldId id="568" r:id="rId46"/>
    <p:sldId id="570" r:id="rId47"/>
    <p:sldId id="572" r:id="rId48"/>
    <p:sldId id="580" r:id="rId49"/>
    <p:sldId id="573" r:id="rId50"/>
    <p:sldId id="578" r:id="rId51"/>
    <p:sldId id="569" r:id="rId52"/>
    <p:sldId id="525" r:id="rId53"/>
    <p:sldId id="553" r:id="rId54"/>
    <p:sldId id="552" r:id="rId55"/>
    <p:sldId id="562" r:id="rId56"/>
    <p:sldId id="564" r:id="rId57"/>
    <p:sldId id="575" r:id="rId58"/>
    <p:sldId id="565" r:id="rId59"/>
    <p:sldId id="59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tlali Curincit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5551" autoAdjust="0"/>
  </p:normalViewPr>
  <p:slideViewPr>
    <p:cSldViewPr snapToGrid="0">
      <p:cViewPr varScale="1">
        <p:scale>
          <a:sx n="66" d="100"/>
          <a:sy n="66" d="100"/>
        </p:scale>
        <p:origin x="6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60"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713230B3-7580-4E84-8266-A0357D1FC234}"/>
    <pc:docChg chg="custSel addSld modSld">
      <pc:chgData name="Engel, Karen" userId="b1bdb765-af5a-4eea-b146-a3f1b2df645c" providerId="ADAL" clId="{713230B3-7580-4E84-8266-A0357D1FC234}" dt="2021-08-02T16:21:21.880" v="122" actId="27636"/>
      <pc:docMkLst>
        <pc:docMk/>
      </pc:docMkLst>
      <pc:sldChg chg="addSp modSp">
        <pc:chgData name="Engel, Karen" userId="b1bdb765-af5a-4eea-b146-a3f1b2df645c" providerId="ADAL" clId="{713230B3-7580-4E84-8266-A0357D1FC234}" dt="2021-08-02T15:25:43.859" v="58" actId="1037"/>
        <pc:sldMkLst>
          <pc:docMk/>
          <pc:sldMk cId="1010735482" sldId="264"/>
        </pc:sldMkLst>
        <pc:picChg chg="mod">
          <ac:chgData name="Engel, Karen" userId="b1bdb765-af5a-4eea-b146-a3f1b2df645c" providerId="ADAL" clId="{713230B3-7580-4E84-8266-A0357D1FC234}" dt="2021-08-02T15:25:43.859" v="58" actId="1037"/>
          <ac:picMkLst>
            <pc:docMk/>
            <pc:sldMk cId="1010735482" sldId="264"/>
            <ac:picMk id="6" creationId="{00000000-0000-0000-0000-000000000000}"/>
          </ac:picMkLst>
        </pc:picChg>
        <pc:picChg chg="add mod modCrop">
          <ac:chgData name="Engel, Karen" userId="b1bdb765-af5a-4eea-b146-a3f1b2df645c" providerId="ADAL" clId="{713230B3-7580-4E84-8266-A0357D1FC234}" dt="2021-08-02T15:25:43.859" v="58" actId="1037"/>
          <ac:picMkLst>
            <pc:docMk/>
            <pc:sldMk cId="1010735482" sldId="264"/>
            <ac:picMk id="8" creationId="{420B33EA-42AD-4CD7-922C-05F33970378E}"/>
          </ac:picMkLst>
        </pc:picChg>
      </pc:sldChg>
      <pc:sldChg chg="addSp delSp modSp">
        <pc:chgData name="Engel, Karen" userId="b1bdb765-af5a-4eea-b146-a3f1b2df645c" providerId="ADAL" clId="{713230B3-7580-4E84-8266-A0357D1FC234}" dt="2021-08-02T15:26:26.274" v="66" actId="1076"/>
        <pc:sldMkLst>
          <pc:docMk/>
          <pc:sldMk cId="4118302299" sldId="278"/>
        </pc:sldMkLst>
        <pc:spChg chg="del">
          <ac:chgData name="Engel, Karen" userId="b1bdb765-af5a-4eea-b146-a3f1b2df645c" providerId="ADAL" clId="{713230B3-7580-4E84-8266-A0357D1FC234}" dt="2021-08-02T15:26:01.150" v="59" actId="478"/>
          <ac:spMkLst>
            <pc:docMk/>
            <pc:sldMk cId="4118302299" sldId="278"/>
            <ac:spMk id="7" creationId="{00000000-0000-0000-0000-000000000000}"/>
          </ac:spMkLst>
        </pc:spChg>
        <pc:picChg chg="add mod modCrop">
          <ac:chgData name="Engel, Karen" userId="b1bdb765-af5a-4eea-b146-a3f1b2df645c" providerId="ADAL" clId="{713230B3-7580-4E84-8266-A0357D1FC234}" dt="2021-08-02T15:26:26.274" v="66" actId="1076"/>
          <ac:picMkLst>
            <pc:docMk/>
            <pc:sldMk cId="4118302299" sldId="278"/>
            <ac:picMk id="9" creationId="{420B33EA-42AD-4CD7-922C-05F33970378E}"/>
          </ac:picMkLst>
        </pc:picChg>
      </pc:sldChg>
      <pc:sldChg chg="modSp">
        <pc:chgData name="Engel, Karen" userId="b1bdb765-af5a-4eea-b146-a3f1b2df645c" providerId="ADAL" clId="{713230B3-7580-4E84-8266-A0357D1FC234}" dt="2021-08-02T16:21:21.880" v="122" actId="27636"/>
        <pc:sldMkLst>
          <pc:docMk/>
          <pc:sldMk cId="3981055075" sldId="284"/>
        </pc:sldMkLst>
        <pc:spChg chg="mod">
          <ac:chgData name="Engel, Karen" userId="b1bdb765-af5a-4eea-b146-a3f1b2df645c" providerId="ADAL" clId="{713230B3-7580-4E84-8266-A0357D1FC234}" dt="2021-08-02T16:21:21.880" v="122" actId="27636"/>
          <ac:spMkLst>
            <pc:docMk/>
            <pc:sldMk cId="3981055075" sldId="284"/>
            <ac:spMk id="2" creationId="{00000000-0000-0000-0000-000000000000}"/>
          </ac:spMkLst>
        </pc:spChg>
        <pc:spChg chg="mod">
          <ac:chgData name="Engel, Karen" userId="b1bdb765-af5a-4eea-b146-a3f1b2df645c" providerId="ADAL" clId="{713230B3-7580-4E84-8266-A0357D1FC234}" dt="2021-08-02T16:21:06.949" v="120" actId="207"/>
          <ac:spMkLst>
            <pc:docMk/>
            <pc:sldMk cId="3981055075" sldId="284"/>
            <ac:spMk id="3" creationId="{00000000-0000-0000-0000-000000000000}"/>
          </ac:spMkLst>
        </pc:spChg>
      </pc:sldChg>
      <pc:sldChg chg="modSp add">
        <pc:chgData name="Engel, Karen" userId="b1bdb765-af5a-4eea-b146-a3f1b2df645c" providerId="ADAL" clId="{713230B3-7580-4E84-8266-A0357D1FC234}" dt="2021-08-02T16:18:22.429" v="119" actId="20577"/>
        <pc:sldMkLst>
          <pc:docMk/>
          <pc:sldMk cId="2330118086" sldId="306"/>
        </pc:sldMkLst>
        <pc:spChg chg="mod">
          <ac:chgData name="Engel, Karen" userId="b1bdb765-af5a-4eea-b146-a3f1b2df645c" providerId="ADAL" clId="{713230B3-7580-4E84-8266-A0357D1FC234}" dt="2021-08-02T16:18:22.429" v="119" actId="20577"/>
          <ac:spMkLst>
            <pc:docMk/>
            <pc:sldMk cId="2330118086" sldId="306"/>
            <ac:spMk id="2" creationId="{3C946933-B941-4052-A8EC-03187177DD4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Enrollment%20Data%20for%20President's%20Advisory%20Council%20June%2010%20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SSP_Educational_Plan_Tracking%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laxtona\Downloads\SMCCCD%20Stopped%20Out%20Student%20Survey%20Spring%202021_June%207,%202021_08.5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3.bin"/></Relationships>
</file>

<file path=ppt/charts/_rels/chart22.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laxtona\Downloads\SMCCCD%20Stopped%20Out%20Student%20Survey%20Spring%202021_June%207,%202021_08.5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mccd-my.sharepoint.com/personal/engelk_smccd_edu/Documents/Enrollment%20Management/Chancellor's%20Cabinet%20Data%20Requests/CAN%20sections%20cancelled%20and%20added%20for%20Fall%202021%20as%20of%20Aug.%209%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ngelk\Downloads\SMCCD_20-Year_Enrollment_Trends%20(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DTZTF8UJ\EnrollmentStats2019-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Average%20and%20Median%20Units%20taken%20by%20home%20campus%20fall%202019%20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Average%20and%20Median%20Units%20taken%20by%20home%20campus%20fall%202019%20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'[Board presentation on covid and ennrollment.xlsx]Headcount'!$R$1</c:f>
              <c:strCache>
                <c:ptCount val="1"/>
                <c:pt idx="0">
                  <c:v>Unique Headcount</c:v>
                </c:pt>
              </c:strCache>
            </c:strRef>
          </c:tx>
          <c:spPr>
            <a:solidFill>
              <a:srgbClr val="305496"/>
            </a:solidFill>
            <a:ln>
              <a:noFill/>
            </a:ln>
            <a:effectLst/>
          </c:spPr>
          <c:invertIfNegative val="0"/>
          <c:dLbls>
            <c:dLbl>
              <c:idx val="0"/>
              <c:layout>
                <c:manualLayout>
                  <c:x val="0"/>
                  <c:y val="1.62822252374490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78E-4FF9-B821-FE90E5A8DE94}"/>
                </c:ext>
              </c:extLst>
            </c:dLbl>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78E-4FF9-B821-FE90E5A8DE94}"/>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E-4FF9-B821-FE90E5A8DE9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'[Board presentation on covid and ennrollment.xlsx]Headcount'!$Q$3:$Q$12</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'[Board presentation on covid and ennrollment.xlsx]Headcount'!$R$3:$R$12</c:f>
              <c:numCache>
                <c:formatCode>_(* #,##0_);_(* \(#,##0\);_(* "-"??_);_(@_)</c:formatCode>
                <c:ptCount val="10"/>
                <c:pt idx="0">
                  <c:v>38698</c:v>
                </c:pt>
                <c:pt idx="1">
                  <c:v>37259</c:v>
                </c:pt>
                <c:pt idx="2">
                  <c:v>36443</c:v>
                </c:pt>
                <c:pt idx="3">
                  <c:v>35578</c:v>
                </c:pt>
                <c:pt idx="4">
                  <c:v>34380</c:v>
                </c:pt>
                <c:pt idx="5">
                  <c:v>33026</c:v>
                </c:pt>
                <c:pt idx="6">
                  <c:v>31939</c:v>
                </c:pt>
                <c:pt idx="7">
                  <c:v>30958</c:v>
                </c:pt>
                <c:pt idx="8">
                  <c:v>29994</c:v>
                </c:pt>
                <c:pt idx="9">
                  <c:v>29817</c:v>
                </c:pt>
              </c:numCache>
            </c:numRef>
          </c:val>
          <c:extLst>
            <c:ext xmlns:c16="http://schemas.microsoft.com/office/drawing/2014/chart" uri="{C3380CC4-5D6E-409C-BE32-E72D297353CC}">
              <c16:uniqueId val="{00000003-478E-4FF9-B821-FE90E5A8DE94}"/>
            </c:ext>
          </c:extLst>
        </c:ser>
        <c:dLbls>
          <c:showLegendKey val="0"/>
          <c:showVal val="0"/>
          <c:showCatName val="0"/>
          <c:showSerName val="0"/>
          <c:showPercent val="0"/>
          <c:showBubbleSize val="0"/>
        </c:dLbls>
        <c:gapWidth val="150"/>
        <c:axId val="342866128"/>
        <c:axId val="342875280"/>
      </c:barChart>
      <c:lineChart>
        <c:grouping val="standard"/>
        <c:varyColors val="0"/>
        <c:ser>
          <c:idx val="1"/>
          <c:order val="1"/>
          <c:tx>
            <c:strRef>
              <c:f>'[Board presentation on covid and ennrollment.xlsx]Headcount'!$S$1</c:f>
              <c:strCache>
                <c:ptCount val="1"/>
                <c:pt idx="0">
                  <c:v>FTES</c:v>
                </c:pt>
              </c:strCache>
            </c:strRef>
          </c:tx>
          <c:spPr>
            <a:ln w="28575" cap="rnd">
              <a:solidFill>
                <a:schemeClr val="accent2"/>
              </a:solidFill>
              <a:round/>
            </a:ln>
            <a:effectLst/>
          </c:spPr>
          <c:marker>
            <c:symbol val="none"/>
          </c:marker>
          <c:dLbls>
            <c:dLbl>
              <c:idx val="0"/>
              <c:layout>
                <c:manualLayout>
                  <c:x val="9.9290780141843716E-3"/>
                  <c:y val="3.79918588873812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78E-4FF9-B821-FE90E5A8DE94}"/>
                </c:ext>
              </c:extLst>
            </c:dLbl>
            <c:dLbl>
              <c:idx val="9"/>
              <c:layout>
                <c:manualLayout>
                  <c:x val="9.9290780141843976E-3"/>
                  <c:y val="2.98507462686567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78E-4FF9-B821-FE90E5A8DE94}"/>
                </c:ext>
              </c:extLst>
            </c:dLbl>
            <c:dLbl>
              <c:idx val="10"/>
              <c:layout>
                <c:manualLayout>
                  <c:x val="-7.0921985815602939E-2"/>
                  <c:y val="1.356852103120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8E-4FF9-B821-FE90E5A8DE9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'[Board presentation on covid and ennrollment.xlsx]Headcount'!$Q$3:$Q$12</c:f>
              <c:strCache>
                <c:ptCount val="10"/>
                <c:pt idx="0">
                  <c:v>2011-2012</c:v>
                </c:pt>
                <c:pt idx="1">
                  <c:v>2012-2013</c:v>
                </c:pt>
                <c:pt idx="2">
                  <c:v>2013-2014</c:v>
                </c:pt>
                <c:pt idx="3">
                  <c:v>2014-2015</c:v>
                </c:pt>
                <c:pt idx="4">
                  <c:v>2015-2016</c:v>
                </c:pt>
                <c:pt idx="5">
                  <c:v>2016-2017</c:v>
                </c:pt>
                <c:pt idx="6">
                  <c:v>2017-2018</c:v>
                </c:pt>
                <c:pt idx="7">
                  <c:v>2018-2019</c:v>
                </c:pt>
                <c:pt idx="8">
                  <c:v>2019-2020</c:v>
                </c:pt>
                <c:pt idx="9">
                  <c:v>2020-2021</c:v>
                </c:pt>
              </c:strCache>
            </c:strRef>
          </c:cat>
          <c:val>
            <c:numRef>
              <c:f>'[Board presentation on covid and ennrollment.xlsx]Headcount'!$S$3:$S$12</c:f>
              <c:numCache>
                <c:formatCode>#,##0</c:formatCode>
                <c:ptCount val="10"/>
                <c:pt idx="0">
                  <c:v>20958.430799999998</c:v>
                </c:pt>
                <c:pt idx="1">
                  <c:v>20232.979800000099</c:v>
                </c:pt>
                <c:pt idx="2">
                  <c:v>19531.4519</c:v>
                </c:pt>
                <c:pt idx="3">
                  <c:v>19140.102200000001</c:v>
                </c:pt>
                <c:pt idx="4">
                  <c:v>18692.109499999999</c:v>
                </c:pt>
                <c:pt idx="5">
                  <c:v>18210.3469</c:v>
                </c:pt>
                <c:pt idx="6">
                  <c:v>17625.004300000099</c:v>
                </c:pt>
                <c:pt idx="7">
                  <c:v>16952.8609</c:v>
                </c:pt>
                <c:pt idx="8">
                  <c:v>16154.558999999999</c:v>
                </c:pt>
                <c:pt idx="9">
                  <c:v>15218</c:v>
                </c:pt>
              </c:numCache>
            </c:numRef>
          </c:val>
          <c:smooth val="0"/>
          <c:extLst>
            <c:ext xmlns:c16="http://schemas.microsoft.com/office/drawing/2014/chart" uri="{C3380CC4-5D6E-409C-BE32-E72D297353CC}">
              <c16:uniqueId val="{00000007-478E-4FF9-B821-FE90E5A8DE94}"/>
            </c:ext>
          </c:extLst>
        </c:ser>
        <c:dLbls>
          <c:showLegendKey val="0"/>
          <c:showVal val="0"/>
          <c:showCatName val="0"/>
          <c:showSerName val="0"/>
          <c:showPercent val="0"/>
          <c:showBubbleSize val="0"/>
        </c:dLbls>
        <c:marker val="1"/>
        <c:smooth val="0"/>
        <c:axId val="350268896"/>
        <c:axId val="350268480"/>
      </c:lineChart>
      <c:catAx>
        <c:axId val="34286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2875280"/>
        <c:crosses val="autoZero"/>
        <c:auto val="1"/>
        <c:lblAlgn val="ctr"/>
        <c:lblOffset val="100"/>
        <c:noMultiLvlLbl val="0"/>
      </c:catAx>
      <c:valAx>
        <c:axId val="3428752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2866128"/>
        <c:crosses val="autoZero"/>
        <c:crossBetween val="between"/>
      </c:valAx>
      <c:valAx>
        <c:axId val="35026848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0268896"/>
        <c:crosses val="max"/>
        <c:crossBetween val="between"/>
      </c:valAx>
      <c:catAx>
        <c:axId val="350268896"/>
        <c:scaling>
          <c:orientation val="minMax"/>
        </c:scaling>
        <c:delete val="1"/>
        <c:axPos val="b"/>
        <c:numFmt formatCode="General" sourceLinked="1"/>
        <c:majorTickMark val="out"/>
        <c:minorTickMark val="none"/>
        <c:tickLblPos val="nextTo"/>
        <c:crossAx val="350268480"/>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smtClean="0"/>
              <a:t>% of District Students Attending </a:t>
            </a:r>
            <a:r>
              <a:rPr lang="en-US" dirty="0"/>
              <a:t>Multiple SMCCCD Colleges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Swirl!$B$12</c:f>
              <c:strCache>
                <c:ptCount val="1"/>
                <c:pt idx="0">
                  <c:v>Attended Multiple SMCCCD Colleges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Swirl!$A$13:$A$18</c:f>
              <c:strCache>
                <c:ptCount val="6"/>
                <c:pt idx="0">
                  <c:v>Summer 2019</c:v>
                </c:pt>
                <c:pt idx="1">
                  <c:v>Fall 2019</c:v>
                </c:pt>
                <c:pt idx="2">
                  <c:v>Spring 2020</c:v>
                </c:pt>
                <c:pt idx="3">
                  <c:v>Summer 2020</c:v>
                </c:pt>
                <c:pt idx="4">
                  <c:v>Fall 2020</c:v>
                </c:pt>
                <c:pt idx="5">
                  <c:v>Spring 2021</c:v>
                </c:pt>
              </c:strCache>
            </c:strRef>
          </c:cat>
          <c:val>
            <c:numRef>
              <c:f>Swirl!$B$13:$B$18</c:f>
              <c:numCache>
                <c:formatCode>0.00%</c:formatCode>
                <c:ptCount val="6"/>
                <c:pt idx="0">
                  <c:v>0.14499999999999999</c:v>
                </c:pt>
                <c:pt idx="1">
                  <c:v>0.16500000000000001</c:v>
                </c:pt>
                <c:pt idx="2">
                  <c:v>0.17599999999999999</c:v>
                </c:pt>
                <c:pt idx="3">
                  <c:v>0.19700000000000001</c:v>
                </c:pt>
                <c:pt idx="4">
                  <c:v>0.23699999999999999</c:v>
                </c:pt>
                <c:pt idx="5">
                  <c:v>0.27200000000000002</c:v>
                </c:pt>
              </c:numCache>
            </c:numRef>
          </c:val>
          <c:extLst>
            <c:ext xmlns:c16="http://schemas.microsoft.com/office/drawing/2014/chart" uri="{C3380CC4-5D6E-409C-BE32-E72D297353CC}">
              <c16:uniqueId val="{00000000-0033-45CC-82AE-3DD0CA5EE264}"/>
            </c:ext>
          </c:extLst>
        </c:ser>
        <c:dLbls>
          <c:dLblPos val="outEnd"/>
          <c:showLegendKey val="0"/>
          <c:showVal val="1"/>
          <c:showCatName val="0"/>
          <c:showSerName val="0"/>
          <c:showPercent val="0"/>
          <c:showBubbleSize val="0"/>
        </c:dLbls>
        <c:gapWidth val="219"/>
        <c:overlap val="-27"/>
        <c:axId val="1997393232"/>
        <c:axId val="1997393648"/>
      </c:barChart>
      <c:catAx>
        <c:axId val="199739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7393648"/>
        <c:crosses val="autoZero"/>
        <c:auto val="1"/>
        <c:lblAlgn val="ctr"/>
        <c:lblOffset val="100"/>
        <c:noMultiLvlLbl val="0"/>
      </c:catAx>
      <c:valAx>
        <c:axId val="199739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739323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as a % of Enrolled Students</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'Home campus'!$A$2</c:f>
              <c:strCache>
                <c:ptCount val="1"/>
                <c:pt idx="0">
                  <c:v>CAN home campus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campus'!$B$2:$D$2</c:f>
              <c:numCache>
                <c:formatCode>0%</c:formatCode>
                <c:ptCount val="3"/>
                <c:pt idx="0">
                  <c:v>0.66</c:v>
                </c:pt>
                <c:pt idx="1">
                  <c:v>0.56000000000000005</c:v>
                </c:pt>
                <c:pt idx="2">
                  <c:v>0.54</c:v>
                </c:pt>
              </c:numCache>
            </c:numRef>
          </c:val>
          <c:extLst>
            <c:ext xmlns:c16="http://schemas.microsoft.com/office/drawing/2014/chart" uri="{C3380CC4-5D6E-409C-BE32-E72D297353CC}">
              <c16:uniqueId val="{00000000-B553-438F-A4F6-F729847405CF}"/>
            </c:ext>
          </c:extLst>
        </c:ser>
        <c:ser>
          <c:idx val="1"/>
          <c:order val="1"/>
          <c:tx>
            <c:strRef>
              <c:f>'Home campus'!$A$3</c:f>
              <c:strCache>
                <c:ptCount val="1"/>
                <c:pt idx="0">
                  <c:v>SKY &amp; CSM home campus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campus'!$B$3:$D$3</c:f>
              <c:numCache>
                <c:formatCode>0%</c:formatCode>
                <c:ptCount val="3"/>
                <c:pt idx="0">
                  <c:v>0.34</c:v>
                </c:pt>
                <c:pt idx="1">
                  <c:v>0.44</c:v>
                </c:pt>
                <c:pt idx="2">
                  <c:v>0.46</c:v>
                </c:pt>
              </c:numCache>
            </c:numRef>
          </c:val>
          <c:extLst>
            <c:ext xmlns:c16="http://schemas.microsoft.com/office/drawing/2014/chart" uri="{C3380CC4-5D6E-409C-BE32-E72D297353CC}">
              <c16:uniqueId val="{00000001-B553-438F-A4F6-F729847405CF}"/>
            </c:ext>
          </c:extLst>
        </c:ser>
        <c:dLbls>
          <c:dLblPos val="ctr"/>
          <c:showLegendKey val="0"/>
          <c:showVal val="1"/>
          <c:showCatName val="0"/>
          <c:showSerName val="0"/>
          <c:showPercent val="0"/>
          <c:showBubbleSize val="0"/>
        </c:dLbls>
        <c:gapWidth val="150"/>
        <c:overlap val="100"/>
        <c:axId val="760545871"/>
        <c:axId val="760542127"/>
      </c:barChart>
      <c:catAx>
        <c:axId val="76054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2127"/>
        <c:crosses val="autoZero"/>
        <c:auto val="1"/>
        <c:lblAlgn val="ctr"/>
        <c:lblOffset val="100"/>
        <c:noMultiLvlLbl val="0"/>
      </c:catAx>
      <c:valAx>
        <c:axId val="7605421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58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Sheet5!$A$2</c:f>
              <c:strCache>
                <c:ptCount val="1"/>
                <c:pt idx="0">
                  <c:v># of students who enrolled in a course in the same or subsequent year of applying to CAN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Sheet5!$B$1:$F$1</c:f>
              <c:strCache>
                <c:ptCount val="5"/>
                <c:pt idx="0">
                  <c:v>2016-17</c:v>
                </c:pt>
                <c:pt idx="1">
                  <c:v>2017-18</c:v>
                </c:pt>
                <c:pt idx="2">
                  <c:v>2018-19</c:v>
                </c:pt>
                <c:pt idx="3">
                  <c:v>2019-20</c:v>
                </c:pt>
                <c:pt idx="4">
                  <c:v>2020-21</c:v>
                </c:pt>
              </c:strCache>
            </c:strRef>
          </c:cat>
          <c:val>
            <c:numRef>
              <c:f>Sheet5!$B$2:$F$2</c:f>
              <c:numCache>
                <c:formatCode>#,##0</c:formatCode>
                <c:ptCount val="5"/>
                <c:pt idx="0">
                  <c:v>1587</c:v>
                </c:pt>
                <c:pt idx="1">
                  <c:v>1572</c:v>
                </c:pt>
                <c:pt idx="2">
                  <c:v>1477</c:v>
                </c:pt>
                <c:pt idx="3">
                  <c:v>1294</c:v>
                </c:pt>
                <c:pt idx="4">
                  <c:v>1127</c:v>
                </c:pt>
              </c:numCache>
            </c:numRef>
          </c:val>
          <c:extLst>
            <c:ext xmlns:c16="http://schemas.microsoft.com/office/drawing/2014/chart" uri="{C3380CC4-5D6E-409C-BE32-E72D297353CC}">
              <c16:uniqueId val="{00000000-76BE-4534-A166-2B925E9F72AC}"/>
            </c:ext>
          </c:extLst>
        </c:ser>
        <c:dLbls>
          <c:dLblPos val="outEnd"/>
          <c:showLegendKey val="0"/>
          <c:showVal val="1"/>
          <c:showCatName val="0"/>
          <c:showSerName val="0"/>
          <c:showPercent val="0"/>
          <c:showBubbleSize val="0"/>
        </c:dLbls>
        <c:gapWidth val="219"/>
        <c:overlap val="-27"/>
        <c:axId val="1882980768"/>
        <c:axId val="1882974528"/>
      </c:barChart>
      <c:catAx>
        <c:axId val="188298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2974528"/>
        <c:crosses val="autoZero"/>
        <c:auto val="1"/>
        <c:lblAlgn val="ctr"/>
        <c:lblOffset val="100"/>
        <c:noMultiLvlLbl val="0"/>
      </c:catAx>
      <c:valAx>
        <c:axId val="1882974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298076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Sheet1!$A$14</c:f>
              <c:strCache>
                <c:ptCount val="1"/>
                <c:pt idx="0">
                  <c:v>Low Income Students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2016-17</c:v>
                </c:pt>
                <c:pt idx="1">
                  <c:v>2017-18</c:v>
                </c:pt>
                <c:pt idx="2">
                  <c:v>2018-19</c:v>
                </c:pt>
                <c:pt idx="3">
                  <c:v>2019-20‡</c:v>
                </c:pt>
              </c:strCache>
            </c:strRef>
          </c:cat>
          <c:val>
            <c:numRef>
              <c:f>Sheet1!$B$14:$E$14</c:f>
              <c:numCache>
                <c:formatCode>0%</c:formatCode>
                <c:ptCount val="4"/>
                <c:pt idx="0">
                  <c:v>0.34499999999999997</c:v>
                </c:pt>
                <c:pt idx="1">
                  <c:v>0.33700000000000002</c:v>
                </c:pt>
                <c:pt idx="2">
                  <c:v>0.31</c:v>
                </c:pt>
                <c:pt idx="3">
                  <c:v>0.28399999999999997</c:v>
                </c:pt>
              </c:numCache>
            </c:numRef>
          </c:val>
          <c:extLst>
            <c:ext xmlns:c16="http://schemas.microsoft.com/office/drawing/2014/chart" uri="{C3380CC4-5D6E-409C-BE32-E72D297353CC}">
              <c16:uniqueId val="{00000000-5D88-4BC6-B8E0-A2C77339EFAD}"/>
            </c:ext>
          </c:extLst>
        </c:ser>
        <c:dLbls>
          <c:dLblPos val="outEnd"/>
          <c:showLegendKey val="0"/>
          <c:showVal val="1"/>
          <c:showCatName val="0"/>
          <c:showSerName val="0"/>
          <c:showPercent val="0"/>
          <c:showBubbleSize val="0"/>
        </c:dLbls>
        <c:gapWidth val="219"/>
        <c:overlap val="-27"/>
        <c:axId val="1282242815"/>
        <c:axId val="1282237823"/>
      </c:barChart>
      <c:catAx>
        <c:axId val="128224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2237823"/>
        <c:crosses val="autoZero"/>
        <c:auto val="1"/>
        <c:lblAlgn val="ctr"/>
        <c:lblOffset val="100"/>
        <c:noMultiLvlLbl val="0"/>
      </c:catAx>
      <c:valAx>
        <c:axId val="128223782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224281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Financial Aid Recipients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 of all students receiving Pell Grants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Sheet1!$B$8:$E$8</c:f>
              <c:strCache>
                <c:ptCount val="4"/>
                <c:pt idx="0">
                  <c:v>2016-17</c:v>
                </c:pt>
                <c:pt idx="1">
                  <c:v>2017-18</c:v>
                </c:pt>
                <c:pt idx="2">
                  <c:v>2018-19</c:v>
                </c:pt>
                <c:pt idx="3">
                  <c:v>2019-20‡</c:v>
                </c:pt>
              </c:strCache>
            </c:strRef>
          </c:cat>
          <c:val>
            <c:numRef>
              <c:f>Sheet1!$B$9:$E$9</c:f>
              <c:numCache>
                <c:formatCode>0%</c:formatCode>
                <c:ptCount val="4"/>
                <c:pt idx="0">
                  <c:v>0.20779457293753414</c:v>
                </c:pt>
                <c:pt idx="1">
                  <c:v>0.19341027550260612</c:v>
                </c:pt>
                <c:pt idx="2">
                  <c:v>0.18708703039456295</c:v>
                </c:pt>
                <c:pt idx="3">
                  <c:v>0.18151847183166878</c:v>
                </c:pt>
              </c:numCache>
            </c:numRef>
          </c:val>
          <c:extLst>
            <c:ext xmlns:c16="http://schemas.microsoft.com/office/drawing/2014/chart" uri="{C3380CC4-5D6E-409C-BE32-E72D297353CC}">
              <c16:uniqueId val="{00000000-1C87-47FD-AE6E-AC2DE8CCF4E8}"/>
            </c:ext>
          </c:extLst>
        </c:ser>
        <c:ser>
          <c:idx val="1"/>
          <c:order val="1"/>
          <c:tx>
            <c:strRef>
              <c:f>Sheet1!$A$10</c:f>
              <c:strCache>
                <c:ptCount val="1"/>
                <c:pt idx="0">
                  <c:v>% of all students receiving California College Promise Grant (CCPG)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Sheet1!$B$8:$E$8</c:f>
              <c:strCache>
                <c:ptCount val="4"/>
                <c:pt idx="0">
                  <c:v>2016-17</c:v>
                </c:pt>
                <c:pt idx="1">
                  <c:v>2017-18</c:v>
                </c:pt>
                <c:pt idx="2">
                  <c:v>2018-19</c:v>
                </c:pt>
                <c:pt idx="3">
                  <c:v>2019-20‡</c:v>
                </c:pt>
              </c:strCache>
            </c:strRef>
          </c:cat>
          <c:val>
            <c:numRef>
              <c:f>Sheet1!$B$10:$E$10</c:f>
              <c:numCache>
                <c:formatCode>0%</c:formatCode>
                <c:ptCount val="4"/>
                <c:pt idx="0">
                  <c:v>0.5195774904389</c:v>
                </c:pt>
                <c:pt idx="1">
                  <c:v>0.50856291883842142</c:v>
                </c:pt>
                <c:pt idx="2">
                  <c:v>0.4931093071549934</c:v>
                </c:pt>
                <c:pt idx="3">
                  <c:v>0.47619509357122081</c:v>
                </c:pt>
              </c:numCache>
            </c:numRef>
          </c:val>
          <c:extLst>
            <c:ext xmlns:c16="http://schemas.microsoft.com/office/drawing/2014/chart" uri="{C3380CC4-5D6E-409C-BE32-E72D297353CC}">
              <c16:uniqueId val="{00000001-1C87-47FD-AE6E-AC2DE8CCF4E8}"/>
            </c:ext>
          </c:extLst>
        </c:ser>
        <c:dLbls>
          <c:dLblPos val="outEnd"/>
          <c:showLegendKey val="0"/>
          <c:showVal val="1"/>
          <c:showCatName val="0"/>
          <c:showSerName val="0"/>
          <c:showPercent val="0"/>
          <c:showBubbleSize val="0"/>
        </c:dLbls>
        <c:gapWidth val="219"/>
        <c:overlap val="-27"/>
        <c:axId val="1434926879"/>
        <c:axId val="1434925215"/>
      </c:barChart>
      <c:catAx>
        <c:axId val="143492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4925215"/>
        <c:crosses val="autoZero"/>
        <c:auto val="1"/>
        <c:lblAlgn val="ctr"/>
        <c:lblOffset val="100"/>
        <c:noMultiLvlLbl val="0"/>
      </c:catAx>
      <c:valAx>
        <c:axId val="1434925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4926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 of  SSSP non-exempt students completing a COMP SEP in the first year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2016-17</c:v>
                </c:pt>
                <c:pt idx="1">
                  <c:v>2017-18</c:v>
                </c:pt>
                <c:pt idx="2">
                  <c:v>2018-19</c:v>
                </c:pt>
                <c:pt idx="3">
                  <c:v>2019-20‡</c:v>
                </c:pt>
                <c:pt idx="4">
                  <c:v>2020-21‡</c:v>
                </c:pt>
              </c:strCache>
            </c:strRef>
          </c:cat>
          <c:val>
            <c:numRef>
              <c:f>Sheet1!$B$3:$F$3</c:f>
              <c:numCache>
                <c:formatCode>General</c:formatCode>
                <c:ptCount val="5"/>
                <c:pt idx="0">
                  <c:v>355</c:v>
                </c:pt>
                <c:pt idx="1">
                  <c:v>288</c:v>
                </c:pt>
                <c:pt idx="2">
                  <c:v>304</c:v>
                </c:pt>
                <c:pt idx="3">
                  <c:v>324</c:v>
                </c:pt>
                <c:pt idx="4">
                  <c:v>449</c:v>
                </c:pt>
              </c:numCache>
            </c:numRef>
          </c:val>
          <c:extLst>
            <c:ext xmlns:c16="http://schemas.microsoft.com/office/drawing/2014/chart" uri="{C3380CC4-5D6E-409C-BE32-E72D297353CC}">
              <c16:uniqueId val="{00000000-946E-4331-B8AE-D92978597E6B}"/>
            </c:ext>
          </c:extLst>
        </c:ser>
        <c:dLbls>
          <c:showLegendKey val="0"/>
          <c:showVal val="1"/>
          <c:showCatName val="0"/>
          <c:showSerName val="0"/>
          <c:showPercent val="0"/>
          <c:showBubbleSize val="0"/>
        </c:dLbls>
        <c:gapWidth val="219"/>
        <c:overlap val="-27"/>
        <c:axId val="2094115584"/>
        <c:axId val="2094116416"/>
      </c:barChart>
      <c:lineChart>
        <c:grouping val="standard"/>
        <c:varyColors val="0"/>
        <c:ser>
          <c:idx val="1"/>
          <c:order val="1"/>
          <c:tx>
            <c:strRef>
              <c:f>Sheet1!$A$4</c:f>
              <c:strCache>
                <c:ptCount val="1"/>
                <c:pt idx="0">
                  <c:v>% of  SSSP non-exempt students completing a COMP SEP in the first year</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2016-17</c:v>
                </c:pt>
                <c:pt idx="1">
                  <c:v>2017-18</c:v>
                </c:pt>
                <c:pt idx="2">
                  <c:v>2018-19</c:v>
                </c:pt>
                <c:pt idx="3">
                  <c:v>2019-20‡</c:v>
                </c:pt>
                <c:pt idx="4">
                  <c:v>2020-21‡</c:v>
                </c:pt>
              </c:strCache>
            </c:strRef>
          </c:cat>
          <c:val>
            <c:numRef>
              <c:f>Sheet1!$B$4:$F$4</c:f>
              <c:numCache>
                <c:formatCode>0%</c:formatCode>
                <c:ptCount val="5"/>
                <c:pt idx="0">
                  <c:v>0.18214468958440225</c:v>
                </c:pt>
                <c:pt idx="1">
                  <c:v>0.18508997429305912</c:v>
                </c:pt>
                <c:pt idx="2">
                  <c:v>0.25061830173124483</c:v>
                </c:pt>
                <c:pt idx="3">
                  <c:v>0.25155279503105588</c:v>
                </c:pt>
                <c:pt idx="4">
                  <c:v>0.20539798719121682</c:v>
                </c:pt>
              </c:numCache>
            </c:numRef>
          </c:val>
          <c:smooth val="0"/>
          <c:extLst>
            <c:ext xmlns:c16="http://schemas.microsoft.com/office/drawing/2014/chart" uri="{C3380CC4-5D6E-409C-BE32-E72D297353CC}">
              <c16:uniqueId val="{00000001-946E-4331-B8AE-D92978597E6B}"/>
            </c:ext>
          </c:extLst>
        </c:ser>
        <c:dLbls>
          <c:showLegendKey val="0"/>
          <c:showVal val="1"/>
          <c:showCatName val="0"/>
          <c:showSerName val="0"/>
          <c:showPercent val="0"/>
          <c:showBubbleSize val="0"/>
        </c:dLbls>
        <c:marker val="1"/>
        <c:smooth val="0"/>
        <c:axId val="2094111008"/>
        <c:axId val="2094117664"/>
      </c:lineChart>
      <c:catAx>
        <c:axId val="209411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6416"/>
        <c:crosses val="autoZero"/>
        <c:auto val="1"/>
        <c:lblAlgn val="ctr"/>
        <c:lblOffset val="100"/>
        <c:noMultiLvlLbl val="0"/>
      </c:catAx>
      <c:valAx>
        <c:axId val="2094116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5584"/>
        <c:crosses val="autoZero"/>
        <c:crossBetween val="between"/>
      </c:valAx>
      <c:valAx>
        <c:axId val="20941176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1008"/>
        <c:crosses val="max"/>
        <c:crossBetween val="between"/>
      </c:valAx>
      <c:catAx>
        <c:axId val="2094111008"/>
        <c:scaling>
          <c:orientation val="minMax"/>
        </c:scaling>
        <c:delete val="1"/>
        <c:axPos val="b"/>
        <c:numFmt formatCode="General" sourceLinked="1"/>
        <c:majorTickMark val="none"/>
        <c:minorTickMark val="none"/>
        <c:tickLblPos val="nextTo"/>
        <c:crossAx val="20941176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'[SSSP_Educational_Plan_Tracking (1).xlsx]FRom SMCCCD Metrics'!$B$12</c:f>
              <c:strCache>
                <c:ptCount val="1"/>
                <c:pt idx="0">
                  <c:v>Fall 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Metrics'!$B$13:$B$14</c:f>
              <c:numCache>
                <c:formatCode>0%</c:formatCode>
                <c:ptCount val="2"/>
                <c:pt idx="0">
                  <c:v>0.8</c:v>
                </c:pt>
                <c:pt idx="1">
                  <c:v>0.72</c:v>
                </c:pt>
              </c:numCache>
            </c:numRef>
          </c:val>
          <c:extLst>
            <c:ext xmlns:c16="http://schemas.microsoft.com/office/drawing/2014/chart" uri="{C3380CC4-5D6E-409C-BE32-E72D297353CC}">
              <c16:uniqueId val="{00000000-AAEC-4AF8-943C-F696057F8DE5}"/>
            </c:ext>
          </c:extLst>
        </c:ser>
        <c:ser>
          <c:idx val="1"/>
          <c:order val="1"/>
          <c:tx>
            <c:strRef>
              <c:f>'[SSSP_Educational_Plan_Tracking (1).xlsx]FRom SMCCCD Metrics'!$C$12</c:f>
              <c:strCache>
                <c:ptCount val="1"/>
                <c:pt idx="0">
                  <c:v>Fall 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Metrics'!$C$13:$C$14</c:f>
              <c:numCache>
                <c:formatCode>0%</c:formatCode>
                <c:ptCount val="2"/>
                <c:pt idx="0">
                  <c:v>0.9</c:v>
                </c:pt>
                <c:pt idx="1">
                  <c:v>0.81</c:v>
                </c:pt>
              </c:numCache>
            </c:numRef>
          </c:val>
          <c:extLst>
            <c:ext xmlns:c16="http://schemas.microsoft.com/office/drawing/2014/chart" uri="{C3380CC4-5D6E-409C-BE32-E72D297353CC}">
              <c16:uniqueId val="{00000001-AAEC-4AF8-943C-F696057F8DE5}"/>
            </c:ext>
          </c:extLst>
        </c:ser>
        <c:ser>
          <c:idx val="2"/>
          <c:order val="2"/>
          <c:tx>
            <c:strRef>
              <c:f>'[SSSP_Educational_Plan_Tracking (1).xlsx]FRom SMCCCD Metrics'!$D$12</c:f>
              <c:strCache>
                <c:ptCount val="1"/>
                <c:pt idx="0">
                  <c:v>Fall 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Metrics'!$D$13:$D$14</c:f>
              <c:numCache>
                <c:formatCode>0%</c:formatCode>
                <c:ptCount val="2"/>
                <c:pt idx="0">
                  <c:v>0.9</c:v>
                </c:pt>
                <c:pt idx="1">
                  <c:v>0.78</c:v>
                </c:pt>
              </c:numCache>
            </c:numRef>
          </c:val>
          <c:extLst>
            <c:ext xmlns:c16="http://schemas.microsoft.com/office/drawing/2014/chart" uri="{C3380CC4-5D6E-409C-BE32-E72D297353CC}">
              <c16:uniqueId val="{00000002-AAEC-4AF8-943C-F696057F8DE5}"/>
            </c:ext>
          </c:extLst>
        </c:ser>
        <c:ser>
          <c:idx val="3"/>
          <c:order val="3"/>
          <c:tx>
            <c:strRef>
              <c:f>'[SSSP_Educational_Plan_Tracking (1).xlsx]FRom SMCCCD Metrics'!$E$12</c:f>
              <c:strCache>
                <c:ptCount val="1"/>
                <c:pt idx="0">
                  <c:v>Fall 2018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Metrics'!$E$13:$E$14</c:f>
              <c:numCache>
                <c:formatCode>0%</c:formatCode>
                <c:ptCount val="2"/>
                <c:pt idx="0">
                  <c:v>0.95</c:v>
                </c:pt>
                <c:pt idx="1">
                  <c:v>0.76</c:v>
                </c:pt>
              </c:numCache>
            </c:numRef>
          </c:val>
          <c:extLst>
            <c:ext xmlns:c16="http://schemas.microsoft.com/office/drawing/2014/chart" uri="{C3380CC4-5D6E-409C-BE32-E72D297353CC}">
              <c16:uniqueId val="{00000003-AAEC-4AF8-943C-F696057F8DE5}"/>
            </c:ext>
          </c:extLst>
        </c:ser>
        <c:ser>
          <c:idx val="4"/>
          <c:order val="4"/>
          <c:tx>
            <c:strRef>
              <c:f>'[SSSP_Educational_Plan_Tracking (1).xlsx]FRom SMCCCD Metrics'!$F$12</c:f>
              <c:strCache>
                <c:ptCount val="1"/>
                <c:pt idx="0">
                  <c:v>Fall 2019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Metrics'!$F$13:$F$14</c:f>
              <c:numCache>
                <c:formatCode>0%</c:formatCode>
                <c:ptCount val="2"/>
                <c:pt idx="0">
                  <c:v>0.91</c:v>
                </c:pt>
                <c:pt idx="1">
                  <c:v>0.67</c:v>
                </c:pt>
              </c:numCache>
            </c:numRef>
          </c:val>
          <c:extLst>
            <c:ext xmlns:c16="http://schemas.microsoft.com/office/drawing/2014/chart" uri="{C3380CC4-5D6E-409C-BE32-E72D297353CC}">
              <c16:uniqueId val="{00000004-AAEC-4AF8-943C-F696057F8DE5}"/>
            </c:ext>
          </c:extLst>
        </c:ser>
        <c:dLbls>
          <c:dLblPos val="outEnd"/>
          <c:showLegendKey val="0"/>
          <c:showVal val="1"/>
          <c:showCatName val="0"/>
          <c:showSerName val="0"/>
          <c:showPercent val="0"/>
          <c:showBubbleSize val="0"/>
        </c:dLbls>
        <c:gapWidth val="219"/>
        <c:overlap val="-27"/>
        <c:axId val="316681328"/>
        <c:axId val="316679664"/>
      </c:barChart>
      <c:catAx>
        <c:axId val="31668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79664"/>
        <c:crosses val="autoZero"/>
        <c:auto val="1"/>
        <c:lblAlgn val="ctr"/>
        <c:lblOffset val="100"/>
        <c:noMultiLvlLbl val="0"/>
      </c:catAx>
      <c:valAx>
        <c:axId val="3166796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81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Sheet1!$A$18</c:f>
              <c:strCache>
                <c:ptCount val="1"/>
                <c:pt idx="0">
                  <c:v>Fall to spring persistence rate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Sheet1!$B$17:$F$17</c:f>
              <c:strCache>
                <c:ptCount val="5"/>
                <c:pt idx="0">
                  <c:v>2016-17</c:v>
                </c:pt>
                <c:pt idx="1">
                  <c:v>2017-18</c:v>
                </c:pt>
                <c:pt idx="2">
                  <c:v>2018-19</c:v>
                </c:pt>
                <c:pt idx="3">
                  <c:v>2019-20‡</c:v>
                </c:pt>
                <c:pt idx="4">
                  <c:v>2020-21‡</c:v>
                </c:pt>
              </c:strCache>
            </c:strRef>
          </c:cat>
          <c:val>
            <c:numRef>
              <c:f>Sheet1!$B$18:$F$18</c:f>
              <c:numCache>
                <c:formatCode>0%</c:formatCode>
                <c:ptCount val="5"/>
                <c:pt idx="0">
                  <c:v>0.61825479411327489</c:v>
                </c:pt>
                <c:pt idx="1">
                  <c:v>0.59584764283484237</c:v>
                </c:pt>
                <c:pt idx="2">
                  <c:v>0.58781594296824369</c:v>
                </c:pt>
                <c:pt idx="3">
                  <c:v>0.5306491372226787</c:v>
                </c:pt>
                <c:pt idx="4">
                  <c:v>0.64</c:v>
                </c:pt>
              </c:numCache>
            </c:numRef>
          </c:val>
          <c:extLst>
            <c:ext xmlns:c16="http://schemas.microsoft.com/office/drawing/2014/chart" uri="{C3380CC4-5D6E-409C-BE32-E72D297353CC}">
              <c16:uniqueId val="{00000000-5EDF-4E6D-A378-592A09FFFBA5}"/>
            </c:ext>
          </c:extLst>
        </c:ser>
        <c:ser>
          <c:idx val="1"/>
          <c:order val="1"/>
          <c:tx>
            <c:strRef>
              <c:f>Sheet1!$A$19</c:f>
              <c:strCache>
                <c:ptCount val="1"/>
                <c:pt idx="0">
                  <c:v>Fall to fall persistence rate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Sheet1!$B$17:$F$17</c:f>
              <c:strCache>
                <c:ptCount val="5"/>
                <c:pt idx="0">
                  <c:v>2016-17</c:v>
                </c:pt>
                <c:pt idx="1">
                  <c:v>2017-18</c:v>
                </c:pt>
                <c:pt idx="2">
                  <c:v>2018-19</c:v>
                </c:pt>
                <c:pt idx="3">
                  <c:v>2019-20‡</c:v>
                </c:pt>
                <c:pt idx="4">
                  <c:v>2020-21‡</c:v>
                </c:pt>
              </c:strCache>
            </c:strRef>
          </c:cat>
          <c:val>
            <c:numRef>
              <c:f>Sheet1!$B$19:$F$19</c:f>
              <c:numCache>
                <c:formatCode>0%</c:formatCode>
                <c:ptCount val="5"/>
                <c:pt idx="0">
                  <c:v>0.42381669175447401</c:v>
                </c:pt>
                <c:pt idx="1">
                  <c:v>0.40312500000000001</c:v>
                </c:pt>
                <c:pt idx="2">
                  <c:v>0.40671165420390298</c:v>
                </c:pt>
                <c:pt idx="3">
                  <c:v>0.3491103817585075</c:v>
                </c:pt>
                <c:pt idx="4">
                  <c:v>0.4</c:v>
                </c:pt>
              </c:numCache>
            </c:numRef>
          </c:val>
          <c:extLst>
            <c:ext xmlns:c16="http://schemas.microsoft.com/office/drawing/2014/chart" uri="{C3380CC4-5D6E-409C-BE32-E72D297353CC}">
              <c16:uniqueId val="{00000001-5EDF-4E6D-A378-592A09FFFBA5}"/>
            </c:ext>
          </c:extLst>
        </c:ser>
        <c:dLbls>
          <c:dLblPos val="outEnd"/>
          <c:showLegendKey val="0"/>
          <c:showVal val="1"/>
          <c:showCatName val="0"/>
          <c:showSerName val="0"/>
          <c:showPercent val="0"/>
          <c:showBubbleSize val="0"/>
        </c:dLbls>
        <c:gapWidth val="219"/>
        <c:overlap val="-27"/>
        <c:axId val="2087539760"/>
        <c:axId val="2087541840"/>
      </c:barChart>
      <c:catAx>
        <c:axId val="208753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87541840"/>
        <c:crosses val="autoZero"/>
        <c:auto val="1"/>
        <c:lblAlgn val="ctr"/>
        <c:lblOffset val="100"/>
        <c:noMultiLvlLbl val="0"/>
      </c:catAx>
      <c:valAx>
        <c:axId val="20875418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87539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Sheet4!$A$9</c:f>
              <c:strCache>
                <c:ptCount val="1"/>
                <c:pt idx="0">
                  <c:v># of AA and AS degrees awarded by CAN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Sheet4!$B$8:$F$8</c:f>
              <c:strCache>
                <c:ptCount val="5"/>
                <c:pt idx="0">
                  <c:v>2016-17</c:v>
                </c:pt>
                <c:pt idx="1">
                  <c:v>2017-18</c:v>
                </c:pt>
                <c:pt idx="2">
                  <c:v>2018-19</c:v>
                </c:pt>
                <c:pt idx="3">
                  <c:v>2019-20‡</c:v>
                </c:pt>
                <c:pt idx="4">
                  <c:v>2020-21‡</c:v>
                </c:pt>
              </c:strCache>
            </c:strRef>
          </c:cat>
          <c:val>
            <c:numRef>
              <c:f>Sheet4!$B$9:$F$9</c:f>
              <c:numCache>
                <c:formatCode>General</c:formatCode>
                <c:ptCount val="5"/>
                <c:pt idx="0">
                  <c:v>377</c:v>
                </c:pt>
                <c:pt idx="1">
                  <c:v>370</c:v>
                </c:pt>
                <c:pt idx="2">
                  <c:v>420</c:v>
                </c:pt>
                <c:pt idx="3">
                  <c:v>369</c:v>
                </c:pt>
                <c:pt idx="4">
                  <c:v>198</c:v>
                </c:pt>
              </c:numCache>
            </c:numRef>
          </c:val>
          <c:extLst>
            <c:ext xmlns:c16="http://schemas.microsoft.com/office/drawing/2014/chart" uri="{C3380CC4-5D6E-409C-BE32-E72D297353CC}">
              <c16:uniqueId val="{00000000-CB8B-49A2-B132-09713A8583FC}"/>
            </c:ext>
          </c:extLst>
        </c:ser>
        <c:ser>
          <c:idx val="1"/>
          <c:order val="1"/>
          <c:tx>
            <c:strRef>
              <c:f>Sheet4!$A$10</c:f>
              <c:strCache>
                <c:ptCount val="1"/>
                <c:pt idx="0">
                  <c:v># of ADT degrees awarded by CAN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Sheet4!$B$8:$F$8</c:f>
              <c:strCache>
                <c:ptCount val="5"/>
                <c:pt idx="0">
                  <c:v>2016-17</c:v>
                </c:pt>
                <c:pt idx="1">
                  <c:v>2017-18</c:v>
                </c:pt>
                <c:pt idx="2">
                  <c:v>2018-19</c:v>
                </c:pt>
                <c:pt idx="3">
                  <c:v>2019-20‡</c:v>
                </c:pt>
                <c:pt idx="4">
                  <c:v>2020-21‡</c:v>
                </c:pt>
              </c:strCache>
            </c:strRef>
          </c:cat>
          <c:val>
            <c:numRef>
              <c:f>Sheet4!$B$10:$F$10</c:f>
              <c:numCache>
                <c:formatCode>General</c:formatCode>
                <c:ptCount val="5"/>
                <c:pt idx="0">
                  <c:v>212</c:v>
                </c:pt>
                <c:pt idx="1">
                  <c:v>199</c:v>
                </c:pt>
                <c:pt idx="2">
                  <c:v>210</c:v>
                </c:pt>
                <c:pt idx="3">
                  <c:v>254</c:v>
                </c:pt>
                <c:pt idx="4">
                  <c:v>199</c:v>
                </c:pt>
              </c:numCache>
            </c:numRef>
          </c:val>
          <c:extLst>
            <c:ext xmlns:c16="http://schemas.microsoft.com/office/drawing/2014/chart" uri="{C3380CC4-5D6E-409C-BE32-E72D297353CC}">
              <c16:uniqueId val="{00000001-CB8B-49A2-B132-09713A8583FC}"/>
            </c:ext>
          </c:extLst>
        </c:ser>
        <c:dLbls>
          <c:dLblPos val="ctr"/>
          <c:showLegendKey val="0"/>
          <c:showVal val="1"/>
          <c:showCatName val="0"/>
          <c:showSerName val="0"/>
          <c:showPercent val="0"/>
          <c:showBubbleSize val="0"/>
        </c:dLbls>
        <c:gapWidth val="150"/>
        <c:overlap val="100"/>
        <c:axId val="1320074927"/>
        <c:axId val="1320073679"/>
      </c:barChart>
      <c:catAx>
        <c:axId val="132007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0073679"/>
        <c:crosses val="autoZero"/>
        <c:auto val="1"/>
        <c:lblAlgn val="ctr"/>
        <c:lblOffset val="100"/>
        <c:noMultiLvlLbl val="0"/>
      </c:catAx>
      <c:valAx>
        <c:axId val="13200736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00749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'Time to completion'!$B$1</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completion'!$B$2:$B$4</c:f>
              <c:numCache>
                <c:formatCode>General</c:formatCode>
                <c:ptCount val="3"/>
                <c:pt idx="0">
                  <c:v>20</c:v>
                </c:pt>
                <c:pt idx="1">
                  <c:v>66</c:v>
                </c:pt>
                <c:pt idx="2">
                  <c:v>113</c:v>
                </c:pt>
              </c:numCache>
            </c:numRef>
          </c:val>
          <c:extLst>
            <c:ext xmlns:c16="http://schemas.microsoft.com/office/drawing/2014/chart" uri="{C3380CC4-5D6E-409C-BE32-E72D297353CC}">
              <c16:uniqueId val="{00000000-DEB6-479D-B4BD-A294FE41B0C6}"/>
            </c:ext>
          </c:extLst>
        </c:ser>
        <c:ser>
          <c:idx val="1"/>
          <c:order val="1"/>
          <c:tx>
            <c:strRef>
              <c:f>'Time to completion'!$C$1</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completion'!$C$2:$C$4</c:f>
              <c:numCache>
                <c:formatCode>General</c:formatCode>
                <c:ptCount val="3"/>
                <c:pt idx="0">
                  <c:v>16</c:v>
                </c:pt>
                <c:pt idx="1">
                  <c:v>83</c:v>
                </c:pt>
                <c:pt idx="2">
                  <c:v>133</c:v>
                </c:pt>
              </c:numCache>
            </c:numRef>
          </c:val>
          <c:extLst>
            <c:ext xmlns:c16="http://schemas.microsoft.com/office/drawing/2014/chart" uri="{C3380CC4-5D6E-409C-BE32-E72D297353CC}">
              <c16:uniqueId val="{00000001-DEB6-479D-B4BD-A294FE41B0C6}"/>
            </c:ext>
          </c:extLst>
        </c:ser>
        <c:ser>
          <c:idx val="2"/>
          <c:order val="2"/>
          <c:tx>
            <c:strRef>
              <c:f>'Time to completion'!$D$1</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completion'!$D$2:$D$4</c:f>
              <c:numCache>
                <c:formatCode>General</c:formatCode>
                <c:ptCount val="3"/>
                <c:pt idx="0">
                  <c:v>22</c:v>
                </c:pt>
                <c:pt idx="1">
                  <c:v>76</c:v>
                </c:pt>
                <c:pt idx="2">
                  <c:v>179</c:v>
                </c:pt>
              </c:numCache>
            </c:numRef>
          </c:val>
          <c:extLst>
            <c:ext xmlns:c16="http://schemas.microsoft.com/office/drawing/2014/chart" uri="{C3380CC4-5D6E-409C-BE32-E72D297353CC}">
              <c16:uniqueId val="{00000002-DEB6-479D-B4BD-A294FE41B0C6}"/>
            </c:ext>
          </c:extLst>
        </c:ser>
        <c:ser>
          <c:idx val="3"/>
          <c:order val="3"/>
          <c:tx>
            <c:strRef>
              <c:f>'Time to completion'!$E$1</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completion'!$E$2:$E$4</c:f>
              <c:numCache>
                <c:formatCode>General</c:formatCode>
                <c:ptCount val="3"/>
                <c:pt idx="0">
                  <c:v>25</c:v>
                </c:pt>
                <c:pt idx="1">
                  <c:v>91</c:v>
                </c:pt>
                <c:pt idx="2">
                  <c:v>155</c:v>
                </c:pt>
              </c:numCache>
            </c:numRef>
          </c:val>
          <c:extLst>
            <c:ext xmlns:c16="http://schemas.microsoft.com/office/drawing/2014/chart" uri="{C3380CC4-5D6E-409C-BE32-E72D297353CC}">
              <c16:uniqueId val="{00000003-DEB6-479D-B4BD-A294FE41B0C6}"/>
            </c:ext>
          </c:extLst>
        </c:ser>
        <c:ser>
          <c:idx val="4"/>
          <c:order val="4"/>
          <c:tx>
            <c:strRef>
              <c:f>'Time to completion'!$F$1</c:f>
              <c:strCache>
                <c:ptCount val="1"/>
                <c:pt idx="0">
                  <c:v>2020-21‡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completion'!$F$2:$F$4</c:f>
              <c:numCache>
                <c:formatCode>General</c:formatCode>
                <c:ptCount val="3"/>
                <c:pt idx="0">
                  <c:v>18</c:v>
                </c:pt>
                <c:pt idx="1">
                  <c:v>83</c:v>
                </c:pt>
                <c:pt idx="2">
                  <c:v>113</c:v>
                </c:pt>
              </c:numCache>
            </c:numRef>
          </c:val>
          <c:extLst>
            <c:ext xmlns:c16="http://schemas.microsoft.com/office/drawing/2014/chart" uri="{C3380CC4-5D6E-409C-BE32-E72D297353CC}">
              <c16:uniqueId val="{00000004-DEB6-479D-B4BD-A294FE41B0C6}"/>
            </c:ext>
          </c:extLst>
        </c:ser>
        <c:dLbls>
          <c:dLblPos val="outEnd"/>
          <c:showLegendKey val="0"/>
          <c:showVal val="1"/>
          <c:showCatName val="0"/>
          <c:showSerName val="0"/>
          <c:showPercent val="0"/>
          <c:showBubbleSize val="0"/>
        </c:dLbls>
        <c:gapWidth val="219"/>
        <c:overlap val="-27"/>
        <c:axId val="316655952"/>
        <c:axId val="316659280"/>
      </c:barChart>
      <c:catAx>
        <c:axId val="3166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59280"/>
        <c:crosses val="autoZero"/>
        <c:auto val="1"/>
        <c:lblAlgn val="ctr"/>
        <c:lblOffset val="100"/>
        <c:noMultiLvlLbl val="0"/>
      </c:catAx>
      <c:valAx>
        <c:axId val="316659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55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Prefer not to Enroll Online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'finished pivot'!$U$3:$U$4</c:f>
              <c:strCache>
                <c:ptCount val="2"/>
                <c:pt idx="0">
                  <c:v>No</c:v>
                </c:pt>
                <c:pt idx="1">
                  <c:v>Yes</c:v>
                </c:pt>
              </c:strCache>
            </c:strRef>
          </c:cat>
          <c:val>
            <c:numRef>
              <c:f>'finished pivot'!$AA$3:$AA$4</c:f>
              <c:numCache>
                <c:formatCode>0%</c:formatCode>
                <c:ptCount val="2"/>
                <c:pt idx="0">
                  <c:v>0.77894736842105261</c:v>
                </c:pt>
                <c:pt idx="1">
                  <c:v>0.22105263157894736</c:v>
                </c:pt>
              </c:numCache>
            </c:numRef>
          </c:val>
          <c:extLst>
            <c:ext xmlns:c16="http://schemas.microsoft.com/office/drawing/2014/chart" uri="{C3380CC4-5D6E-409C-BE32-E72D297353CC}">
              <c16:uniqueId val="{00000000-0A32-4C8E-AC8C-AB2CE0F92EFB}"/>
            </c:ext>
          </c:extLst>
        </c:ser>
        <c:ser>
          <c:idx val="1"/>
          <c:order val="1"/>
          <c:tx>
            <c:v>Proportion in Survey</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'finished pivot'!$O$2:$O$3</c:f>
              <c:numCache>
                <c:formatCode>0%</c:formatCode>
                <c:ptCount val="2"/>
                <c:pt idx="0">
                  <c:v>0.73907766990291257</c:v>
                </c:pt>
                <c:pt idx="1">
                  <c:v>0.26092233009708737</c:v>
                </c:pt>
              </c:numCache>
            </c:numRef>
          </c:val>
          <c:extLst>
            <c:ext xmlns:c16="http://schemas.microsoft.com/office/drawing/2014/chart" uri="{C3380CC4-5D6E-409C-BE32-E72D297353CC}">
              <c16:uniqueId val="{00000001-0A32-4C8E-AC8C-AB2CE0F92EFB}"/>
            </c:ext>
          </c:extLst>
        </c:ser>
        <c:dLbls>
          <c:showLegendKey val="0"/>
          <c:showVal val="0"/>
          <c:showCatName val="0"/>
          <c:showSerName val="0"/>
          <c:showPercent val="0"/>
          <c:showBubbleSize val="0"/>
        </c:dLbls>
        <c:gapWidth val="219"/>
        <c:overlap val="-27"/>
        <c:axId val="1958959775"/>
        <c:axId val="1984344319"/>
      </c:barChart>
      <c:catAx>
        <c:axId val="195895977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Low income Status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4344319"/>
        <c:crosses val="autoZero"/>
        <c:auto val="1"/>
        <c:lblAlgn val="ctr"/>
        <c:lblOffset val="100"/>
        <c:noMultiLvlLbl val="0"/>
      </c:catAx>
      <c:valAx>
        <c:axId val="1984344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Proportion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9597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19-20_SEAP_NSC_transfer.xlsx]Sheet2'!$AF$35:$AF$36</c:f>
              <c:strCache>
                <c:ptCount val="2"/>
                <c:pt idx="0">
                  <c:v>International</c:v>
                </c:pt>
                <c:pt idx="1">
                  <c:v>Low income</c:v>
                </c:pt>
              </c:strCache>
            </c:strRef>
          </c:cat>
          <c:val>
            <c:numRef>
              <c:f>'[Copy of 19-20_SEAP_NSC_transfer.xlsx]Sheet2'!$AG$35:$AG$36</c:f>
              <c:numCache>
                <c:formatCode>0</c:formatCode>
                <c:ptCount val="2"/>
                <c:pt idx="0">
                  <c:v>-24.50351145038168</c:v>
                </c:pt>
                <c:pt idx="1">
                  <c:v>-83.775006529119892</c:v>
                </c:pt>
              </c:numCache>
            </c:numRef>
          </c:val>
          <c:extLst>
            <c:ext xmlns:c16="http://schemas.microsoft.com/office/drawing/2014/chart" uri="{C3380CC4-5D6E-409C-BE32-E72D297353CC}">
              <c16:uniqueId val="{00000000-7180-4358-9D6F-E24F080F8BE6}"/>
            </c:ext>
          </c:extLst>
        </c:ser>
        <c:dLbls>
          <c:showLegendKey val="0"/>
          <c:showVal val="0"/>
          <c:showCatName val="0"/>
          <c:showSerName val="0"/>
          <c:showPercent val="0"/>
          <c:showBubbleSize val="0"/>
        </c:dLbls>
        <c:gapWidth val="219"/>
        <c:overlap val="-27"/>
        <c:axId val="1346360896"/>
        <c:axId val="1153221168"/>
      </c:barChart>
      <c:catAx>
        <c:axId val="1346360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3221168"/>
        <c:crosses val="autoZero"/>
        <c:auto val="1"/>
        <c:lblAlgn val="ctr"/>
        <c:lblOffset val="100"/>
        <c:noMultiLvlLbl val="0"/>
      </c:catAx>
      <c:valAx>
        <c:axId val="11532211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360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4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CA-4F85-AC97-C434EE503FE7}"/>
                </c:ext>
              </c:extLst>
            </c:dLbl>
            <c:dLbl>
              <c:idx val="1"/>
              <c:delete val="1"/>
              <c:extLst>
                <c:ext xmlns:c15="http://schemas.microsoft.com/office/drawing/2012/chart" uri="{CE6537A1-D6FC-4f65-9D91-7224C49458BB}"/>
                <c:ext xmlns:c16="http://schemas.microsoft.com/office/drawing/2014/chart" uri="{C3380CC4-5D6E-409C-BE32-E72D297353CC}">
                  <c16:uniqueId val="{00000001-6BCA-4F85-AC97-C434EE503FE7}"/>
                </c:ext>
              </c:extLst>
            </c:dLbl>
            <c:dLbl>
              <c:idx val="2"/>
              <c:delete val="1"/>
              <c:extLst>
                <c:ext xmlns:c15="http://schemas.microsoft.com/office/drawing/2012/chart" uri="{CE6537A1-D6FC-4f65-9D91-7224C49458BB}"/>
                <c:ext xmlns:c16="http://schemas.microsoft.com/office/drawing/2014/chart" uri="{C3380CC4-5D6E-409C-BE32-E72D297353CC}">
                  <c16:uniqueId val="{00000002-6BCA-4F85-AC97-C434EE503FE7}"/>
                </c:ext>
              </c:extLst>
            </c:dLbl>
            <c:dLbl>
              <c:idx val="3"/>
              <c:delete val="1"/>
              <c:extLst>
                <c:ext xmlns:c15="http://schemas.microsoft.com/office/drawing/2012/chart" uri="{CE6537A1-D6FC-4f65-9D91-7224C49458BB}"/>
                <c:ext xmlns:c16="http://schemas.microsoft.com/office/drawing/2014/chart" uri="{C3380CC4-5D6E-409C-BE32-E72D297353CC}">
                  <c16:uniqueId val="{00000003-6BCA-4F85-AC97-C434EE503FE7}"/>
                </c:ext>
              </c:extLst>
            </c:dLbl>
            <c:dLbl>
              <c:idx val="4"/>
              <c:delete val="1"/>
              <c:extLst>
                <c:ext xmlns:c15="http://schemas.microsoft.com/office/drawing/2012/chart" uri="{CE6537A1-D6FC-4f65-9D91-7224C49458BB}"/>
                <c:ext xmlns:c16="http://schemas.microsoft.com/office/drawing/2014/chart" uri="{C3380CC4-5D6E-409C-BE32-E72D297353CC}">
                  <c16:uniqueId val="{00000004-6BCA-4F85-AC97-C434EE503FE7}"/>
                </c:ext>
              </c:extLst>
            </c:dLbl>
            <c:dLbl>
              <c:idx val="5"/>
              <c:delete val="1"/>
              <c:extLst>
                <c:ext xmlns:c15="http://schemas.microsoft.com/office/drawing/2012/chart" uri="{CE6537A1-D6FC-4f65-9D91-7224C49458BB}"/>
                <c:ext xmlns:c16="http://schemas.microsoft.com/office/drawing/2014/chart" uri="{C3380CC4-5D6E-409C-BE32-E72D297353CC}">
                  <c16:uniqueId val="{00000005-6BCA-4F85-AC97-C434EE503FE7}"/>
                </c:ext>
              </c:extLst>
            </c:dLbl>
            <c:dLbl>
              <c:idx val="6"/>
              <c:delete val="1"/>
              <c:extLst>
                <c:ext xmlns:c15="http://schemas.microsoft.com/office/drawing/2012/chart" uri="{CE6537A1-D6FC-4f65-9D91-7224C49458BB}"/>
                <c:ext xmlns:c16="http://schemas.microsoft.com/office/drawing/2014/chart" uri="{C3380CC4-5D6E-409C-BE32-E72D297353CC}">
                  <c16:uniqueId val="{00000006-6BCA-4F85-AC97-C434EE503FE7}"/>
                </c:ext>
              </c:extLst>
            </c:dLbl>
            <c:dLbl>
              <c:idx val="8"/>
              <c:delete val="1"/>
              <c:extLst>
                <c:ext xmlns:c15="http://schemas.microsoft.com/office/drawing/2012/chart" uri="{CE6537A1-D6FC-4f65-9D91-7224C49458BB}"/>
                <c:ext xmlns:c16="http://schemas.microsoft.com/office/drawing/2014/chart" uri="{C3380CC4-5D6E-409C-BE32-E72D297353CC}">
                  <c16:uniqueId val="{00000007-6BCA-4F85-AC97-C434EE503F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19-20_SEAP_NSC_transfer.xlsx]Sheet2'!$AF$40:$AF$48</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'[Copy of 19-20_SEAP_NSC_transfer.xlsx]Sheet2'!$AG$40:$AG$48</c:f>
              <c:numCache>
                <c:formatCode>General</c:formatCode>
                <c:ptCount val="9"/>
                <c:pt idx="0">
                  <c:v>0</c:v>
                </c:pt>
                <c:pt idx="1">
                  <c:v>0</c:v>
                </c:pt>
                <c:pt idx="2">
                  <c:v>0</c:v>
                </c:pt>
                <c:pt idx="3">
                  <c:v>0</c:v>
                </c:pt>
                <c:pt idx="4">
                  <c:v>0</c:v>
                </c:pt>
                <c:pt idx="5">
                  <c:v>0</c:v>
                </c:pt>
                <c:pt idx="6">
                  <c:v>0</c:v>
                </c:pt>
                <c:pt idx="7" formatCode="0">
                  <c:v>-28.973006905210298</c:v>
                </c:pt>
                <c:pt idx="8">
                  <c:v>0</c:v>
                </c:pt>
              </c:numCache>
            </c:numRef>
          </c:val>
          <c:extLst>
            <c:ext xmlns:c16="http://schemas.microsoft.com/office/drawing/2014/chart" uri="{C3380CC4-5D6E-409C-BE32-E72D297353CC}">
              <c16:uniqueId val="{00000008-6BCA-4F85-AC97-C434EE503FE7}"/>
            </c:ext>
          </c:extLst>
        </c:ser>
        <c:dLbls>
          <c:showLegendKey val="0"/>
          <c:showVal val="0"/>
          <c:showCatName val="0"/>
          <c:showSerName val="0"/>
          <c:showPercent val="0"/>
          <c:showBubbleSize val="0"/>
        </c:dLbls>
        <c:gapWidth val="219"/>
        <c:overlap val="-27"/>
        <c:axId val="363023600"/>
        <c:axId val="309096128"/>
      </c:barChart>
      <c:catAx>
        <c:axId val="36302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096128"/>
        <c:crosses val="autoZero"/>
        <c:auto val="1"/>
        <c:lblAlgn val="ctr"/>
        <c:lblOffset val="100"/>
        <c:noMultiLvlLbl val="0"/>
      </c:catAx>
      <c:valAx>
        <c:axId val="30909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023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Annual transfers</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Transfer!$B$2</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Transfer!$B$3:$B$5</c:f>
              <c:numCache>
                <c:formatCode>General</c:formatCode>
                <c:ptCount val="3"/>
                <c:pt idx="0">
                  <c:v>74</c:v>
                </c:pt>
                <c:pt idx="1">
                  <c:v>144</c:v>
                </c:pt>
                <c:pt idx="2" formatCode="_(* #,##0_);_(* \(#,##0\);_(* &quot;-&quot;??_);_(@_)">
                  <c:v>1104</c:v>
                </c:pt>
              </c:numCache>
            </c:numRef>
          </c:val>
          <c:extLst>
            <c:ext xmlns:c16="http://schemas.microsoft.com/office/drawing/2014/chart" uri="{C3380CC4-5D6E-409C-BE32-E72D297353CC}">
              <c16:uniqueId val="{00000000-B3E7-495D-B93F-72D64E6C48EE}"/>
            </c:ext>
          </c:extLst>
        </c:ser>
        <c:ser>
          <c:idx val="1"/>
          <c:order val="1"/>
          <c:tx>
            <c:strRef>
              <c:f>Transfer!$C$2</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Transfer!$C$3:$C$5</c:f>
              <c:numCache>
                <c:formatCode>General</c:formatCode>
                <c:ptCount val="3"/>
                <c:pt idx="0">
                  <c:v>121</c:v>
                </c:pt>
                <c:pt idx="1">
                  <c:v>162</c:v>
                </c:pt>
                <c:pt idx="2" formatCode="_(* #,##0_);_(* \(#,##0\);_(* &quot;-&quot;??_);_(@_)">
                  <c:v>1274</c:v>
                </c:pt>
              </c:numCache>
            </c:numRef>
          </c:val>
          <c:extLst>
            <c:ext xmlns:c16="http://schemas.microsoft.com/office/drawing/2014/chart" uri="{C3380CC4-5D6E-409C-BE32-E72D297353CC}">
              <c16:uniqueId val="{00000001-B3E7-495D-B93F-72D64E6C48EE}"/>
            </c:ext>
          </c:extLst>
        </c:ser>
        <c:ser>
          <c:idx val="2"/>
          <c:order val="2"/>
          <c:tx>
            <c:strRef>
              <c:f>Transfer!$D$2</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Transfer!$D$3:$D$5</c:f>
              <c:numCache>
                <c:formatCode>General</c:formatCode>
                <c:ptCount val="3"/>
                <c:pt idx="0">
                  <c:v>71</c:v>
                </c:pt>
                <c:pt idx="1">
                  <c:v>138</c:v>
                </c:pt>
                <c:pt idx="2" formatCode="_(* #,##0_);_(* \(#,##0\);_(* &quot;-&quot;??_);_(@_)">
                  <c:v>1319</c:v>
                </c:pt>
              </c:numCache>
            </c:numRef>
          </c:val>
          <c:extLst>
            <c:ext xmlns:c16="http://schemas.microsoft.com/office/drawing/2014/chart" uri="{C3380CC4-5D6E-409C-BE32-E72D297353CC}">
              <c16:uniqueId val="{00000002-B3E7-495D-B93F-72D64E6C48EE}"/>
            </c:ext>
          </c:extLst>
        </c:ser>
        <c:ser>
          <c:idx val="3"/>
          <c:order val="3"/>
          <c:tx>
            <c:strRef>
              <c:f>Transfer!$E$2</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Transfer!$E$3:$E$5</c:f>
              <c:numCache>
                <c:formatCode>General</c:formatCode>
                <c:ptCount val="3"/>
                <c:pt idx="0">
                  <c:v>67</c:v>
                </c:pt>
                <c:pt idx="1">
                  <c:v>176</c:v>
                </c:pt>
                <c:pt idx="2" formatCode="_(* #,##0_);_(* \(#,##0\);_(* &quot;-&quot;??_);_(@_)">
                  <c:v>1486</c:v>
                </c:pt>
              </c:numCache>
            </c:numRef>
          </c:val>
          <c:extLst>
            <c:ext xmlns:c16="http://schemas.microsoft.com/office/drawing/2014/chart" uri="{C3380CC4-5D6E-409C-BE32-E72D297353CC}">
              <c16:uniqueId val="{00000003-B3E7-495D-B93F-72D64E6C48EE}"/>
            </c:ext>
          </c:extLst>
        </c:ser>
        <c:dLbls>
          <c:dLblPos val="outEnd"/>
          <c:showLegendKey val="0"/>
          <c:showVal val="1"/>
          <c:showCatName val="0"/>
          <c:showSerName val="0"/>
          <c:showPercent val="0"/>
          <c:showBubbleSize val="0"/>
        </c:dLbls>
        <c:gapWidth val="219"/>
        <c:overlap val="-27"/>
        <c:axId val="750594879"/>
        <c:axId val="750599039"/>
      </c:barChart>
      <c:catAx>
        <c:axId val="75059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599039"/>
        <c:crosses val="autoZero"/>
        <c:auto val="1"/>
        <c:lblAlgn val="ctr"/>
        <c:lblOffset val="100"/>
        <c:noMultiLvlLbl val="0"/>
      </c:catAx>
      <c:valAx>
        <c:axId val="7505990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594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Prefer not to Enroll Online</c:v>
          </c:tx>
          <c:spPr>
            <a:solidFill>
              <a:schemeClr val="accent1"/>
            </a:solidFill>
            <a:ln>
              <a:noFill/>
            </a:ln>
            <a:effectLst/>
          </c:spPr>
          <c:invertIfNegative val="0"/>
          <c:dLbls>
            <c:dLbl>
              <c:idx val="6"/>
              <c:layout>
                <c:manualLayout>
                  <c:x val="-7.3529411764706783E-3"/>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98C-402F-80C3-8F45AA8670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'finished pivot'!$U$14:$U$21</c:f>
              <c:strCache>
                <c:ptCount val="8"/>
                <c:pt idx="0">
                  <c:v>Asian</c:v>
                </c:pt>
                <c:pt idx="1">
                  <c:v>Black - Non-Hispanic</c:v>
                </c:pt>
                <c:pt idx="2">
                  <c:v>Filipino</c:v>
                </c:pt>
                <c:pt idx="3">
                  <c:v>Hispanic</c:v>
                </c:pt>
                <c:pt idx="4">
                  <c:v>Multiraces</c:v>
                </c:pt>
                <c:pt idx="5">
                  <c:v>Pacific Islander</c:v>
                </c:pt>
                <c:pt idx="6">
                  <c:v>Unknown</c:v>
                </c:pt>
                <c:pt idx="7">
                  <c:v>White Non-Hispanic</c:v>
                </c:pt>
              </c:strCache>
            </c:strRef>
          </c:cat>
          <c:val>
            <c:numRef>
              <c:f>'finished pivot'!$AA$14:$AA$21</c:f>
              <c:numCache>
                <c:formatCode>0%</c:formatCode>
                <c:ptCount val="8"/>
                <c:pt idx="0">
                  <c:v>0.15789473684210525</c:v>
                </c:pt>
                <c:pt idx="1">
                  <c:v>2.1052631578947368E-2</c:v>
                </c:pt>
                <c:pt idx="2">
                  <c:v>3.6842105263157891E-2</c:v>
                </c:pt>
                <c:pt idx="3">
                  <c:v>0.24736842105263157</c:v>
                </c:pt>
                <c:pt idx="4">
                  <c:v>3.1578947368421054E-2</c:v>
                </c:pt>
                <c:pt idx="5">
                  <c:v>2.1052631578947368E-2</c:v>
                </c:pt>
                <c:pt idx="6">
                  <c:v>8.4210526315789472E-2</c:v>
                </c:pt>
                <c:pt idx="7">
                  <c:v>0.4</c:v>
                </c:pt>
              </c:numCache>
            </c:numRef>
          </c:val>
          <c:extLst>
            <c:ext xmlns:c16="http://schemas.microsoft.com/office/drawing/2014/chart" uri="{C3380CC4-5D6E-409C-BE32-E72D297353CC}">
              <c16:uniqueId val="{00000000-398C-402F-80C3-8F45AA8670B5}"/>
            </c:ext>
          </c:extLst>
        </c:ser>
        <c:ser>
          <c:idx val="1"/>
          <c:order val="1"/>
          <c:tx>
            <c:v>Proportion in Survey</c:v>
          </c:tx>
          <c:spPr>
            <a:solidFill>
              <a:schemeClr val="accent2"/>
            </a:solidFill>
            <a:ln>
              <a:noFill/>
            </a:ln>
            <a:effectLst/>
          </c:spPr>
          <c:invertIfNegative val="0"/>
          <c:dLbls>
            <c:dLbl>
              <c:idx val="0"/>
              <c:layout>
                <c:manualLayout>
                  <c:x val="1.7156862745097996E-2"/>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98C-402F-80C3-8F45AA8670B5}"/>
                </c:ext>
              </c:extLst>
            </c:dLbl>
            <c:dLbl>
              <c:idx val="1"/>
              <c:layout>
                <c:manualLayout>
                  <c:x val="9.8039215686274508E-3"/>
                  <c:y val="-2.33491399656841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8C-402F-80C3-8F45AA8670B5}"/>
                </c:ext>
              </c:extLst>
            </c:dLbl>
            <c:dLbl>
              <c:idx val="2"/>
              <c:layout>
                <c:manualLayout>
                  <c:x val="1.4705882352941086E-2"/>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98C-402F-80C3-8F45AA8670B5}"/>
                </c:ext>
              </c:extLst>
            </c:dLbl>
            <c:dLbl>
              <c:idx val="4"/>
              <c:layout>
                <c:manualLayout>
                  <c:x val="1.4705882352941086E-2"/>
                  <c:y val="-2.33491399656841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98C-402F-80C3-8F45AA8670B5}"/>
                </c:ext>
              </c:extLst>
            </c:dLbl>
            <c:dLbl>
              <c:idx val="5"/>
              <c:layout>
                <c:manualLayout>
                  <c:x val="1.715686274509795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98C-402F-80C3-8F45AA8670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'finished pivot'!$O$7:$O$14</c:f>
              <c:numCache>
                <c:formatCode>0%</c:formatCode>
                <c:ptCount val="8"/>
                <c:pt idx="0">
                  <c:v>0.18810679611650485</c:v>
                </c:pt>
                <c:pt idx="1">
                  <c:v>2.9126213592233011E-2</c:v>
                </c:pt>
                <c:pt idx="2">
                  <c:v>6.1893203883495146E-2</c:v>
                </c:pt>
                <c:pt idx="3">
                  <c:v>0.28762135922330095</c:v>
                </c:pt>
                <c:pt idx="4">
                  <c:v>4.9757281553398057E-2</c:v>
                </c:pt>
                <c:pt idx="5">
                  <c:v>1.9417475728155338E-2</c:v>
                </c:pt>
                <c:pt idx="6">
                  <c:v>7.0388349514563103E-2</c:v>
                </c:pt>
                <c:pt idx="7">
                  <c:v>0.29126213592233008</c:v>
                </c:pt>
              </c:numCache>
            </c:numRef>
          </c:val>
          <c:extLst>
            <c:ext xmlns:c16="http://schemas.microsoft.com/office/drawing/2014/chart" uri="{C3380CC4-5D6E-409C-BE32-E72D297353CC}">
              <c16:uniqueId val="{00000001-398C-402F-80C3-8F45AA8670B5}"/>
            </c:ext>
          </c:extLst>
        </c:ser>
        <c:dLbls>
          <c:dLblPos val="outEnd"/>
          <c:showLegendKey val="0"/>
          <c:showVal val="1"/>
          <c:showCatName val="0"/>
          <c:showSerName val="0"/>
          <c:showPercent val="0"/>
          <c:showBubbleSize val="0"/>
        </c:dLbls>
        <c:gapWidth val="219"/>
        <c:overlap val="-27"/>
        <c:axId val="1883089087"/>
        <c:axId val="1885068687"/>
      </c:barChart>
      <c:catAx>
        <c:axId val="188308908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Race Ethnicity</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5068687"/>
        <c:crosses val="autoZero"/>
        <c:auto val="1"/>
        <c:lblAlgn val="ctr"/>
        <c:lblOffset val="100"/>
        <c:noMultiLvlLbl val="0"/>
      </c:catAx>
      <c:valAx>
        <c:axId val="1885068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Proportion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0890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Fall Semester Cañada Headcount*</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 Trends (PIT)'!$C$31</c:f>
              <c:strCache>
                <c:ptCount val="1"/>
                <c:pt idx="0">
                  <c:v>Headcount</c:v>
                </c:pt>
              </c:strCache>
            </c:strRef>
          </c:tx>
          <c:spPr>
            <a:ln w="28575" cap="rnd">
              <a:solidFill>
                <a:schemeClr val="accent3">
                  <a:lumMod val="20000"/>
                  <a:lumOff val="8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 Trends (PIT)'!$B$32:$B$37</c:f>
              <c:strCache>
                <c:ptCount val="6"/>
                <c:pt idx="0">
                  <c:v>Fall 2016</c:v>
                </c:pt>
                <c:pt idx="1">
                  <c:v>Fall 2017</c:v>
                </c:pt>
                <c:pt idx="2">
                  <c:v>Fall 2018</c:v>
                </c:pt>
                <c:pt idx="3">
                  <c:v>Fall 2019</c:v>
                </c:pt>
                <c:pt idx="4">
                  <c:v>Fall 2020</c:v>
                </c:pt>
                <c:pt idx="5">
                  <c:v>Fall 2021</c:v>
                </c:pt>
              </c:strCache>
            </c:strRef>
          </c:cat>
          <c:val>
            <c:numRef>
              <c:f>'Enrollment Trends (PIT)'!$C$32:$C$37</c:f>
              <c:numCache>
                <c:formatCode>#,##0</c:formatCode>
                <c:ptCount val="6"/>
                <c:pt idx="0">
                  <c:v>6697</c:v>
                </c:pt>
                <c:pt idx="1">
                  <c:v>6309</c:v>
                </c:pt>
                <c:pt idx="2">
                  <c:v>6127</c:v>
                </c:pt>
                <c:pt idx="3">
                  <c:v>5961</c:v>
                </c:pt>
                <c:pt idx="4">
                  <c:v>6013</c:v>
                </c:pt>
                <c:pt idx="5">
                  <c:v>4334</c:v>
                </c:pt>
              </c:numCache>
            </c:numRef>
          </c:val>
          <c:smooth val="0"/>
          <c:extLst>
            <c:ext xmlns:c16="http://schemas.microsoft.com/office/drawing/2014/chart" uri="{C3380CC4-5D6E-409C-BE32-E72D297353CC}">
              <c16:uniqueId val="{00000000-1AF4-4E57-BD9E-87A5C7713C16}"/>
            </c:ext>
          </c:extLst>
        </c:ser>
        <c:dLbls>
          <c:dLblPos val="t"/>
          <c:showLegendKey val="0"/>
          <c:showVal val="1"/>
          <c:showCatName val="0"/>
          <c:showSerName val="0"/>
          <c:showPercent val="0"/>
          <c:showBubbleSize val="0"/>
        </c:dLbls>
        <c:smooth val="0"/>
        <c:axId val="235291695"/>
        <c:axId val="128150239"/>
      </c:lineChart>
      <c:catAx>
        <c:axId val="23529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150239"/>
        <c:crosses val="autoZero"/>
        <c:auto val="1"/>
        <c:lblAlgn val="ctr"/>
        <c:lblOffset val="100"/>
        <c:noMultiLvlLbl val="0"/>
      </c:catAx>
      <c:valAx>
        <c:axId val="1281502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291695"/>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Student Headcount:  2001-2021</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'[SMCCD_20-Year_Enrollment_Trends (4).xlsx]TRENDS'!$L$2</c:f>
              <c:strCache>
                <c:ptCount val="1"/>
                <c:pt idx="0">
                  <c:v>Skyline</c:v>
                </c:pt>
              </c:strCache>
            </c:strRef>
          </c:tx>
          <c:spPr>
            <a:ln w="28575" cap="rnd">
              <a:solidFill>
                <a:srgbClr val="FF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F-DA15-4093-838E-085362224976}"/>
                </c:ext>
              </c:extLst>
            </c:dLbl>
            <c:dLbl>
              <c:idx val="2"/>
              <c:delete val="1"/>
              <c:extLst>
                <c:ext xmlns:c15="http://schemas.microsoft.com/office/drawing/2012/chart" uri="{CE6537A1-D6FC-4f65-9D91-7224C49458BB}"/>
                <c:ext xmlns:c16="http://schemas.microsoft.com/office/drawing/2014/chart" uri="{C3380CC4-5D6E-409C-BE32-E72D297353CC}">
                  <c16:uniqueId val="{00000020-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21-DA15-4093-838E-085362224976}"/>
                </c:ext>
              </c:extLst>
            </c:dLbl>
            <c:dLbl>
              <c:idx val="4"/>
              <c:delete val="1"/>
              <c:extLst>
                <c:ext xmlns:c15="http://schemas.microsoft.com/office/drawing/2012/chart" uri="{CE6537A1-D6FC-4f65-9D91-7224C49458BB}"/>
                <c:ext xmlns:c16="http://schemas.microsoft.com/office/drawing/2014/chart" uri="{C3380CC4-5D6E-409C-BE32-E72D297353CC}">
                  <c16:uniqueId val="{00000022-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23-DA15-4093-838E-085362224976}"/>
                </c:ext>
              </c:extLst>
            </c:dLbl>
            <c:dLbl>
              <c:idx val="6"/>
              <c:delete val="1"/>
              <c:extLst>
                <c:ext xmlns:c15="http://schemas.microsoft.com/office/drawing/2012/chart" uri="{CE6537A1-D6FC-4f65-9D91-7224C49458BB}"/>
                <c:ext xmlns:c16="http://schemas.microsoft.com/office/drawing/2014/chart" uri="{C3380CC4-5D6E-409C-BE32-E72D297353CC}">
                  <c16:uniqueId val="{00000024-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25-DA15-4093-838E-085362224976}"/>
                </c:ext>
              </c:extLst>
            </c:dLbl>
            <c:dLbl>
              <c:idx val="8"/>
              <c:delete val="1"/>
              <c:extLst>
                <c:ext xmlns:c15="http://schemas.microsoft.com/office/drawing/2012/chart" uri="{CE6537A1-D6FC-4f65-9D91-7224C49458BB}"/>
                <c:ext xmlns:c16="http://schemas.microsoft.com/office/drawing/2014/chart" uri="{C3380CC4-5D6E-409C-BE32-E72D297353CC}">
                  <c16:uniqueId val="{00000026-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27-DA15-4093-838E-085362224976}"/>
                </c:ext>
              </c:extLst>
            </c:dLbl>
            <c:dLbl>
              <c:idx val="10"/>
              <c:delete val="1"/>
              <c:extLst>
                <c:ext xmlns:c15="http://schemas.microsoft.com/office/drawing/2012/chart" uri="{CE6537A1-D6FC-4f65-9D91-7224C49458BB}"/>
                <c:ext xmlns:c16="http://schemas.microsoft.com/office/drawing/2014/chart" uri="{C3380CC4-5D6E-409C-BE32-E72D297353CC}">
                  <c16:uniqueId val="{00000028-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29-DA15-4093-838E-085362224976}"/>
                </c:ext>
              </c:extLst>
            </c:dLbl>
            <c:dLbl>
              <c:idx val="12"/>
              <c:delete val="1"/>
              <c:extLst>
                <c:ext xmlns:c15="http://schemas.microsoft.com/office/drawing/2012/chart" uri="{CE6537A1-D6FC-4f65-9D91-7224C49458BB}"/>
                <c:ext xmlns:c16="http://schemas.microsoft.com/office/drawing/2014/chart" uri="{C3380CC4-5D6E-409C-BE32-E72D297353CC}">
                  <c16:uniqueId val="{0000002A-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2B-DA15-4093-838E-085362224976}"/>
                </c:ext>
              </c:extLst>
            </c:dLbl>
            <c:dLbl>
              <c:idx val="14"/>
              <c:delete val="1"/>
              <c:extLst>
                <c:ext xmlns:c15="http://schemas.microsoft.com/office/drawing/2012/chart" uri="{CE6537A1-D6FC-4f65-9D91-7224C49458BB}"/>
                <c:ext xmlns:c16="http://schemas.microsoft.com/office/drawing/2014/chart" uri="{C3380CC4-5D6E-409C-BE32-E72D297353CC}">
                  <c16:uniqueId val="{0000002C-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2D-DA15-4093-838E-085362224976}"/>
                </c:ext>
              </c:extLst>
            </c:dLbl>
            <c:dLbl>
              <c:idx val="16"/>
              <c:delete val="1"/>
              <c:extLst>
                <c:ext xmlns:c15="http://schemas.microsoft.com/office/drawing/2012/chart" uri="{CE6537A1-D6FC-4f65-9D91-7224C49458BB}"/>
                <c:ext xmlns:c16="http://schemas.microsoft.com/office/drawing/2014/chart" uri="{C3380CC4-5D6E-409C-BE32-E72D297353CC}">
                  <c16:uniqueId val="{0000002E-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2F-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30-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(4).xlsx]TRENDS'!$L$3:$L$22</c:f>
              <c:numCache>
                <c:formatCode>_(* #,##0_);_(* \(#,##0\);_(* "-"??_);_(@_)</c:formatCode>
                <c:ptCount val="20"/>
                <c:pt idx="0">
                  <c:v>16800</c:v>
                </c:pt>
                <c:pt idx="1">
                  <c:v>18120</c:v>
                </c:pt>
                <c:pt idx="2">
                  <c:v>15370</c:v>
                </c:pt>
                <c:pt idx="3">
                  <c:v>14623</c:v>
                </c:pt>
                <c:pt idx="4">
                  <c:v>14533</c:v>
                </c:pt>
                <c:pt idx="5">
                  <c:v>14510</c:v>
                </c:pt>
                <c:pt idx="6">
                  <c:v>15487</c:v>
                </c:pt>
                <c:pt idx="7">
                  <c:v>16821</c:v>
                </c:pt>
                <c:pt idx="8">
                  <c:v>18000</c:v>
                </c:pt>
                <c:pt idx="9">
                  <c:v>17302</c:v>
                </c:pt>
                <c:pt idx="10">
                  <c:v>17837</c:v>
                </c:pt>
                <c:pt idx="11">
                  <c:v>17544</c:v>
                </c:pt>
                <c:pt idx="12">
                  <c:v>17462</c:v>
                </c:pt>
                <c:pt idx="13">
                  <c:v>17447</c:v>
                </c:pt>
                <c:pt idx="14">
                  <c:v>17040</c:v>
                </c:pt>
                <c:pt idx="15">
                  <c:v>16085</c:v>
                </c:pt>
                <c:pt idx="16">
                  <c:v>15512</c:v>
                </c:pt>
                <c:pt idx="17">
                  <c:v>15535</c:v>
                </c:pt>
                <c:pt idx="18">
                  <c:v>15545</c:v>
                </c:pt>
                <c:pt idx="19">
                  <c:v>16644</c:v>
                </c:pt>
              </c:numCache>
            </c:numRef>
          </c:val>
          <c:smooth val="0"/>
          <c:extLst>
            <c:ext xmlns:c16="http://schemas.microsoft.com/office/drawing/2014/chart" uri="{C3380CC4-5D6E-409C-BE32-E72D297353CC}">
              <c16:uniqueId val="{00000000-DA15-4093-838E-085362224976}"/>
            </c:ext>
          </c:extLst>
        </c:ser>
        <c:ser>
          <c:idx val="1"/>
          <c:order val="1"/>
          <c:tx>
            <c:strRef>
              <c:f>'[SMCCD_20-Year_Enrollment_Trends (4).xlsx]TRENDS'!$M$2</c:f>
              <c:strCache>
                <c:ptCount val="1"/>
                <c:pt idx="0">
                  <c:v>Cañada</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04-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05-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06-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08-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09-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0A-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0B-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0C-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31-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(4).xlsx]TRENDS'!$M$3:$M$22</c:f>
              <c:numCache>
                <c:formatCode>_(* #,##0_);_(* \(#,##0\);_(* "-"??_);_(@_)</c:formatCode>
                <c:ptCount val="20"/>
                <c:pt idx="0">
                  <c:v>10933</c:v>
                </c:pt>
                <c:pt idx="1">
                  <c:v>11244</c:v>
                </c:pt>
                <c:pt idx="2">
                  <c:v>9754</c:v>
                </c:pt>
                <c:pt idx="3">
                  <c:v>10084</c:v>
                </c:pt>
                <c:pt idx="4">
                  <c:v>9994</c:v>
                </c:pt>
                <c:pt idx="5">
                  <c:v>10395</c:v>
                </c:pt>
                <c:pt idx="6">
                  <c:v>10839</c:v>
                </c:pt>
                <c:pt idx="7">
                  <c:v>11214</c:v>
                </c:pt>
                <c:pt idx="8">
                  <c:v>12040</c:v>
                </c:pt>
                <c:pt idx="9">
                  <c:v>11791</c:v>
                </c:pt>
                <c:pt idx="10">
                  <c:v>11503</c:v>
                </c:pt>
                <c:pt idx="11">
                  <c:v>11406</c:v>
                </c:pt>
                <c:pt idx="12">
                  <c:v>11444</c:v>
                </c:pt>
                <c:pt idx="13">
                  <c:v>11694</c:v>
                </c:pt>
                <c:pt idx="14">
                  <c:v>11642</c:v>
                </c:pt>
                <c:pt idx="15">
                  <c:v>11279</c:v>
                </c:pt>
                <c:pt idx="16">
                  <c:v>10946</c:v>
                </c:pt>
                <c:pt idx="17">
                  <c:v>10918</c:v>
                </c:pt>
                <c:pt idx="18">
                  <c:v>10389</c:v>
                </c:pt>
                <c:pt idx="19">
                  <c:v>9972</c:v>
                </c:pt>
              </c:numCache>
            </c:numRef>
          </c:val>
          <c:smooth val="0"/>
          <c:extLst>
            <c:ext xmlns:c16="http://schemas.microsoft.com/office/drawing/2014/chart" uri="{C3380CC4-5D6E-409C-BE32-E72D297353CC}">
              <c16:uniqueId val="{00000001-DA15-4093-838E-085362224976}"/>
            </c:ext>
          </c:extLst>
        </c:ser>
        <c:ser>
          <c:idx val="2"/>
          <c:order val="2"/>
          <c:tx>
            <c:strRef>
              <c:f>'[SMCCD_20-Year_Enrollment_Trends (4).xlsx]TRENDS'!$N$2</c:f>
              <c:strCache>
                <c:ptCount val="1"/>
                <c:pt idx="0">
                  <c:v>San Mateo</c:v>
                </c:pt>
              </c:strCache>
            </c:strRef>
          </c:tx>
          <c:spPr>
            <a:ln w="28575" cap="rnd">
              <a:solidFill>
                <a:schemeClr val="accent6">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E-DA15-4093-838E-085362224976}"/>
                </c:ext>
              </c:extLst>
            </c:dLbl>
            <c:dLbl>
              <c:idx val="2"/>
              <c:delete val="1"/>
              <c:extLst>
                <c:ext xmlns:c15="http://schemas.microsoft.com/office/drawing/2012/chart" uri="{CE6537A1-D6FC-4f65-9D91-7224C49458BB}"/>
                <c:ext xmlns:c16="http://schemas.microsoft.com/office/drawing/2014/chart" uri="{C3380CC4-5D6E-409C-BE32-E72D297353CC}">
                  <c16:uniqueId val="{0000000D-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0E-DA15-4093-838E-085362224976}"/>
                </c:ext>
              </c:extLst>
            </c:dLbl>
            <c:dLbl>
              <c:idx val="4"/>
              <c:delete val="1"/>
              <c:extLst>
                <c:ext xmlns:c15="http://schemas.microsoft.com/office/drawing/2012/chart" uri="{CE6537A1-D6FC-4f65-9D91-7224C49458BB}"/>
                <c:ext xmlns:c16="http://schemas.microsoft.com/office/drawing/2014/chart" uri="{C3380CC4-5D6E-409C-BE32-E72D297353CC}">
                  <c16:uniqueId val="{0000000F-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10-DA15-4093-838E-085362224976}"/>
                </c:ext>
              </c:extLst>
            </c:dLbl>
            <c:dLbl>
              <c:idx val="6"/>
              <c:delete val="1"/>
              <c:extLst>
                <c:ext xmlns:c15="http://schemas.microsoft.com/office/drawing/2012/chart" uri="{CE6537A1-D6FC-4f65-9D91-7224C49458BB}"/>
                <c:ext xmlns:c16="http://schemas.microsoft.com/office/drawing/2014/chart" uri="{C3380CC4-5D6E-409C-BE32-E72D297353CC}">
                  <c16:uniqueId val="{00000011-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12-DA15-4093-838E-085362224976}"/>
                </c:ext>
              </c:extLst>
            </c:dLbl>
            <c:dLbl>
              <c:idx val="8"/>
              <c:delete val="1"/>
              <c:extLst>
                <c:ext xmlns:c15="http://schemas.microsoft.com/office/drawing/2012/chart" uri="{CE6537A1-D6FC-4f65-9D91-7224C49458BB}"/>
                <c:ext xmlns:c16="http://schemas.microsoft.com/office/drawing/2014/chart" uri="{C3380CC4-5D6E-409C-BE32-E72D297353CC}">
                  <c16:uniqueId val="{00000013-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14-DA15-4093-838E-085362224976}"/>
                </c:ext>
              </c:extLst>
            </c:dLbl>
            <c:dLbl>
              <c:idx val="10"/>
              <c:delete val="1"/>
              <c:extLst>
                <c:ext xmlns:c15="http://schemas.microsoft.com/office/drawing/2012/chart" uri="{CE6537A1-D6FC-4f65-9D91-7224C49458BB}"/>
                <c:ext xmlns:c16="http://schemas.microsoft.com/office/drawing/2014/chart" uri="{C3380CC4-5D6E-409C-BE32-E72D297353CC}">
                  <c16:uniqueId val="{00000015-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16-DA15-4093-838E-085362224976}"/>
                </c:ext>
              </c:extLst>
            </c:dLbl>
            <c:dLbl>
              <c:idx val="12"/>
              <c:delete val="1"/>
              <c:extLst>
                <c:ext xmlns:c15="http://schemas.microsoft.com/office/drawing/2012/chart" uri="{CE6537A1-D6FC-4f65-9D91-7224C49458BB}"/>
                <c:ext xmlns:c16="http://schemas.microsoft.com/office/drawing/2014/chart" uri="{C3380CC4-5D6E-409C-BE32-E72D297353CC}">
                  <c16:uniqueId val="{00000017-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18-DA15-4093-838E-085362224976}"/>
                </c:ext>
              </c:extLst>
            </c:dLbl>
            <c:dLbl>
              <c:idx val="14"/>
              <c:delete val="1"/>
              <c:extLst>
                <c:ext xmlns:c15="http://schemas.microsoft.com/office/drawing/2012/chart" uri="{CE6537A1-D6FC-4f65-9D91-7224C49458BB}"/>
                <c:ext xmlns:c16="http://schemas.microsoft.com/office/drawing/2014/chart" uri="{C3380CC4-5D6E-409C-BE32-E72D297353CC}">
                  <c16:uniqueId val="{00000019-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1A-DA15-4093-838E-085362224976}"/>
                </c:ext>
              </c:extLst>
            </c:dLbl>
            <c:dLbl>
              <c:idx val="16"/>
              <c:delete val="1"/>
              <c:extLst>
                <c:ext xmlns:c15="http://schemas.microsoft.com/office/drawing/2012/chart" uri="{CE6537A1-D6FC-4f65-9D91-7224C49458BB}"/>
                <c:ext xmlns:c16="http://schemas.microsoft.com/office/drawing/2014/chart" uri="{C3380CC4-5D6E-409C-BE32-E72D297353CC}">
                  <c16:uniqueId val="{0000001B-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1C-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1D-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(4).xlsx]TRENDS'!$N$3:$N$22</c:f>
              <c:numCache>
                <c:formatCode>_(* #,##0_);_(* \(#,##0\);_(* "-"??_);_(@_)</c:formatCode>
                <c:ptCount val="20"/>
                <c:pt idx="0">
                  <c:v>20519</c:v>
                </c:pt>
                <c:pt idx="1">
                  <c:v>21850</c:v>
                </c:pt>
                <c:pt idx="2">
                  <c:v>21106</c:v>
                </c:pt>
                <c:pt idx="3">
                  <c:v>19599</c:v>
                </c:pt>
                <c:pt idx="4">
                  <c:v>19014</c:v>
                </c:pt>
                <c:pt idx="5">
                  <c:v>19816</c:v>
                </c:pt>
                <c:pt idx="6">
                  <c:v>19223</c:v>
                </c:pt>
                <c:pt idx="7">
                  <c:v>19532</c:v>
                </c:pt>
                <c:pt idx="8">
                  <c:v>19354</c:v>
                </c:pt>
                <c:pt idx="9">
                  <c:v>17333</c:v>
                </c:pt>
                <c:pt idx="10">
                  <c:v>16600</c:v>
                </c:pt>
                <c:pt idx="11">
                  <c:v>15950</c:v>
                </c:pt>
                <c:pt idx="12">
                  <c:v>15643</c:v>
                </c:pt>
                <c:pt idx="13">
                  <c:v>15233</c:v>
                </c:pt>
                <c:pt idx="14">
                  <c:v>14901</c:v>
                </c:pt>
                <c:pt idx="15">
                  <c:v>14848</c:v>
                </c:pt>
                <c:pt idx="16">
                  <c:v>15107</c:v>
                </c:pt>
                <c:pt idx="17">
                  <c:v>14638</c:v>
                </c:pt>
                <c:pt idx="18">
                  <c:v>13582</c:v>
                </c:pt>
                <c:pt idx="19">
                  <c:v>13855</c:v>
                </c:pt>
              </c:numCache>
            </c:numRef>
          </c:val>
          <c:smooth val="0"/>
          <c:extLst>
            <c:ext xmlns:c16="http://schemas.microsoft.com/office/drawing/2014/chart" uri="{C3380CC4-5D6E-409C-BE32-E72D297353CC}">
              <c16:uniqueId val="{00000002-DA15-4093-838E-085362224976}"/>
            </c:ext>
          </c:extLst>
        </c:ser>
        <c:dLbls>
          <c:showLegendKey val="0"/>
          <c:showVal val="0"/>
          <c:showCatName val="0"/>
          <c:showSerName val="0"/>
          <c:showPercent val="0"/>
          <c:showBubbleSize val="0"/>
        </c:dLbls>
        <c:smooth val="0"/>
        <c:axId val="1504768623"/>
        <c:axId val="1377362639"/>
      </c:lineChart>
      <c:catAx>
        <c:axId val="150476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362639"/>
        <c:crosses val="autoZero"/>
        <c:auto val="1"/>
        <c:lblAlgn val="ctr"/>
        <c:lblOffset val="100"/>
        <c:noMultiLvlLbl val="0"/>
      </c:catAx>
      <c:valAx>
        <c:axId val="1377362639"/>
        <c:scaling>
          <c:orientation val="minMax"/>
          <c:min val="5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7686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Enrollments!$A$2</c:f>
              <c:strCache>
                <c:ptCount val="1"/>
                <c:pt idx="0">
                  <c:v>Total Course Enrollment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Enrollments!$B$1:$G$1</c:f>
              <c:strCache>
                <c:ptCount val="6"/>
                <c:pt idx="0">
                  <c:v>2015-16</c:v>
                </c:pt>
                <c:pt idx="1">
                  <c:v>2016-17</c:v>
                </c:pt>
                <c:pt idx="2">
                  <c:v>2017-18</c:v>
                </c:pt>
                <c:pt idx="3">
                  <c:v>2018-19</c:v>
                </c:pt>
                <c:pt idx="4">
                  <c:v>2019-20</c:v>
                </c:pt>
                <c:pt idx="5">
                  <c:v>2020-21</c:v>
                </c:pt>
              </c:strCache>
            </c:strRef>
          </c:cat>
          <c:val>
            <c:numRef>
              <c:f>Enrollments!$B$2:$G$2</c:f>
              <c:numCache>
                <c:formatCode>_(* #,##0_);_(* \(#,##0\);_(* "-"??_);_(@_)</c:formatCode>
                <c:ptCount val="6"/>
                <c:pt idx="0">
                  <c:v>33784</c:v>
                </c:pt>
                <c:pt idx="1">
                  <c:v>32287</c:v>
                </c:pt>
                <c:pt idx="2">
                  <c:v>30194</c:v>
                </c:pt>
                <c:pt idx="3">
                  <c:v>29140</c:v>
                </c:pt>
                <c:pt idx="4">
                  <c:v>28467</c:v>
                </c:pt>
                <c:pt idx="5">
                  <c:v>27049</c:v>
                </c:pt>
              </c:numCache>
            </c:numRef>
          </c:val>
          <c:extLst>
            <c:ext xmlns:c16="http://schemas.microsoft.com/office/drawing/2014/chart" uri="{C3380CC4-5D6E-409C-BE32-E72D297353CC}">
              <c16:uniqueId val="{00000000-104D-46BA-8678-9BBF5E221A6D}"/>
            </c:ext>
          </c:extLst>
        </c:ser>
        <c:dLbls>
          <c:dLblPos val="outEnd"/>
          <c:showLegendKey val="0"/>
          <c:showVal val="1"/>
          <c:showCatName val="0"/>
          <c:showSerName val="0"/>
          <c:showPercent val="0"/>
          <c:showBubbleSize val="0"/>
        </c:dLbls>
        <c:gapWidth val="219"/>
        <c:overlap val="-27"/>
        <c:axId val="316680912"/>
        <c:axId val="316681744"/>
      </c:barChart>
      <c:catAx>
        <c:axId val="31668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81744"/>
        <c:crosses val="autoZero"/>
        <c:auto val="1"/>
        <c:lblAlgn val="ctr"/>
        <c:lblOffset val="100"/>
        <c:noMultiLvlLbl val="0"/>
      </c:catAx>
      <c:valAx>
        <c:axId val="31668174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809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2019-2020 Enrollments and FTES Comparison: </a:t>
            </a:r>
            <a:endParaRPr lang="en-US" dirty="0" smtClean="0"/>
          </a:p>
          <a:p>
            <a:pPr>
              <a:defRPr/>
            </a:pPr>
            <a:r>
              <a:rPr lang="en-US" dirty="0" smtClean="0"/>
              <a:t>Cañada </a:t>
            </a:r>
            <a:r>
              <a:rPr lang="en-US" dirty="0"/>
              <a:t>vs. 38 </a:t>
            </a:r>
            <a:r>
              <a:rPr lang="en-US" dirty="0" smtClean="0"/>
              <a:t>similar </a:t>
            </a:r>
            <a:r>
              <a:rPr lang="en-US" dirty="0"/>
              <a:t>CA </a:t>
            </a:r>
            <a:r>
              <a:rPr lang="en-US" dirty="0" smtClean="0"/>
              <a:t>colleges</a:t>
            </a:r>
            <a:endParaRPr lang="en-US" dirty="0"/>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IPEDS!$J$2</c:f>
              <c:strCache>
                <c:ptCount val="1"/>
                <c:pt idx="0">
                  <c:v>Headcount: 2019-20</c:v>
                </c:pt>
              </c:strCache>
            </c:strRef>
          </c:tx>
          <c:spPr>
            <a:solidFill>
              <a:schemeClr val="accent1"/>
            </a:solidFill>
            <a:ln>
              <a:noFill/>
            </a:ln>
            <a:effectLst/>
          </c:spPr>
          <c:invertIfNegative val="0"/>
          <c:dLbls>
            <c:dLbl>
              <c:idx val="1"/>
              <c:layout>
                <c:manualLayout>
                  <c:x val="7.599309153713299E-2"/>
                  <c:y val="7.5757575757575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83F-4D2D-85B1-56396C2AB758}"/>
                </c:ext>
              </c:extLst>
            </c:dLbl>
            <c:dLbl>
              <c:idx val="3"/>
              <c:layout>
                <c:manualLayout>
                  <c:x val="8.2901554404145081E-2"/>
                  <c:y val="4.1666666666666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83F-4D2D-85B1-56396C2AB75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IPEDS!$J$3:$J$6</c:f>
              <c:numCache>
                <c:formatCode>_(* #,##0_);_(* \(#,##0\);_(* "-"??_);_(@_)</c:formatCode>
                <c:ptCount val="4"/>
                <c:pt idx="0">
                  <c:v>9575</c:v>
                </c:pt>
                <c:pt idx="1">
                  <c:v>14900</c:v>
                </c:pt>
                <c:pt idx="2">
                  <c:v>12649</c:v>
                </c:pt>
                <c:pt idx="3">
                  <c:v>22184.57894736842</c:v>
                </c:pt>
              </c:numCache>
            </c:numRef>
          </c:val>
          <c:extLst>
            <c:ext xmlns:c16="http://schemas.microsoft.com/office/drawing/2014/chart" uri="{C3380CC4-5D6E-409C-BE32-E72D297353CC}">
              <c16:uniqueId val="{00000002-B83F-4D2D-85B1-56396C2AB758}"/>
            </c:ext>
          </c:extLst>
        </c:ser>
        <c:ser>
          <c:idx val="1"/>
          <c:order val="1"/>
          <c:tx>
            <c:strRef>
              <c:f>IPEDS!$K$2</c:f>
              <c:strCache>
                <c:ptCount val="1"/>
                <c:pt idx="0">
                  <c:v>FTES: 2019-20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IPEDS!$K$3:$K$6</c:f>
              <c:numCache>
                <c:formatCode>_(* #,##0_);_(* \(#,##0\);_(* "-"??_);_(@_)</c:formatCode>
                <c:ptCount val="4"/>
                <c:pt idx="0">
                  <c:v>2382</c:v>
                </c:pt>
                <c:pt idx="1">
                  <c:v>4394</c:v>
                </c:pt>
                <c:pt idx="2">
                  <c:v>4120</c:v>
                </c:pt>
                <c:pt idx="3">
                  <c:v>9452.9473684210534</c:v>
                </c:pt>
              </c:numCache>
            </c:numRef>
          </c:val>
          <c:extLst>
            <c:ext xmlns:c16="http://schemas.microsoft.com/office/drawing/2014/chart" uri="{C3380CC4-5D6E-409C-BE32-E72D297353CC}">
              <c16:uniqueId val="{00000003-B83F-4D2D-85B1-56396C2AB758}"/>
            </c:ext>
          </c:extLst>
        </c:ser>
        <c:dLbls>
          <c:showLegendKey val="0"/>
          <c:showVal val="0"/>
          <c:showCatName val="0"/>
          <c:showSerName val="0"/>
          <c:showPercent val="0"/>
          <c:showBubbleSize val="0"/>
        </c:dLbls>
        <c:gapWidth val="219"/>
        <c:axId val="1289767072"/>
        <c:axId val="1289767488"/>
      </c:barChart>
      <c:lineChart>
        <c:grouping val="standard"/>
        <c:varyColors val="0"/>
        <c:ser>
          <c:idx val="2"/>
          <c:order val="2"/>
          <c:tx>
            <c:strRef>
              <c:f>IPEDS!$L$2</c:f>
              <c:strCache>
                <c:ptCount val="1"/>
                <c:pt idx="0">
                  <c:v>Ratio</c:v>
                </c:pt>
              </c:strCache>
            </c:strRef>
          </c:tx>
          <c:spPr>
            <a:ln w="28575" cap="rnd">
              <a:solidFill>
                <a:schemeClr val="accent3"/>
              </a:solidFill>
              <a:round/>
            </a:ln>
            <a:effectLst/>
          </c:spPr>
          <c:marker>
            <c:symbol val="none"/>
          </c:marker>
          <c:dLbls>
            <c:dLbl>
              <c:idx val="0"/>
              <c:layout>
                <c:manualLayout>
                  <c:x val="6.2597798791944629E-3"/>
                  <c:y val="-7.36648250460405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83F-4D2D-85B1-56396C2AB758}"/>
                </c:ext>
              </c:extLst>
            </c:dLbl>
            <c:dLbl>
              <c:idx val="1"/>
              <c:layout>
                <c:manualLayout>
                  <c:x val="-1.2519559758388926E-2"/>
                  <c:y val="-6.2615101289134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83F-4D2D-85B1-56396C2AB758}"/>
                </c:ext>
              </c:extLst>
            </c:dLbl>
            <c:dLbl>
              <c:idx val="2"/>
              <c:layout>
                <c:manualLayout>
                  <c:x val="-2.9212306102907572E-2"/>
                  <c:y val="-5.52486187845303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83F-4D2D-85B1-56396C2AB758}"/>
                </c:ext>
              </c:extLst>
            </c:dLbl>
            <c:dLbl>
              <c:idx val="3"/>
              <c:layout>
                <c:manualLayout>
                  <c:x val="-0.10015647806711141"/>
                  <c:y val="-7.36648250460403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83F-4D2D-85B1-56396C2AB75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IPEDS!$L$3:$L$6</c:f>
              <c:numCache>
                <c:formatCode>0%</c:formatCode>
                <c:ptCount val="4"/>
                <c:pt idx="0">
                  <c:v>0.24877284595300261</c:v>
                </c:pt>
                <c:pt idx="1">
                  <c:v>0.29489932885906039</c:v>
                </c:pt>
                <c:pt idx="2">
                  <c:v>0.32571744801960628</c:v>
                </c:pt>
                <c:pt idx="3">
                  <c:v>0.4261044300569149</c:v>
                </c:pt>
              </c:numCache>
            </c:numRef>
          </c:val>
          <c:smooth val="0"/>
          <c:extLst>
            <c:ext xmlns:c16="http://schemas.microsoft.com/office/drawing/2014/chart" uri="{C3380CC4-5D6E-409C-BE32-E72D297353CC}">
              <c16:uniqueId val="{00000008-B83F-4D2D-85B1-56396C2AB758}"/>
            </c:ext>
          </c:extLst>
        </c:ser>
        <c:dLbls>
          <c:showLegendKey val="0"/>
          <c:showVal val="0"/>
          <c:showCatName val="0"/>
          <c:showSerName val="0"/>
          <c:showPercent val="0"/>
          <c:showBubbleSize val="0"/>
        </c:dLbls>
        <c:marker val="1"/>
        <c:smooth val="0"/>
        <c:axId val="1077005664"/>
        <c:axId val="1077006080"/>
      </c:lineChart>
      <c:catAx>
        <c:axId val="12897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9767488"/>
        <c:crosses val="autoZero"/>
        <c:auto val="1"/>
        <c:lblAlgn val="ctr"/>
        <c:lblOffset val="100"/>
        <c:noMultiLvlLbl val="0"/>
      </c:catAx>
      <c:valAx>
        <c:axId val="1289767488"/>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9767072"/>
        <c:crosses val="autoZero"/>
        <c:crossBetween val="between"/>
      </c:valAx>
      <c:valAx>
        <c:axId val="107700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7005664"/>
        <c:crosses val="max"/>
        <c:crossBetween val="between"/>
      </c:valAx>
      <c:catAx>
        <c:axId val="1077005664"/>
        <c:scaling>
          <c:orientation val="minMax"/>
        </c:scaling>
        <c:delete val="1"/>
        <c:axPos val="b"/>
        <c:numFmt formatCode="General" sourceLinked="1"/>
        <c:majorTickMark val="out"/>
        <c:minorTickMark val="none"/>
        <c:tickLblPos val="nextTo"/>
        <c:crossAx val="10770060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Median Total Units Taken (Districtwide) </a:t>
            </a:r>
          </a:p>
          <a:p>
            <a:pPr>
              <a:defRPr/>
            </a:pPr>
            <a:r>
              <a:rPr lang="en-US"/>
              <a:t>by Students' Home Campus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and Median Units taken by home campus fall 2019 20 21.xlsx]Sheet1'!$J$37</c:f>
              <c:strCache>
                <c:ptCount val="1"/>
                <c:pt idx="0">
                  <c:v>Fall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21.xlsx]Sheet1'!$J$38:$J$40</c:f>
              <c:numCache>
                <c:formatCode>General</c:formatCode>
                <c:ptCount val="3"/>
                <c:pt idx="0">
                  <c:v>7</c:v>
                </c:pt>
                <c:pt idx="1">
                  <c:v>11</c:v>
                </c:pt>
                <c:pt idx="2">
                  <c:v>10</c:v>
                </c:pt>
              </c:numCache>
            </c:numRef>
          </c:val>
          <c:extLst>
            <c:ext xmlns:c16="http://schemas.microsoft.com/office/drawing/2014/chart" uri="{C3380CC4-5D6E-409C-BE32-E72D297353CC}">
              <c16:uniqueId val="{00000000-AD9C-4603-9D77-AC813668B4AC}"/>
            </c:ext>
          </c:extLst>
        </c:ser>
        <c:ser>
          <c:idx val="1"/>
          <c:order val="1"/>
          <c:tx>
            <c:strRef>
              <c:f>'[Average and Median Units taken by home campus fall 2019 20 21.xlsx]Sheet1'!$K$37</c:f>
              <c:strCache>
                <c:ptCount val="1"/>
                <c:pt idx="0">
                  <c:v>Fall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21.xlsx]Sheet1'!$K$38:$K$40</c:f>
              <c:numCache>
                <c:formatCode>General</c:formatCode>
                <c:ptCount val="3"/>
                <c:pt idx="0">
                  <c:v>8</c:v>
                </c:pt>
                <c:pt idx="1">
                  <c:v>12</c:v>
                </c:pt>
                <c:pt idx="2">
                  <c:v>10</c:v>
                </c:pt>
              </c:numCache>
            </c:numRef>
          </c:val>
          <c:extLst>
            <c:ext xmlns:c16="http://schemas.microsoft.com/office/drawing/2014/chart" uri="{C3380CC4-5D6E-409C-BE32-E72D297353CC}">
              <c16:uniqueId val="{00000001-AD9C-4603-9D77-AC813668B4AC}"/>
            </c:ext>
          </c:extLst>
        </c:ser>
        <c:ser>
          <c:idx val="2"/>
          <c:order val="2"/>
          <c:tx>
            <c:strRef>
              <c:f>'[Average and Median Units taken by home campus fall 2019 20 21.xlsx]Sheet1'!$L$37</c:f>
              <c:strCache>
                <c:ptCount val="1"/>
                <c:pt idx="0">
                  <c:v>Fall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21.xlsx]Sheet1'!$L$38:$L$40</c:f>
              <c:numCache>
                <c:formatCode>General</c:formatCode>
                <c:ptCount val="3"/>
                <c:pt idx="0">
                  <c:v>9</c:v>
                </c:pt>
                <c:pt idx="1">
                  <c:v>11</c:v>
                </c:pt>
                <c:pt idx="2">
                  <c:v>10.5</c:v>
                </c:pt>
              </c:numCache>
            </c:numRef>
          </c:val>
          <c:extLst>
            <c:ext xmlns:c16="http://schemas.microsoft.com/office/drawing/2014/chart" uri="{C3380CC4-5D6E-409C-BE32-E72D297353CC}">
              <c16:uniqueId val="{00000002-AD9C-4603-9D77-AC813668B4AC}"/>
            </c:ext>
          </c:extLst>
        </c:ser>
        <c:dLbls>
          <c:dLblPos val="outEnd"/>
          <c:showLegendKey val="0"/>
          <c:showVal val="1"/>
          <c:showCatName val="0"/>
          <c:showSerName val="0"/>
          <c:showPercent val="0"/>
          <c:showBubbleSize val="0"/>
        </c:dLbls>
        <c:gapWidth val="219"/>
        <c:overlap val="-27"/>
        <c:axId val="1281371663"/>
        <c:axId val="1281372495"/>
      </c:barChart>
      <c:catAx>
        <c:axId val="128137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1372495"/>
        <c:crosses val="autoZero"/>
        <c:auto val="1"/>
        <c:lblAlgn val="ctr"/>
        <c:lblOffset val="100"/>
        <c:noMultiLvlLbl val="0"/>
      </c:catAx>
      <c:valAx>
        <c:axId val="12813724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13716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Median Units Taken at Cañada </a:t>
            </a:r>
          </a:p>
          <a:p>
            <a:pPr>
              <a:defRPr/>
            </a:pPr>
            <a:r>
              <a:rPr lang="en-US"/>
              <a:t>by Students' Home Campus </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and Median Units taken by home campus fall 2019 20 21.xlsx]Sheet1'!$Q$6</c:f>
              <c:strCache>
                <c:ptCount val="1"/>
                <c:pt idx="0">
                  <c:v>Fall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21.xlsx]Sheet1'!$Q$7:$Q$9</c:f>
              <c:numCache>
                <c:formatCode>General</c:formatCode>
                <c:ptCount val="3"/>
                <c:pt idx="0">
                  <c:v>4.5</c:v>
                </c:pt>
                <c:pt idx="1">
                  <c:v>3</c:v>
                </c:pt>
                <c:pt idx="2">
                  <c:v>3</c:v>
                </c:pt>
              </c:numCache>
            </c:numRef>
          </c:val>
          <c:extLst>
            <c:ext xmlns:c16="http://schemas.microsoft.com/office/drawing/2014/chart" uri="{C3380CC4-5D6E-409C-BE32-E72D297353CC}">
              <c16:uniqueId val="{00000000-F83A-4533-A817-46EEBB94B9F4}"/>
            </c:ext>
          </c:extLst>
        </c:ser>
        <c:ser>
          <c:idx val="1"/>
          <c:order val="1"/>
          <c:tx>
            <c:strRef>
              <c:f>'[Average and Median Units taken by home campus fall 2019 20 21.xlsx]Sheet1'!$R$6</c:f>
              <c:strCache>
                <c:ptCount val="1"/>
                <c:pt idx="0">
                  <c:v>Fall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21.xlsx]Sheet1'!$R$7:$R$9</c:f>
              <c:numCache>
                <c:formatCode>General</c:formatCode>
                <c:ptCount val="3"/>
                <c:pt idx="0">
                  <c:v>4</c:v>
                </c:pt>
                <c:pt idx="1">
                  <c:v>3</c:v>
                </c:pt>
                <c:pt idx="2">
                  <c:v>3</c:v>
                </c:pt>
              </c:numCache>
            </c:numRef>
          </c:val>
          <c:extLst>
            <c:ext xmlns:c16="http://schemas.microsoft.com/office/drawing/2014/chart" uri="{C3380CC4-5D6E-409C-BE32-E72D297353CC}">
              <c16:uniqueId val="{00000001-F83A-4533-A817-46EEBB94B9F4}"/>
            </c:ext>
          </c:extLst>
        </c:ser>
        <c:ser>
          <c:idx val="2"/>
          <c:order val="2"/>
          <c:tx>
            <c:strRef>
              <c:f>'[Average and Median Units taken by home campus fall 2019 20 21.xlsx]Sheet1'!$S$6</c:f>
              <c:strCache>
                <c:ptCount val="1"/>
                <c:pt idx="0">
                  <c:v>Fall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21.xlsx]Sheet1'!$S$7:$S$9</c:f>
              <c:numCache>
                <c:formatCode>General</c:formatCode>
                <c:ptCount val="3"/>
                <c:pt idx="0">
                  <c:v>4</c:v>
                </c:pt>
                <c:pt idx="1">
                  <c:v>3</c:v>
                </c:pt>
                <c:pt idx="2">
                  <c:v>3</c:v>
                </c:pt>
              </c:numCache>
            </c:numRef>
          </c:val>
          <c:extLst>
            <c:ext xmlns:c16="http://schemas.microsoft.com/office/drawing/2014/chart" uri="{C3380CC4-5D6E-409C-BE32-E72D297353CC}">
              <c16:uniqueId val="{00000002-F83A-4533-A817-46EEBB94B9F4}"/>
            </c:ext>
          </c:extLst>
        </c:ser>
        <c:dLbls>
          <c:dLblPos val="outEnd"/>
          <c:showLegendKey val="0"/>
          <c:showVal val="1"/>
          <c:showCatName val="0"/>
          <c:showSerName val="0"/>
          <c:showPercent val="0"/>
          <c:showBubbleSize val="0"/>
        </c:dLbls>
        <c:gapWidth val="219"/>
        <c:overlap val="-27"/>
        <c:axId val="236090543"/>
        <c:axId val="236089711"/>
      </c:barChart>
      <c:catAx>
        <c:axId val="23609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6089711"/>
        <c:crosses val="autoZero"/>
        <c:auto val="1"/>
        <c:lblAlgn val="ctr"/>
        <c:lblOffset val="100"/>
        <c:noMultiLvlLbl val="0"/>
      </c:catAx>
      <c:valAx>
        <c:axId val="236089711"/>
        <c:scaling>
          <c:orientation val="minMax"/>
          <c:max val="1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60905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PBC names EMP Task Force Members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Task Force evaluates 2017-22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SCUP Training in Strategic Planning</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Mission, Vision, Values Update</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TF considers “Internal Scan”</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TF considers “External Scan”</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College Councils provide input on challenges and opportunities</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Town Hall</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Retreat:  Set goals and new strategies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Campus constituents provide input on draft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PBC considers draft EMP</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PBC adopts new EMP for 2022-27</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names EMP Task Force Members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Task Force evaluates 2017-22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SCUP Training in Strategic Planning</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Mission, Vision, Values Update</a:t>
          </a:r>
          <a:endParaRPr lang="en-US" sz="1600" kern="1200" dirty="0"/>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“Internal Scan”</a:t>
          </a:r>
          <a:endParaRPr lang="en-US" sz="14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“External Scan”</a:t>
          </a:r>
          <a:endParaRPr lang="en-US" sz="14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College Councils provide input on challenges and opportunities</a:t>
          </a:r>
          <a:endParaRPr lang="en-US" sz="14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Town Hall</a:t>
          </a:r>
          <a:endParaRPr lang="en-US" sz="1400" kern="1200" dirty="0"/>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Retreat:  Set goals and new strategies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Campus constituents provide input on draft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considers draft EMP</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adopts new EMP for 2022-27</a:t>
          </a:r>
          <a:endParaRPr lang="en-US" sz="1600" kern="1200" dirty="0"/>
        </a:p>
      </dsp:txBody>
      <dsp:txXfrm>
        <a:off x="9462618" y="2635500"/>
        <a:ext cx="2096773" cy="927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5-20T19:39:21.00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0 292 0,'0'21'219,"84"-21"-219,20 0 15,21 0-15,41-42 0,-41 42 16,42 0 0,-84 0-16,-41 0 15,-22 0-15,1 0 16,0 0-16,0 0 16,21 0 62,41 0-63,0 0-15,-20 0 16,82 0-16,1 0 16,-21 0-16,-42 0 15,-20 0 1,62 0-16,-84 0 15,43 0-15,-64 0 16,22 0-16,-21 0 16,0 0-16,20 0 15,1-21 48,41 21-48,21 0-15,21-21 16,-21 21-16,-20 0 16,-22-20-1,21 20 63,1 0-62,41 0-16,-42 0 16,21 0-16,-21 0 15,0 0-15,-41 0 16,-42 0-16,21 0 62,21-21-46,-22 21-16,22 0 16,41 0-16,1 0 15,-1-21-15,42 21 16,21 0-16,-105-21 16,42 21-1,-62 0-15,0-21 0,0 21 78,21 0-78,41 0 16,0 0-16,42 0 16,-63 0-16,22-20 15,-43 20-15,-20 0 16,0 0 15,0 0-15,0 0-1,41 0-15,-41 0 0,21-21 16,-22 21-16,1 0 16,21 0-1,20 0-15,-20 0 16,0 0-1,62 0-15,-21 0 16,-21 0-16,-20 0 16,62 0-16,-41 0 15,-22 0-15,-20 0 16,-21 0-16,21 0 16,0 0 30,20-21-30,-20 21-16,21 0 16,20 0-16,-20 0 15,20 0-15,-20 0 16,-21 0 62,20 0-62,1 0-16,-21 0 15,62 0-15,-20 0 16,-22 0-16,-20 0 16,0 0-16,0 0 15,62 0 1,-83 0-16,21 0 15,0 0-15,0 0 63,41 0-47,-20 0-16,20-42 15,42 42 1,-41-21-16,-1 21 15,1 0-15,-43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B0AB4-CEE2-41CA-AB57-F3BBCF47D5CF}"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E1FF1-0E9C-4A1C-ACC2-AEC6216313AF}" type="slidenum">
              <a:rPr lang="en-US" smtClean="0"/>
              <a:t>‹#›</a:t>
            </a:fld>
            <a:endParaRPr lang="en-US"/>
          </a:p>
        </p:txBody>
      </p:sp>
    </p:spTree>
    <p:extLst>
      <p:ext uri="{BB962C8B-B14F-4D97-AF65-F5344CB8AC3E}">
        <p14:creationId xmlns:p14="http://schemas.microsoft.com/office/powerpoint/2010/main" val="26362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0360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file:///C:/Users/engelk/OneDrive%20-%20San%20Mateo%20County%20Community%20College%20District/Enrollment%20Management/FA19FA20%20Sankey.html</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37</a:t>
            </a:fld>
            <a:endParaRPr lang="en-US"/>
          </a:p>
        </p:txBody>
      </p:sp>
    </p:spTree>
    <p:extLst>
      <p:ext uri="{BB962C8B-B14F-4D97-AF65-F5344CB8AC3E}">
        <p14:creationId xmlns:p14="http://schemas.microsoft.com/office/powerpoint/2010/main" val="226901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9077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9015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27E26-67BF-4CFD-AB72-F95B8B084068}" type="slidenum">
              <a:rPr lang="en-US" smtClean="0"/>
              <a:t>20</a:t>
            </a:fld>
            <a:endParaRPr lang="en-US"/>
          </a:p>
        </p:txBody>
      </p:sp>
    </p:spTree>
    <p:extLst>
      <p:ext uri="{BB962C8B-B14F-4D97-AF65-F5344CB8AC3E}">
        <p14:creationId xmlns:p14="http://schemas.microsoft.com/office/powerpoint/2010/main" val="7376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Differences between Canada and CSM are statistically significant (</a:t>
            </a:r>
            <a:r>
              <a:rPr lang="en-US" i="1" dirty="0"/>
              <a:t>p</a:t>
            </a:r>
            <a:r>
              <a:rPr lang="en-US" dirty="0"/>
              <a:t>&lt;.05)</a:t>
            </a:r>
          </a:p>
        </p:txBody>
      </p:sp>
      <p:sp>
        <p:nvSpPr>
          <p:cNvPr id="4" name="Slide Number Placeholder 3"/>
          <p:cNvSpPr>
            <a:spLocks noGrp="1"/>
          </p:cNvSpPr>
          <p:nvPr>
            <p:ph type="sldNum" sz="quarter" idx="5"/>
          </p:nvPr>
        </p:nvSpPr>
        <p:spPr/>
        <p:txBody>
          <a:bodyPr/>
          <a:lstStyle/>
          <a:p>
            <a:fld id="{98627E26-67BF-4CFD-AB72-F95B8B084068}" type="slidenum">
              <a:rPr lang="en-US" smtClean="0"/>
              <a:t>22</a:t>
            </a:fld>
            <a:endParaRPr lang="en-US"/>
          </a:p>
        </p:txBody>
      </p:sp>
    </p:spTree>
    <p:extLst>
      <p:ext uri="{BB962C8B-B14F-4D97-AF65-F5344CB8AC3E}">
        <p14:creationId xmlns:p14="http://schemas.microsoft.com/office/powerpoint/2010/main" val="385469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21998-99F8-4C7C-8851-E3A9DA794ABC}" type="slidenum">
              <a:rPr lang="en-US" smtClean="0"/>
              <a:t>23</a:t>
            </a:fld>
            <a:endParaRPr lang="en-US"/>
          </a:p>
        </p:txBody>
      </p:sp>
    </p:spTree>
    <p:extLst>
      <p:ext uri="{BB962C8B-B14F-4D97-AF65-F5344CB8AC3E}">
        <p14:creationId xmlns:p14="http://schemas.microsoft.com/office/powerpoint/2010/main" val="9506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SMCCCD PRIE Districtwide survey of students</a:t>
            </a:r>
            <a:r>
              <a:rPr lang="en-US" baseline="0" dirty="0" smtClean="0"/>
              <a:t> who had been enrolled at any point in 2019-20 but who had not re-enrolled at any point during the pandemic (through spring 2021)</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24</a:t>
            </a:fld>
            <a:endParaRPr lang="en-US"/>
          </a:p>
        </p:txBody>
      </p:sp>
    </p:spTree>
    <p:extLst>
      <p:ext uri="{BB962C8B-B14F-4D97-AF65-F5344CB8AC3E}">
        <p14:creationId xmlns:p14="http://schemas.microsoft.com/office/powerpoint/2010/main" val="380218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IPEDS Report Data</a:t>
            </a:r>
            <a:r>
              <a:rPr lang="en-US" dirty="0" smtClean="0"/>
              <a:t> </a:t>
            </a:r>
            <a:r>
              <a:rPr lang="en-US" sz="1200" b="0" i="0" u="none" strike="noStrike" kern="1200" dirty="0" smtClean="0">
                <a:solidFill>
                  <a:schemeClr val="tx1"/>
                </a:solidFill>
                <a:effectLst/>
                <a:latin typeface="+mn-lt"/>
                <a:ea typeface="+mn-ea"/>
                <a:cs typeface="+mn-cs"/>
              </a:rPr>
              <a:t>College</a:t>
            </a:r>
            <a:r>
              <a:rPr lang="en-US" dirty="0" smtClean="0"/>
              <a:t> </a:t>
            </a:r>
            <a:r>
              <a:rPr lang="en-US" sz="1200" b="0" i="0" u="none" strike="noStrike" kern="1200" dirty="0" smtClean="0">
                <a:solidFill>
                  <a:schemeClr val="tx1"/>
                </a:solidFill>
                <a:effectLst/>
                <a:latin typeface="+mn-lt"/>
                <a:ea typeface="+mn-ea"/>
                <a:cs typeface="+mn-cs"/>
              </a:rPr>
              <a:t>Headcount: 2019-20</a:t>
            </a:r>
            <a:r>
              <a:rPr lang="en-US" dirty="0" smtClean="0"/>
              <a:t> </a:t>
            </a:r>
            <a:r>
              <a:rPr lang="en-US" sz="1200" b="0" i="0" u="none" strike="noStrike" kern="1200" dirty="0" smtClean="0">
                <a:solidFill>
                  <a:schemeClr val="tx1"/>
                </a:solidFill>
                <a:effectLst/>
                <a:latin typeface="+mn-lt"/>
                <a:ea typeface="+mn-ea"/>
                <a:cs typeface="+mn-cs"/>
              </a:rPr>
              <a:t>FTE: 2019-20</a:t>
            </a:r>
            <a:r>
              <a:rPr lang="en-US" dirty="0" smtClean="0"/>
              <a:t> </a:t>
            </a:r>
            <a:r>
              <a:rPr lang="en-US" sz="1200" b="0" i="0" u="none" strike="noStrike" kern="1200" dirty="0" smtClean="0">
                <a:solidFill>
                  <a:schemeClr val="tx1"/>
                </a:solidFill>
                <a:effectLst/>
                <a:latin typeface="+mn-lt"/>
                <a:ea typeface="+mn-ea"/>
                <a:cs typeface="+mn-cs"/>
              </a:rPr>
              <a:t>Ratio</a:t>
            </a:r>
            <a:r>
              <a:rPr lang="en-US" dirty="0" smtClean="0"/>
              <a:t> </a:t>
            </a:r>
            <a:r>
              <a:rPr lang="en-US" sz="1200" b="0" i="0" u="none" strike="noStrike" kern="1200" dirty="0" smtClean="0">
                <a:solidFill>
                  <a:schemeClr val="tx1"/>
                </a:solidFill>
                <a:effectLst/>
                <a:latin typeface="+mn-lt"/>
                <a:ea typeface="+mn-ea"/>
                <a:cs typeface="+mn-cs"/>
              </a:rPr>
              <a:t>Canada College</a:t>
            </a:r>
            <a:r>
              <a:rPr lang="en-US" dirty="0" smtClean="0"/>
              <a:t> </a:t>
            </a:r>
            <a:r>
              <a:rPr lang="en-US" sz="1200" b="0" i="0" u="none" strike="noStrike" kern="1200" dirty="0" smtClean="0">
                <a:solidFill>
                  <a:schemeClr val="tx1"/>
                </a:solidFill>
                <a:effectLst/>
                <a:latin typeface="+mn-lt"/>
                <a:ea typeface="+mn-ea"/>
                <a:cs typeface="+mn-cs"/>
              </a:rPr>
              <a:t>9575</a:t>
            </a:r>
            <a:r>
              <a:rPr lang="en-US" dirty="0" smtClean="0"/>
              <a:t> </a:t>
            </a:r>
            <a:r>
              <a:rPr lang="en-US" sz="1200" b="0" i="0" u="none" strike="noStrike" kern="1200" dirty="0" smtClean="0">
                <a:solidFill>
                  <a:schemeClr val="tx1"/>
                </a:solidFill>
                <a:effectLst/>
                <a:latin typeface="+mn-lt"/>
                <a:ea typeface="+mn-ea"/>
                <a:cs typeface="+mn-cs"/>
              </a:rPr>
              <a:t>2382</a:t>
            </a:r>
            <a:r>
              <a:rPr lang="en-US" dirty="0" smtClean="0"/>
              <a:t> </a:t>
            </a:r>
            <a:r>
              <a:rPr lang="en-US" sz="1200" b="0" i="0" u="none" strike="noStrike" kern="1200" dirty="0" smtClean="0">
                <a:solidFill>
                  <a:schemeClr val="tx1"/>
                </a:solidFill>
                <a:effectLst/>
                <a:latin typeface="+mn-lt"/>
                <a:ea typeface="+mn-ea"/>
                <a:cs typeface="+mn-cs"/>
              </a:rPr>
              <a:t>25%</a:t>
            </a:r>
            <a:r>
              <a:rPr lang="en-US" dirty="0" smtClean="0"/>
              <a:t> </a:t>
            </a:r>
            <a:r>
              <a:rPr lang="en-US" sz="1200" b="0" i="0" u="none" strike="noStrike" kern="1200" dirty="0" smtClean="0">
                <a:solidFill>
                  <a:schemeClr val="tx1"/>
                </a:solidFill>
                <a:effectLst/>
                <a:latin typeface="+mn-lt"/>
                <a:ea typeface="+mn-ea"/>
                <a:cs typeface="+mn-cs"/>
              </a:rPr>
              <a:t>Skyline College</a:t>
            </a:r>
            <a:r>
              <a:rPr lang="en-US" dirty="0" smtClean="0"/>
              <a:t> </a:t>
            </a:r>
            <a:r>
              <a:rPr lang="en-US" sz="1200" b="0" i="0" u="none" strike="noStrike" kern="1200" dirty="0" smtClean="0">
                <a:solidFill>
                  <a:schemeClr val="tx1"/>
                </a:solidFill>
                <a:effectLst/>
                <a:latin typeface="+mn-lt"/>
                <a:ea typeface="+mn-ea"/>
                <a:cs typeface="+mn-cs"/>
              </a:rPr>
              <a:t>14900</a:t>
            </a:r>
            <a:r>
              <a:rPr lang="en-US" dirty="0" smtClean="0"/>
              <a:t> </a:t>
            </a:r>
            <a:r>
              <a:rPr lang="en-US" sz="1200" b="0" i="0" u="none" strike="noStrike" kern="1200" dirty="0" smtClean="0">
                <a:solidFill>
                  <a:schemeClr val="tx1"/>
                </a:solidFill>
                <a:effectLst/>
                <a:latin typeface="+mn-lt"/>
                <a:ea typeface="+mn-ea"/>
                <a:cs typeface="+mn-cs"/>
              </a:rPr>
              <a:t>4394</a:t>
            </a:r>
            <a:r>
              <a:rPr lang="en-US" dirty="0" smtClean="0"/>
              <a:t> </a:t>
            </a:r>
            <a:r>
              <a:rPr lang="en-US" sz="1200" b="0" i="0" u="none" strike="noStrike" kern="1200" dirty="0" smtClean="0">
                <a:solidFill>
                  <a:schemeClr val="tx1"/>
                </a:solidFill>
                <a:effectLst/>
                <a:latin typeface="+mn-lt"/>
                <a:ea typeface="+mn-ea"/>
                <a:cs typeface="+mn-cs"/>
              </a:rPr>
              <a:t>29%</a:t>
            </a:r>
            <a:r>
              <a:rPr lang="en-US" dirty="0" smtClean="0"/>
              <a:t> </a:t>
            </a:r>
            <a:r>
              <a:rPr lang="en-US" sz="1200" b="0" i="0" u="none" strike="noStrike" kern="1200" dirty="0" smtClean="0">
                <a:solidFill>
                  <a:schemeClr val="tx1"/>
                </a:solidFill>
                <a:effectLst/>
                <a:latin typeface="+mn-lt"/>
                <a:ea typeface="+mn-ea"/>
                <a:cs typeface="+mn-cs"/>
              </a:rPr>
              <a:t>College of San Mateo</a:t>
            </a:r>
            <a:r>
              <a:rPr lang="en-US" dirty="0" smtClean="0"/>
              <a:t> </a:t>
            </a:r>
            <a:r>
              <a:rPr lang="en-US" sz="1200" b="0" i="0" u="none" strike="noStrike" kern="1200" dirty="0" smtClean="0">
                <a:solidFill>
                  <a:schemeClr val="tx1"/>
                </a:solidFill>
                <a:effectLst/>
                <a:latin typeface="+mn-lt"/>
                <a:ea typeface="+mn-ea"/>
                <a:cs typeface="+mn-cs"/>
              </a:rPr>
              <a:t>12649</a:t>
            </a:r>
            <a:r>
              <a:rPr lang="en-US" dirty="0" smtClean="0"/>
              <a:t> </a:t>
            </a:r>
            <a:r>
              <a:rPr lang="en-US" sz="1200" b="0" i="0" u="none" strike="noStrike" kern="1200" dirty="0" smtClean="0">
                <a:solidFill>
                  <a:schemeClr val="tx1"/>
                </a:solidFill>
                <a:effectLst/>
                <a:latin typeface="+mn-lt"/>
                <a:ea typeface="+mn-ea"/>
                <a:cs typeface="+mn-cs"/>
              </a:rPr>
              <a:t>4120</a:t>
            </a:r>
            <a:r>
              <a:rPr lang="en-US" dirty="0" smtClean="0"/>
              <a:t> </a:t>
            </a:r>
            <a:r>
              <a:rPr lang="en-US" sz="1200" b="0" i="0" u="none" strike="noStrike" kern="1200" dirty="0" smtClean="0">
                <a:solidFill>
                  <a:schemeClr val="tx1"/>
                </a:solidFill>
                <a:effectLst/>
                <a:latin typeface="+mn-lt"/>
                <a:ea typeface="+mn-ea"/>
                <a:cs typeface="+mn-cs"/>
              </a:rPr>
              <a:t>33%</a:t>
            </a:r>
            <a:r>
              <a:rPr lang="en-US" dirty="0" smtClean="0"/>
              <a:t> </a:t>
            </a:r>
            <a:r>
              <a:rPr lang="en-US" sz="1200" b="0" i="0" u="none" strike="noStrike" kern="1200" dirty="0" smtClean="0">
                <a:solidFill>
                  <a:schemeClr val="tx1"/>
                </a:solidFill>
                <a:effectLst/>
                <a:latin typeface="+mn-lt"/>
                <a:ea typeface="+mn-ea"/>
                <a:cs typeface="+mn-cs"/>
              </a:rPr>
              <a:t>Allan Hancock College</a:t>
            </a:r>
            <a:r>
              <a:rPr lang="en-US" dirty="0" smtClean="0"/>
              <a:t> </a:t>
            </a:r>
            <a:r>
              <a:rPr lang="en-US" sz="1200" b="0" i="0" u="none" strike="noStrike" kern="1200" dirty="0" smtClean="0">
                <a:solidFill>
                  <a:schemeClr val="tx1"/>
                </a:solidFill>
                <a:effectLst/>
                <a:latin typeface="+mn-lt"/>
                <a:ea typeface="+mn-ea"/>
                <a:cs typeface="+mn-cs"/>
              </a:rPr>
              <a:t>16609</a:t>
            </a:r>
            <a:r>
              <a:rPr lang="en-US" dirty="0" smtClean="0"/>
              <a:t> </a:t>
            </a:r>
            <a:r>
              <a:rPr lang="en-US" sz="1200" b="0" i="0" u="none" strike="noStrike" kern="1200" dirty="0" smtClean="0">
                <a:solidFill>
                  <a:schemeClr val="tx1"/>
                </a:solidFill>
                <a:effectLst/>
                <a:latin typeface="+mn-lt"/>
                <a:ea typeface="+mn-ea"/>
                <a:cs typeface="+mn-cs"/>
              </a:rPr>
              <a:t>6654</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College of the Canyons</a:t>
            </a:r>
            <a:r>
              <a:rPr lang="en-US" dirty="0" smtClean="0"/>
              <a:t> </a:t>
            </a:r>
            <a:r>
              <a:rPr lang="en-US" sz="1200" b="0" i="0" u="none" strike="noStrike" kern="1200" dirty="0" smtClean="0">
                <a:solidFill>
                  <a:schemeClr val="tx1"/>
                </a:solidFill>
                <a:effectLst/>
                <a:latin typeface="+mn-lt"/>
                <a:ea typeface="+mn-ea"/>
                <a:cs typeface="+mn-cs"/>
              </a:rPr>
              <a:t>32974</a:t>
            </a:r>
            <a:r>
              <a:rPr lang="en-US" dirty="0" smtClean="0"/>
              <a:t> </a:t>
            </a:r>
            <a:r>
              <a:rPr lang="en-US" sz="1200" b="0" i="0" u="none" strike="noStrike" kern="1200" dirty="0" smtClean="0">
                <a:solidFill>
                  <a:schemeClr val="tx1"/>
                </a:solidFill>
                <a:effectLst/>
                <a:latin typeface="+mn-lt"/>
                <a:ea typeface="+mn-ea"/>
                <a:cs typeface="+mn-cs"/>
              </a:rPr>
              <a:t>12473</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Chabot College</a:t>
            </a:r>
            <a:r>
              <a:rPr lang="en-US" dirty="0" smtClean="0"/>
              <a:t> </a:t>
            </a:r>
            <a:r>
              <a:rPr lang="en-US" sz="1200" b="0" i="0" u="none" strike="noStrike" kern="1200" dirty="0" smtClean="0">
                <a:solidFill>
                  <a:schemeClr val="tx1"/>
                </a:solidFill>
                <a:effectLst/>
                <a:latin typeface="+mn-lt"/>
                <a:ea typeface="+mn-ea"/>
                <a:cs typeface="+mn-cs"/>
              </a:rPr>
              <a:t>19951</a:t>
            </a:r>
            <a:r>
              <a:rPr lang="en-US" dirty="0" smtClean="0"/>
              <a:t> </a:t>
            </a:r>
            <a:r>
              <a:rPr lang="en-US" sz="1200" b="0" i="0" u="none" strike="noStrike" kern="1200" dirty="0" smtClean="0">
                <a:solidFill>
                  <a:schemeClr val="tx1"/>
                </a:solidFill>
                <a:effectLst/>
                <a:latin typeface="+mn-lt"/>
                <a:ea typeface="+mn-ea"/>
                <a:cs typeface="+mn-cs"/>
              </a:rPr>
              <a:t>7966</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Cıtrus College</a:t>
            </a:r>
            <a:r>
              <a:rPr lang="en-US" dirty="0" smtClean="0"/>
              <a:t> </a:t>
            </a:r>
            <a:r>
              <a:rPr lang="en-US" sz="1200" b="0" i="0" u="none" strike="noStrike" kern="1200" dirty="0" smtClean="0">
                <a:solidFill>
                  <a:schemeClr val="tx1"/>
                </a:solidFill>
                <a:effectLst/>
                <a:latin typeface="+mn-lt"/>
                <a:ea typeface="+mn-ea"/>
                <a:cs typeface="+mn-cs"/>
              </a:rPr>
              <a:t>18592</a:t>
            </a:r>
            <a:r>
              <a:rPr lang="en-US" dirty="0" smtClean="0"/>
              <a:t> </a:t>
            </a:r>
            <a:r>
              <a:rPr lang="en-US" sz="1200" b="0" i="0" u="none" strike="noStrike" kern="1200" dirty="0" smtClean="0">
                <a:solidFill>
                  <a:schemeClr val="tx1"/>
                </a:solidFill>
                <a:effectLst/>
                <a:latin typeface="+mn-lt"/>
                <a:ea typeface="+mn-ea"/>
                <a:cs typeface="+mn-cs"/>
              </a:rPr>
              <a:t>9611</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Cıty College of San Francısco</a:t>
            </a:r>
            <a:r>
              <a:rPr lang="en-US" dirty="0" smtClean="0"/>
              <a:t> </a:t>
            </a:r>
            <a:r>
              <a:rPr lang="en-US" sz="1200" b="0" i="0" u="none" strike="noStrike" kern="1200" dirty="0" smtClean="0">
                <a:solidFill>
                  <a:schemeClr val="tx1"/>
                </a:solidFill>
                <a:effectLst/>
                <a:latin typeface="+mn-lt"/>
                <a:ea typeface="+mn-ea"/>
                <a:cs typeface="+mn-cs"/>
              </a:rPr>
              <a:t>35153</a:t>
            </a:r>
            <a:r>
              <a:rPr lang="en-US" dirty="0" smtClean="0"/>
              <a:t> </a:t>
            </a:r>
            <a:r>
              <a:rPr lang="en-US" sz="1200" b="0" i="0" u="none" strike="noStrike" kern="1200" dirty="0" smtClean="0">
                <a:solidFill>
                  <a:schemeClr val="tx1"/>
                </a:solidFill>
                <a:effectLst/>
                <a:latin typeface="+mn-lt"/>
                <a:ea typeface="+mn-ea"/>
                <a:cs typeface="+mn-cs"/>
              </a:rPr>
              <a:t>13833</a:t>
            </a:r>
            <a:r>
              <a:rPr lang="en-US" dirty="0" smtClean="0"/>
              <a:t> </a:t>
            </a:r>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err="1" smtClean="0">
                <a:solidFill>
                  <a:schemeClr val="tx1"/>
                </a:solidFill>
                <a:effectLst/>
                <a:latin typeface="+mn-lt"/>
                <a:ea typeface="+mn-ea"/>
                <a:cs typeface="+mn-cs"/>
              </a:rPr>
              <a:t>Cosummes</a:t>
            </a:r>
            <a:r>
              <a:rPr lang="en-US" sz="1200" b="0" i="0" u="none" strike="noStrike" kern="1200" dirty="0" smtClean="0">
                <a:solidFill>
                  <a:schemeClr val="tx1"/>
                </a:solidFill>
                <a:effectLst/>
                <a:latin typeface="+mn-lt"/>
                <a:ea typeface="+mn-ea"/>
                <a:cs typeface="+mn-cs"/>
              </a:rPr>
              <a:t> Rıver College</a:t>
            </a:r>
            <a:r>
              <a:rPr lang="en-US" dirty="0" smtClean="0"/>
              <a:t> </a:t>
            </a:r>
            <a:r>
              <a:rPr lang="en-US" sz="1200" b="0" i="0" u="none" strike="noStrike" kern="1200" dirty="0" smtClean="0">
                <a:solidFill>
                  <a:schemeClr val="tx1"/>
                </a:solidFill>
                <a:effectLst/>
                <a:latin typeface="+mn-lt"/>
                <a:ea typeface="+mn-ea"/>
                <a:cs typeface="+mn-cs"/>
              </a:rPr>
              <a:t>21511</a:t>
            </a:r>
            <a:r>
              <a:rPr lang="en-US" dirty="0" smtClean="0"/>
              <a:t> </a:t>
            </a:r>
            <a:r>
              <a:rPr lang="en-US" sz="1200" b="0" i="0" u="none" strike="noStrike" kern="1200" dirty="0" smtClean="0">
                <a:solidFill>
                  <a:schemeClr val="tx1"/>
                </a:solidFill>
                <a:effectLst/>
                <a:latin typeface="+mn-lt"/>
                <a:ea typeface="+mn-ea"/>
                <a:cs typeface="+mn-cs"/>
              </a:rPr>
              <a:t>9172</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r>
              <a:rPr lang="en-US" sz="1200" b="0" i="0" u="none" strike="noStrike" kern="1200" dirty="0" smtClean="0">
                <a:solidFill>
                  <a:schemeClr val="tx1"/>
                </a:solidFill>
                <a:effectLst/>
                <a:latin typeface="+mn-lt"/>
                <a:ea typeface="+mn-ea"/>
                <a:cs typeface="+mn-cs"/>
              </a:rPr>
              <a:t>Cuesta College</a:t>
            </a:r>
            <a:r>
              <a:rPr lang="en-US" dirty="0" smtClean="0"/>
              <a:t> </a:t>
            </a:r>
            <a:r>
              <a:rPr lang="en-US" sz="1200" b="0" i="0" u="none" strike="noStrike" kern="1200" dirty="0" smtClean="0">
                <a:solidFill>
                  <a:schemeClr val="tx1"/>
                </a:solidFill>
                <a:effectLst/>
                <a:latin typeface="+mn-lt"/>
                <a:ea typeface="+mn-ea"/>
                <a:cs typeface="+mn-cs"/>
              </a:rPr>
              <a:t>15810</a:t>
            </a:r>
            <a:r>
              <a:rPr lang="en-US" dirty="0" smtClean="0"/>
              <a:t> </a:t>
            </a:r>
            <a:r>
              <a:rPr lang="en-US" sz="1200" b="0" i="0" u="none" strike="noStrike" kern="1200" dirty="0" smtClean="0">
                <a:solidFill>
                  <a:schemeClr val="tx1"/>
                </a:solidFill>
                <a:effectLst/>
                <a:latin typeface="+mn-lt"/>
                <a:ea typeface="+mn-ea"/>
                <a:cs typeface="+mn-cs"/>
              </a:rPr>
              <a:t>6214</a:t>
            </a:r>
            <a:r>
              <a:rPr lang="en-US" dirty="0" smtClean="0"/>
              <a:t> </a:t>
            </a:r>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smtClean="0">
                <a:solidFill>
                  <a:schemeClr val="tx1"/>
                </a:solidFill>
                <a:effectLst/>
                <a:latin typeface="+mn-lt"/>
                <a:ea typeface="+mn-ea"/>
                <a:cs typeface="+mn-cs"/>
              </a:rPr>
              <a:t>De Anza College</a:t>
            </a:r>
            <a:r>
              <a:rPr lang="en-US" dirty="0" smtClean="0"/>
              <a:t> </a:t>
            </a:r>
            <a:r>
              <a:rPr lang="en-US" sz="1200" b="0" i="0" u="none" strike="noStrike" kern="1200" dirty="0" smtClean="0">
                <a:solidFill>
                  <a:schemeClr val="tx1"/>
                </a:solidFill>
                <a:effectLst/>
                <a:latin typeface="+mn-lt"/>
                <a:ea typeface="+mn-ea"/>
                <a:cs typeface="+mn-cs"/>
              </a:rPr>
              <a:t>28029</a:t>
            </a:r>
            <a:r>
              <a:rPr lang="en-US" dirty="0" smtClean="0"/>
              <a:t> </a:t>
            </a:r>
            <a:r>
              <a:rPr lang="en-US" sz="1200" b="0" i="0" u="none" strike="noStrike" kern="1200" dirty="0" smtClean="0">
                <a:solidFill>
                  <a:schemeClr val="tx1"/>
                </a:solidFill>
                <a:effectLst/>
                <a:latin typeface="+mn-lt"/>
                <a:ea typeface="+mn-ea"/>
                <a:cs typeface="+mn-cs"/>
              </a:rPr>
              <a:t>13982</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College of the Dessert</a:t>
            </a:r>
            <a:r>
              <a:rPr lang="en-US" dirty="0" smtClean="0"/>
              <a:t> </a:t>
            </a:r>
            <a:r>
              <a:rPr lang="en-US" sz="1200" b="0" i="0" u="none" strike="noStrike" kern="1200" dirty="0" smtClean="0">
                <a:solidFill>
                  <a:schemeClr val="tx1"/>
                </a:solidFill>
                <a:effectLst/>
                <a:latin typeface="+mn-lt"/>
                <a:ea typeface="+mn-ea"/>
                <a:cs typeface="+mn-cs"/>
              </a:rPr>
              <a:t>15367</a:t>
            </a:r>
            <a:r>
              <a:rPr lang="en-US" dirty="0" smtClean="0"/>
              <a:t> </a:t>
            </a:r>
            <a:r>
              <a:rPr lang="en-US" sz="1200" b="0" i="0" u="none" strike="noStrike" kern="1200" dirty="0" smtClean="0">
                <a:solidFill>
                  <a:schemeClr val="tx1"/>
                </a:solidFill>
                <a:effectLst/>
                <a:latin typeface="+mn-lt"/>
                <a:ea typeface="+mn-ea"/>
                <a:cs typeface="+mn-cs"/>
              </a:rPr>
              <a:t>7764</a:t>
            </a:r>
            <a:r>
              <a:rPr lang="en-US" dirty="0" smtClean="0"/>
              <a:t> </a:t>
            </a:r>
            <a:r>
              <a:rPr lang="en-US" sz="1200" b="0" i="0" u="none" strike="noStrike" kern="1200" dirty="0" smtClean="0">
                <a:solidFill>
                  <a:schemeClr val="tx1"/>
                </a:solidFill>
                <a:effectLst/>
                <a:latin typeface="+mn-lt"/>
                <a:ea typeface="+mn-ea"/>
                <a:cs typeface="+mn-cs"/>
              </a:rPr>
              <a:t>51%</a:t>
            </a:r>
            <a:r>
              <a:rPr lang="en-US" dirty="0" smtClean="0"/>
              <a:t> </a:t>
            </a:r>
            <a:r>
              <a:rPr lang="en-US" sz="1200" b="0" i="0" u="none" strike="noStrike" kern="1200" dirty="0" smtClean="0">
                <a:solidFill>
                  <a:schemeClr val="tx1"/>
                </a:solidFill>
                <a:effectLst/>
                <a:latin typeface="+mn-lt"/>
                <a:ea typeface="+mn-ea"/>
                <a:cs typeface="+mn-cs"/>
              </a:rPr>
              <a:t>Diablo Valley College</a:t>
            </a:r>
            <a:r>
              <a:rPr lang="en-US" dirty="0" smtClean="0"/>
              <a:t> </a:t>
            </a:r>
            <a:r>
              <a:rPr lang="en-US" sz="1200" b="0" i="0" u="none" strike="noStrike" kern="1200" dirty="0" smtClean="0">
                <a:solidFill>
                  <a:schemeClr val="tx1"/>
                </a:solidFill>
                <a:effectLst/>
                <a:latin typeface="+mn-lt"/>
                <a:ea typeface="+mn-ea"/>
                <a:cs typeface="+mn-cs"/>
              </a:rPr>
              <a:t>29307</a:t>
            </a:r>
            <a:r>
              <a:rPr lang="en-US" dirty="0" smtClean="0"/>
              <a:t> </a:t>
            </a:r>
            <a:r>
              <a:rPr lang="en-US" sz="1200" b="0" i="0" u="none" strike="noStrike" kern="1200" dirty="0" smtClean="0">
                <a:solidFill>
                  <a:schemeClr val="tx1"/>
                </a:solidFill>
                <a:effectLst/>
                <a:latin typeface="+mn-lt"/>
                <a:ea typeface="+mn-ea"/>
                <a:cs typeface="+mn-cs"/>
              </a:rPr>
              <a:t>12876</a:t>
            </a:r>
            <a:r>
              <a:rPr lang="en-US" dirty="0" smtClean="0"/>
              <a:t> </a:t>
            </a:r>
            <a:r>
              <a:rPr lang="en-US" sz="1200" b="0" i="0" u="none" strike="noStrike" kern="1200" dirty="0" smtClean="0">
                <a:solidFill>
                  <a:schemeClr val="tx1"/>
                </a:solidFill>
                <a:effectLst/>
                <a:latin typeface="+mn-lt"/>
                <a:ea typeface="+mn-ea"/>
                <a:cs typeface="+mn-cs"/>
              </a:rPr>
              <a:t>44%</a:t>
            </a:r>
            <a:r>
              <a:rPr lang="en-US" dirty="0" smtClean="0"/>
              <a:t> </a:t>
            </a:r>
            <a:r>
              <a:rPr lang="en-US" sz="1200" b="0" i="0" u="none" strike="noStrike" kern="1200" dirty="0" smtClean="0">
                <a:solidFill>
                  <a:schemeClr val="tx1"/>
                </a:solidFill>
                <a:effectLst/>
                <a:latin typeface="+mn-lt"/>
                <a:ea typeface="+mn-ea"/>
                <a:cs typeface="+mn-cs"/>
              </a:rPr>
              <a:t>Glendale Community College</a:t>
            </a:r>
            <a:r>
              <a:rPr lang="en-US" dirty="0" smtClean="0"/>
              <a:t> </a:t>
            </a:r>
            <a:r>
              <a:rPr lang="en-US" sz="1200" b="0" i="0" u="none" strike="noStrike" kern="1200" dirty="0" smtClean="0">
                <a:solidFill>
                  <a:schemeClr val="tx1"/>
                </a:solidFill>
                <a:effectLst/>
                <a:latin typeface="+mn-lt"/>
                <a:ea typeface="+mn-ea"/>
                <a:cs typeface="+mn-cs"/>
              </a:rPr>
              <a:t>18781</a:t>
            </a:r>
            <a:r>
              <a:rPr lang="en-US" dirty="0" smtClean="0"/>
              <a:t> </a:t>
            </a:r>
            <a:r>
              <a:rPr lang="en-US" sz="1200" b="0" i="0" u="none" strike="noStrike" kern="1200" dirty="0" smtClean="0">
                <a:solidFill>
                  <a:schemeClr val="tx1"/>
                </a:solidFill>
                <a:effectLst/>
                <a:latin typeface="+mn-lt"/>
                <a:ea typeface="+mn-ea"/>
                <a:cs typeface="+mn-cs"/>
              </a:rPr>
              <a:t>11602</a:t>
            </a:r>
            <a:r>
              <a:rPr lang="en-US" dirty="0" smtClean="0"/>
              <a:t> </a:t>
            </a:r>
            <a:r>
              <a:rPr lang="en-US" sz="1200" b="0" i="0" u="none" strike="noStrike" kern="1200" dirty="0" smtClean="0">
                <a:solidFill>
                  <a:schemeClr val="tx1"/>
                </a:solidFill>
                <a:effectLst/>
                <a:latin typeface="+mn-lt"/>
                <a:ea typeface="+mn-ea"/>
                <a:cs typeface="+mn-cs"/>
              </a:rPr>
              <a:t>62%</a:t>
            </a:r>
            <a:r>
              <a:rPr lang="en-US" dirty="0" smtClean="0"/>
              <a:t> </a:t>
            </a:r>
            <a:r>
              <a:rPr lang="en-US" sz="1200" b="0" i="0" u="none" strike="noStrike" kern="1200" dirty="0" smtClean="0">
                <a:solidFill>
                  <a:schemeClr val="tx1"/>
                </a:solidFill>
                <a:effectLst/>
                <a:latin typeface="+mn-lt"/>
                <a:ea typeface="+mn-ea"/>
                <a:cs typeface="+mn-cs"/>
              </a:rPr>
              <a:t>Golden West College</a:t>
            </a:r>
            <a:r>
              <a:rPr lang="en-US" dirty="0" smtClean="0"/>
              <a:t> </a:t>
            </a:r>
            <a:r>
              <a:rPr lang="en-US" sz="1200" b="0" i="0" u="none" strike="noStrike" kern="1200" dirty="0" smtClean="0">
                <a:solidFill>
                  <a:schemeClr val="tx1"/>
                </a:solidFill>
                <a:effectLst/>
                <a:latin typeface="+mn-lt"/>
                <a:ea typeface="+mn-ea"/>
                <a:cs typeface="+mn-cs"/>
              </a:rPr>
              <a:t>18515</a:t>
            </a:r>
            <a:r>
              <a:rPr lang="en-US" dirty="0" smtClean="0"/>
              <a:t> </a:t>
            </a:r>
            <a:r>
              <a:rPr lang="en-US" sz="1200" b="0" i="0" u="none" strike="noStrike" kern="1200" dirty="0" smtClean="0">
                <a:solidFill>
                  <a:schemeClr val="tx1"/>
                </a:solidFill>
                <a:effectLst/>
                <a:latin typeface="+mn-lt"/>
                <a:ea typeface="+mn-ea"/>
                <a:cs typeface="+mn-cs"/>
              </a:rPr>
              <a:t>7556</a:t>
            </a:r>
            <a:r>
              <a:rPr lang="en-US" dirty="0" smtClean="0"/>
              <a:t> </a:t>
            </a:r>
            <a:r>
              <a:rPr lang="en-US" sz="1200" b="0" i="0" u="none" strike="noStrike" kern="1200" dirty="0" smtClean="0">
                <a:solidFill>
                  <a:schemeClr val="tx1"/>
                </a:solidFill>
                <a:effectLst/>
                <a:latin typeface="+mn-lt"/>
                <a:ea typeface="+mn-ea"/>
                <a:cs typeface="+mn-cs"/>
              </a:rPr>
              <a:t>41%</a:t>
            </a:r>
            <a:r>
              <a:rPr lang="en-US" dirty="0" smtClean="0"/>
              <a:t> </a:t>
            </a:r>
            <a:r>
              <a:rPr lang="en-US" sz="1200" b="0" i="0" u="none" strike="noStrike" kern="1200" dirty="0" smtClean="0">
                <a:solidFill>
                  <a:schemeClr val="tx1"/>
                </a:solidFill>
                <a:effectLst/>
                <a:latin typeface="+mn-lt"/>
                <a:ea typeface="+mn-ea"/>
                <a:cs typeface="+mn-cs"/>
              </a:rPr>
              <a:t>Grossmont College</a:t>
            </a:r>
            <a:r>
              <a:rPr lang="en-US" dirty="0" smtClean="0"/>
              <a:t> </a:t>
            </a:r>
            <a:r>
              <a:rPr lang="en-US" sz="1200" b="0" i="0" u="none" strike="noStrike" kern="1200" dirty="0" smtClean="0">
                <a:solidFill>
                  <a:schemeClr val="tx1"/>
                </a:solidFill>
                <a:effectLst/>
                <a:latin typeface="+mn-lt"/>
                <a:ea typeface="+mn-ea"/>
                <a:cs typeface="+mn-cs"/>
              </a:rPr>
              <a:t>23927</a:t>
            </a:r>
            <a:r>
              <a:rPr lang="en-US" dirty="0" smtClean="0"/>
              <a:t> </a:t>
            </a:r>
            <a:r>
              <a:rPr lang="en-US" sz="1200" b="0" i="0" u="none" strike="noStrike" kern="1200" dirty="0" smtClean="0">
                <a:solidFill>
                  <a:schemeClr val="tx1"/>
                </a:solidFill>
                <a:effectLst/>
                <a:latin typeface="+mn-lt"/>
                <a:ea typeface="+mn-ea"/>
                <a:cs typeface="+mn-cs"/>
              </a:rPr>
              <a:t>10076</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Irvine Valley College</a:t>
            </a:r>
            <a:r>
              <a:rPr lang="en-US" dirty="0" smtClean="0"/>
              <a:t> </a:t>
            </a:r>
            <a:r>
              <a:rPr lang="en-US" sz="1200" b="0" i="0" u="none" strike="noStrike" kern="1200" dirty="0" smtClean="0">
                <a:solidFill>
                  <a:schemeClr val="tx1"/>
                </a:solidFill>
                <a:effectLst/>
                <a:latin typeface="+mn-lt"/>
                <a:ea typeface="+mn-ea"/>
                <a:cs typeface="+mn-cs"/>
              </a:rPr>
              <a:t>18862</a:t>
            </a:r>
            <a:r>
              <a:rPr lang="en-US" dirty="0" smtClean="0"/>
              <a:t> </a:t>
            </a:r>
            <a:r>
              <a:rPr lang="en-US" sz="1200" b="0" i="0" u="none" strike="noStrike" kern="1200" dirty="0" smtClean="0">
                <a:solidFill>
                  <a:schemeClr val="tx1"/>
                </a:solidFill>
                <a:effectLst/>
                <a:latin typeface="+mn-lt"/>
                <a:ea typeface="+mn-ea"/>
                <a:cs typeface="+mn-cs"/>
              </a:rPr>
              <a:t>8494</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r>
              <a:rPr lang="en-US" sz="1200" b="0" i="0" u="none" strike="noStrike" kern="1200" dirty="0" smtClean="0">
                <a:solidFill>
                  <a:schemeClr val="tx1"/>
                </a:solidFill>
                <a:effectLst/>
                <a:latin typeface="+mn-lt"/>
                <a:ea typeface="+mn-ea"/>
                <a:cs typeface="+mn-cs"/>
              </a:rPr>
              <a:t>Reedley College</a:t>
            </a:r>
            <a:r>
              <a:rPr lang="en-US" dirty="0" smtClean="0"/>
              <a:t> </a:t>
            </a:r>
            <a:r>
              <a:rPr lang="en-US" sz="1200" b="0" i="0" u="none" strike="noStrike" kern="1200" dirty="0" smtClean="0">
                <a:solidFill>
                  <a:schemeClr val="tx1"/>
                </a:solidFill>
                <a:effectLst/>
                <a:latin typeface="+mn-lt"/>
                <a:ea typeface="+mn-ea"/>
                <a:cs typeface="+mn-cs"/>
              </a:rPr>
              <a:t>19189</a:t>
            </a:r>
            <a:r>
              <a:rPr lang="en-US" dirty="0" smtClean="0"/>
              <a:t> </a:t>
            </a:r>
            <a:r>
              <a:rPr lang="en-US" sz="1200" b="0" i="0" u="none" strike="noStrike" kern="1200" dirty="0" smtClean="0">
                <a:solidFill>
                  <a:schemeClr val="tx1"/>
                </a:solidFill>
                <a:effectLst/>
                <a:latin typeface="+mn-lt"/>
                <a:ea typeface="+mn-ea"/>
                <a:cs typeface="+mn-cs"/>
              </a:rPr>
              <a:t>6736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Los Angeles Pierce College</a:t>
            </a:r>
            <a:r>
              <a:rPr lang="en-US" dirty="0" smtClean="0"/>
              <a:t> </a:t>
            </a:r>
            <a:r>
              <a:rPr lang="en-US" sz="1200" b="0" i="0" u="none" strike="noStrike" kern="1200" dirty="0" smtClean="0">
                <a:solidFill>
                  <a:schemeClr val="tx1"/>
                </a:solidFill>
                <a:effectLst/>
                <a:latin typeface="+mn-lt"/>
                <a:ea typeface="+mn-ea"/>
                <a:cs typeface="+mn-cs"/>
              </a:rPr>
              <a:t>28007</a:t>
            </a:r>
            <a:r>
              <a:rPr lang="en-US" dirty="0" smtClean="0"/>
              <a:t> </a:t>
            </a:r>
            <a:r>
              <a:rPr lang="en-US" sz="1200" b="0" i="0" u="none" strike="noStrike" kern="1200" dirty="0" smtClean="0">
                <a:solidFill>
                  <a:schemeClr val="tx1"/>
                </a:solidFill>
                <a:effectLst/>
                <a:latin typeface="+mn-lt"/>
                <a:ea typeface="+mn-ea"/>
                <a:cs typeface="+mn-cs"/>
              </a:rPr>
              <a:t>11819</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Los Angeles Trade Technical College</a:t>
            </a:r>
            <a:r>
              <a:rPr lang="en-US" dirty="0" smtClean="0"/>
              <a:t> </a:t>
            </a:r>
            <a:r>
              <a:rPr lang="en-US" sz="1200" b="0" i="0" u="none" strike="noStrike" kern="1200" dirty="0" smtClean="0">
                <a:solidFill>
                  <a:schemeClr val="tx1"/>
                </a:solidFill>
                <a:effectLst/>
                <a:latin typeface="+mn-lt"/>
                <a:ea typeface="+mn-ea"/>
                <a:cs typeface="+mn-cs"/>
              </a:rPr>
              <a:t>21565</a:t>
            </a:r>
            <a:r>
              <a:rPr lang="en-US" dirty="0" smtClean="0"/>
              <a:t> </a:t>
            </a:r>
            <a:r>
              <a:rPr lang="en-US" sz="1200" b="0" i="0" u="none" strike="noStrike" kern="1200" dirty="0" smtClean="0">
                <a:solidFill>
                  <a:schemeClr val="tx1"/>
                </a:solidFill>
                <a:effectLst/>
                <a:latin typeface="+mn-lt"/>
                <a:ea typeface="+mn-ea"/>
                <a:cs typeface="+mn-cs"/>
              </a:rPr>
              <a:t>7286</a:t>
            </a:r>
            <a:r>
              <a:rPr lang="en-US" dirty="0" smtClean="0"/>
              <a:t> </a:t>
            </a:r>
            <a:r>
              <a:rPr lang="en-US" sz="1200" b="0" i="0" u="none" strike="noStrike" kern="1200" dirty="0" smtClean="0">
                <a:solidFill>
                  <a:schemeClr val="tx1"/>
                </a:solidFill>
                <a:effectLst/>
                <a:latin typeface="+mn-lt"/>
                <a:ea typeface="+mn-ea"/>
                <a:cs typeface="+mn-cs"/>
              </a:rPr>
              <a:t>34%</a:t>
            </a:r>
            <a:r>
              <a:rPr lang="en-US" dirty="0" smtClean="0"/>
              <a:t> </a:t>
            </a:r>
            <a:r>
              <a:rPr lang="en-US" sz="1200" b="0" i="0" u="none" strike="noStrike" kern="1200" dirty="0" smtClean="0">
                <a:solidFill>
                  <a:schemeClr val="tx1"/>
                </a:solidFill>
                <a:effectLst/>
                <a:latin typeface="+mn-lt"/>
                <a:ea typeface="+mn-ea"/>
                <a:cs typeface="+mn-cs"/>
              </a:rPr>
              <a:t>Los Angeles Valley College</a:t>
            </a:r>
            <a:r>
              <a:rPr lang="en-US" dirty="0" smtClean="0"/>
              <a:t> </a:t>
            </a:r>
            <a:r>
              <a:rPr lang="en-US" sz="1200" b="0" i="0" u="none" strike="noStrike" kern="1200" dirty="0" smtClean="0">
                <a:solidFill>
                  <a:schemeClr val="tx1"/>
                </a:solidFill>
                <a:effectLst/>
                <a:latin typeface="+mn-lt"/>
                <a:ea typeface="+mn-ea"/>
                <a:cs typeface="+mn-cs"/>
              </a:rPr>
              <a:t>26867</a:t>
            </a:r>
            <a:r>
              <a:rPr lang="en-US" dirty="0" smtClean="0"/>
              <a:t> </a:t>
            </a:r>
            <a:r>
              <a:rPr lang="en-US" sz="1200" b="0" i="0" u="none" strike="noStrike" kern="1200" dirty="0" smtClean="0">
                <a:solidFill>
                  <a:schemeClr val="tx1"/>
                </a:solidFill>
                <a:effectLst/>
                <a:latin typeface="+mn-lt"/>
                <a:ea typeface="+mn-ea"/>
                <a:cs typeface="+mn-cs"/>
              </a:rPr>
              <a:t>9476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Los Angeles City College</a:t>
            </a:r>
            <a:r>
              <a:rPr lang="en-US" dirty="0" smtClean="0"/>
              <a:t> </a:t>
            </a:r>
            <a:r>
              <a:rPr lang="en-US" sz="1200" b="0" i="0" u="none" strike="noStrike" kern="1200" dirty="0" smtClean="0">
                <a:solidFill>
                  <a:schemeClr val="tx1"/>
                </a:solidFill>
                <a:effectLst/>
                <a:latin typeface="+mn-lt"/>
                <a:ea typeface="+mn-ea"/>
                <a:cs typeface="+mn-cs"/>
              </a:rPr>
              <a:t>26967</a:t>
            </a:r>
            <a:r>
              <a:rPr lang="en-US" dirty="0" smtClean="0"/>
              <a:t> </a:t>
            </a:r>
            <a:r>
              <a:rPr lang="en-US" sz="1200" b="0" i="0" u="none" strike="noStrike" kern="1200" dirty="0" smtClean="0">
                <a:solidFill>
                  <a:schemeClr val="tx1"/>
                </a:solidFill>
                <a:effectLst/>
                <a:latin typeface="+mn-lt"/>
                <a:ea typeface="+mn-ea"/>
                <a:cs typeface="+mn-cs"/>
              </a:rPr>
              <a:t>9476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Merced College</a:t>
            </a:r>
            <a:r>
              <a:rPr lang="en-US" dirty="0" smtClean="0"/>
              <a:t> </a:t>
            </a:r>
            <a:r>
              <a:rPr lang="en-US" sz="1200" b="0" i="0" u="none" strike="noStrike" kern="1200" dirty="0" smtClean="0">
                <a:solidFill>
                  <a:schemeClr val="tx1"/>
                </a:solidFill>
                <a:effectLst/>
                <a:latin typeface="+mn-lt"/>
                <a:ea typeface="+mn-ea"/>
                <a:cs typeface="+mn-cs"/>
              </a:rPr>
              <a:t>15302</a:t>
            </a:r>
            <a:r>
              <a:rPr lang="en-US" dirty="0" smtClean="0"/>
              <a:t> </a:t>
            </a:r>
            <a:r>
              <a:rPr lang="en-US" sz="1200" b="0" i="0" u="none" strike="noStrike" kern="1200" dirty="0" smtClean="0">
                <a:solidFill>
                  <a:schemeClr val="tx1"/>
                </a:solidFill>
                <a:effectLst/>
                <a:latin typeface="+mn-lt"/>
                <a:ea typeface="+mn-ea"/>
                <a:cs typeface="+mn-cs"/>
              </a:rPr>
              <a:t>7469</a:t>
            </a:r>
            <a:r>
              <a:rPr lang="en-US" dirty="0" smtClean="0"/>
              <a:t> </a:t>
            </a:r>
            <a:r>
              <a:rPr lang="en-US" sz="1200" b="0" i="0" u="none" strike="noStrike" kern="1200" dirty="0" smtClean="0">
                <a:solidFill>
                  <a:schemeClr val="tx1"/>
                </a:solidFill>
                <a:effectLst/>
                <a:latin typeface="+mn-lt"/>
                <a:ea typeface="+mn-ea"/>
                <a:cs typeface="+mn-cs"/>
              </a:rPr>
              <a:t>49%</a:t>
            </a:r>
            <a:r>
              <a:rPr lang="en-US" dirty="0" smtClean="0"/>
              <a:t> </a:t>
            </a:r>
            <a:r>
              <a:rPr lang="en-US" sz="1200" b="0" i="0" u="none" strike="noStrike" kern="1200" dirty="0" smtClean="0">
                <a:solidFill>
                  <a:schemeClr val="tx1"/>
                </a:solidFill>
                <a:effectLst/>
                <a:latin typeface="+mn-lt"/>
                <a:ea typeface="+mn-ea"/>
                <a:cs typeface="+mn-cs"/>
              </a:rPr>
              <a:t>Moorpark College</a:t>
            </a:r>
            <a:r>
              <a:rPr lang="en-US" dirty="0" smtClean="0"/>
              <a:t> </a:t>
            </a:r>
            <a:r>
              <a:rPr lang="en-US" sz="1200" b="0" i="0" u="none" strike="noStrike" kern="1200" dirty="0" smtClean="0">
                <a:solidFill>
                  <a:schemeClr val="tx1"/>
                </a:solidFill>
                <a:effectLst/>
                <a:latin typeface="+mn-lt"/>
                <a:ea typeface="+mn-ea"/>
                <a:cs typeface="+mn-cs"/>
              </a:rPr>
              <a:t>20631</a:t>
            </a:r>
            <a:r>
              <a:rPr lang="en-US" dirty="0" smtClean="0"/>
              <a:t> </a:t>
            </a:r>
            <a:r>
              <a:rPr lang="en-US" sz="1200" b="0" i="0" u="none" strike="noStrike" kern="1200" dirty="0" smtClean="0">
                <a:solidFill>
                  <a:schemeClr val="tx1"/>
                </a:solidFill>
                <a:effectLst/>
                <a:latin typeface="+mn-lt"/>
                <a:ea typeface="+mn-ea"/>
                <a:cs typeface="+mn-cs"/>
              </a:rPr>
              <a:t>9487</a:t>
            </a:r>
            <a:r>
              <a:rPr lang="en-US" dirty="0" smtClean="0"/>
              <a:t> </a:t>
            </a:r>
            <a:r>
              <a:rPr lang="en-US" sz="1200" b="0" i="0" u="none" strike="noStrike" kern="1200" dirty="0" smtClean="0">
                <a:solidFill>
                  <a:schemeClr val="tx1"/>
                </a:solidFill>
                <a:effectLst/>
                <a:latin typeface="+mn-lt"/>
                <a:ea typeface="+mn-ea"/>
                <a:cs typeface="+mn-cs"/>
              </a:rPr>
              <a:t>46%</a:t>
            </a:r>
            <a:r>
              <a:rPr lang="en-US" dirty="0" smtClean="0"/>
              <a:t> </a:t>
            </a:r>
            <a:r>
              <a:rPr lang="en-US" sz="1200" b="0" i="0" u="none" strike="noStrike" kern="1200" dirty="0" smtClean="0">
                <a:solidFill>
                  <a:schemeClr val="tx1"/>
                </a:solidFill>
                <a:effectLst/>
                <a:latin typeface="+mn-lt"/>
                <a:ea typeface="+mn-ea"/>
                <a:cs typeface="+mn-cs"/>
              </a:rPr>
              <a:t>Mt. San Jacinto Community College</a:t>
            </a:r>
            <a:r>
              <a:rPr lang="en-US" dirty="0" smtClean="0"/>
              <a:t> </a:t>
            </a:r>
            <a:r>
              <a:rPr lang="en-US" sz="1200" b="0" i="0" u="none" strike="noStrike" kern="1200" dirty="0" smtClean="0">
                <a:solidFill>
                  <a:schemeClr val="tx1"/>
                </a:solidFill>
                <a:effectLst/>
                <a:latin typeface="+mn-lt"/>
                <a:ea typeface="+mn-ea"/>
                <a:cs typeface="+mn-cs"/>
              </a:rPr>
              <a:t>21606</a:t>
            </a:r>
            <a:r>
              <a:rPr lang="en-US" dirty="0" smtClean="0"/>
              <a:t> </a:t>
            </a:r>
            <a:r>
              <a:rPr lang="en-US" sz="1200" b="0" i="0" u="none" strike="noStrike" kern="1200" dirty="0" smtClean="0">
                <a:solidFill>
                  <a:schemeClr val="tx1"/>
                </a:solidFill>
                <a:effectLst/>
                <a:latin typeface="+mn-lt"/>
                <a:ea typeface="+mn-ea"/>
                <a:cs typeface="+mn-cs"/>
              </a:rPr>
              <a:t>10057</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Orange Coast College</a:t>
            </a:r>
            <a:r>
              <a:rPr lang="en-US" dirty="0" smtClean="0"/>
              <a:t> </a:t>
            </a:r>
            <a:r>
              <a:rPr lang="en-US" sz="1200" b="0" i="0" u="none" strike="noStrike" kern="1200" dirty="0" smtClean="0">
                <a:solidFill>
                  <a:schemeClr val="tx1"/>
                </a:solidFill>
                <a:effectLst/>
                <a:latin typeface="+mn-lt"/>
                <a:ea typeface="+mn-ea"/>
                <a:cs typeface="+mn-cs"/>
              </a:rPr>
              <a:t>26295</a:t>
            </a:r>
            <a:r>
              <a:rPr lang="en-US" dirty="0" smtClean="0"/>
              <a:t> </a:t>
            </a:r>
            <a:r>
              <a:rPr lang="en-US" sz="1200" b="0" i="0" u="none" strike="noStrike" kern="1200" dirty="0" smtClean="0">
                <a:solidFill>
                  <a:schemeClr val="tx1"/>
                </a:solidFill>
                <a:effectLst/>
                <a:latin typeface="+mn-lt"/>
                <a:ea typeface="+mn-ea"/>
                <a:cs typeface="+mn-cs"/>
              </a:rPr>
              <a:t>12663</a:t>
            </a:r>
            <a:r>
              <a:rPr lang="en-US" dirty="0" smtClean="0"/>
              <a:t> </a:t>
            </a:r>
            <a:r>
              <a:rPr lang="en-US" sz="1200" b="0" i="0" u="none" strike="noStrike" kern="1200" dirty="0" smtClean="0">
                <a:solidFill>
                  <a:schemeClr val="tx1"/>
                </a:solidFill>
                <a:effectLst/>
                <a:latin typeface="+mn-lt"/>
                <a:ea typeface="+mn-ea"/>
                <a:cs typeface="+mn-cs"/>
              </a:rPr>
              <a:t>48%</a:t>
            </a:r>
            <a:r>
              <a:rPr lang="en-US" dirty="0" smtClean="0"/>
              <a:t> </a:t>
            </a:r>
            <a:r>
              <a:rPr lang="en-US" sz="1200" b="0" i="0" u="none" strike="noStrike" kern="1200" dirty="0" smtClean="0">
                <a:solidFill>
                  <a:schemeClr val="tx1"/>
                </a:solidFill>
                <a:effectLst/>
                <a:latin typeface="+mn-lt"/>
                <a:ea typeface="+mn-ea"/>
                <a:cs typeface="+mn-cs"/>
              </a:rPr>
              <a:t>Saddleback College</a:t>
            </a:r>
            <a:r>
              <a:rPr lang="en-US" dirty="0" smtClean="0"/>
              <a:t> </a:t>
            </a:r>
            <a:r>
              <a:rPr lang="en-US" sz="1200" b="0" i="0" u="none" strike="noStrike" kern="1200" dirty="0" smtClean="0">
                <a:solidFill>
                  <a:schemeClr val="tx1"/>
                </a:solidFill>
                <a:effectLst/>
                <a:latin typeface="+mn-lt"/>
                <a:ea typeface="+mn-ea"/>
                <a:cs typeface="+mn-cs"/>
              </a:rPr>
              <a:t>33140</a:t>
            </a:r>
            <a:r>
              <a:rPr lang="en-US" dirty="0" smtClean="0"/>
              <a:t> </a:t>
            </a:r>
            <a:r>
              <a:rPr lang="en-US" sz="1200" b="0" i="0" u="none" strike="noStrike" kern="1200" dirty="0" smtClean="0">
                <a:solidFill>
                  <a:schemeClr val="tx1"/>
                </a:solidFill>
                <a:effectLst/>
                <a:latin typeface="+mn-lt"/>
                <a:ea typeface="+mn-ea"/>
                <a:cs typeface="+mn-cs"/>
              </a:rPr>
              <a:t>12621</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San Diego City College</a:t>
            </a:r>
            <a:r>
              <a:rPr lang="en-US" dirty="0" smtClean="0"/>
              <a:t> </a:t>
            </a:r>
            <a:r>
              <a:rPr lang="en-US" sz="1200" b="0" i="0" u="none" strike="noStrike" kern="1200" dirty="0" smtClean="0">
                <a:solidFill>
                  <a:schemeClr val="tx1"/>
                </a:solidFill>
                <a:effectLst/>
                <a:latin typeface="+mn-lt"/>
                <a:ea typeface="+mn-ea"/>
                <a:cs typeface="+mn-cs"/>
              </a:rPr>
              <a:t>22977</a:t>
            </a:r>
            <a:r>
              <a:rPr lang="en-US" dirty="0" smtClean="0"/>
              <a:t> </a:t>
            </a:r>
            <a:r>
              <a:rPr lang="en-US" sz="1200" b="0" i="0" u="none" strike="noStrike" kern="1200" dirty="0" smtClean="0">
                <a:solidFill>
                  <a:schemeClr val="tx1"/>
                </a:solidFill>
                <a:effectLst/>
                <a:latin typeface="+mn-lt"/>
                <a:ea typeface="+mn-ea"/>
                <a:cs typeface="+mn-cs"/>
              </a:rPr>
              <a:t>7357</a:t>
            </a:r>
            <a:r>
              <a:rPr lang="en-US" dirty="0" smtClean="0"/>
              <a:t> </a:t>
            </a:r>
            <a:r>
              <a:rPr lang="en-US" sz="1200" b="0" i="0" u="none" strike="noStrike" kern="1200" dirty="0" smtClean="0">
                <a:solidFill>
                  <a:schemeClr val="tx1"/>
                </a:solidFill>
                <a:effectLst/>
                <a:latin typeface="+mn-lt"/>
                <a:ea typeface="+mn-ea"/>
                <a:cs typeface="+mn-cs"/>
              </a:rPr>
              <a:t>32%</a:t>
            </a:r>
            <a:r>
              <a:rPr lang="en-US" dirty="0" smtClean="0"/>
              <a:t> </a:t>
            </a:r>
            <a:r>
              <a:rPr lang="en-US" sz="1200" b="0" i="0" u="none" strike="noStrike" kern="1200" dirty="0" smtClean="0">
                <a:solidFill>
                  <a:schemeClr val="tx1"/>
                </a:solidFill>
                <a:effectLst/>
                <a:latin typeface="+mn-lt"/>
                <a:ea typeface="+mn-ea"/>
                <a:cs typeface="+mn-cs"/>
              </a:rPr>
              <a:t>San Diego Miramar College</a:t>
            </a:r>
            <a:r>
              <a:rPr lang="en-US" dirty="0" smtClean="0"/>
              <a:t> </a:t>
            </a:r>
            <a:r>
              <a:rPr lang="en-US" sz="1200" b="0" i="0" u="none" strike="noStrike" kern="1200" dirty="0" smtClean="0">
                <a:solidFill>
                  <a:schemeClr val="tx1"/>
                </a:solidFill>
                <a:effectLst/>
                <a:latin typeface="+mn-lt"/>
                <a:ea typeface="+mn-ea"/>
                <a:cs typeface="+mn-cs"/>
              </a:rPr>
              <a:t>23038</a:t>
            </a:r>
            <a:r>
              <a:rPr lang="en-US" dirty="0" smtClean="0"/>
              <a:t> </a:t>
            </a:r>
            <a:r>
              <a:rPr lang="en-US" sz="1200" b="0" i="0" u="none" strike="noStrike" kern="1200" dirty="0" smtClean="0">
                <a:solidFill>
                  <a:schemeClr val="tx1"/>
                </a:solidFill>
                <a:effectLst/>
                <a:latin typeface="+mn-lt"/>
                <a:ea typeface="+mn-ea"/>
                <a:cs typeface="+mn-cs"/>
              </a:rPr>
              <a:t>7066</a:t>
            </a:r>
            <a:r>
              <a:rPr lang="en-US" dirty="0" smtClean="0"/>
              <a:t> </a:t>
            </a:r>
            <a:r>
              <a:rPr lang="en-US" sz="1200" b="0" i="0" u="none" strike="noStrike" kern="1200" dirty="0" smtClean="0">
                <a:solidFill>
                  <a:schemeClr val="tx1"/>
                </a:solidFill>
                <a:effectLst/>
                <a:latin typeface="+mn-lt"/>
                <a:ea typeface="+mn-ea"/>
                <a:cs typeface="+mn-cs"/>
              </a:rPr>
              <a:t>31%</a:t>
            </a:r>
            <a:r>
              <a:rPr lang="en-US" dirty="0" smtClean="0"/>
              <a:t> </a:t>
            </a:r>
            <a:r>
              <a:rPr lang="en-US" sz="1200" b="0" i="0" u="none" strike="noStrike" kern="1200" dirty="0" smtClean="0">
                <a:solidFill>
                  <a:schemeClr val="tx1"/>
                </a:solidFill>
                <a:effectLst/>
                <a:latin typeface="+mn-lt"/>
                <a:ea typeface="+mn-ea"/>
                <a:cs typeface="+mn-cs"/>
              </a:rPr>
              <a:t>San Joaquin Delta</a:t>
            </a:r>
            <a:r>
              <a:rPr lang="en-US" dirty="0" smtClean="0"/>
              <a:t> </a:t>
            </a:r>
            <a:r>
              <a:rPr lang="en-US" sz="1200" b="0" i="0" u="none" strike="noStrike" kern="1200" dirty="0" smtClean="0">
                <a:solidFill>
                  <a:schemeClr val="tx1"/>
                </a:solidFill>
                <a:effectLst/>
                <a:latin typeface="+mn-lt"/>
                <a:ea typeface="+mn-ea"/>
                <a:cs typeface="+mn-cs"/>
              </a:rPr>
              <a:t>26150</a:t>
            </a:r>
            <a:r>
              <a:rPr lang="en-US" dirty="0" smtClean="0"/>
              <a:t> </a:t>
            </a:r>
            <a:r>
              <a:rPr lang="en-US" sz="1200" b="0" i="0" u="none" strike="noStrike" kern="1200" dirty="0" smtClean="0">
                <a:solidFill>
                  <a:schemeClr val="tx1"/>
                </a:solidFill>
                <a:effectLst/>
                <a:latin typeface="+mn-lt"/>
                <a:ea typeface="+mn-ea"/>
                <a:cs typeface="+mn-cs"/>
              </a:rPr>
              <a:t>15238</a:t>
            </a:r>
            <a:r>
              <a:rPr lang="en-US" dirty="0" smtClean="0"/>
              <a:t> </a:t>
            </a:r>
            <a:r>
              <a:rPr lang="en-US" sz="1200" b="0" i="0" u="none" strike="noStrike" kern="1200" dirty="0" smtClean="0">
                <a:solidFill>
                  <a:schemeClr val="tx1"/>
                </a:solidFill>
                <a:effectLst/>
                <a:latin typeface="+mn-lt"/>
                <a:ea typeface="+mn-ea"/>
                <a:cs typeface="+mn-cs"/>
              </a:rPr>
              <a:t>58%</a:t>
            </a:r>
            <a:r>
              <a:rPr lang="en-US" dirty="0" smtClean="0"/>
              <a:t> </a:t>
            </a:r>
            <a:r>
              <a:rPr lang="en-US" sz="1200" b="0" i="0" u="none" strike="noStrike" kern="1200" dirty="0" smtClean="0">
                <a:solidFill>
                  <a:schemeClr val="tx1"/>
                </a:solidFill>
                <a:effectLst/>
                <a:latin typeface="+mn-lt"/>
                <a:ea typeface="+mn-ea"/>
                <a:cs typeface="+mn-cs"/>
              </a:rPr>
              <a:t>Santa Barbara City College</a:t>
            </a:r>
            <a:r>
              <a:rPr lang="en-US" dirty="0" smtClean="0"/>
              <a:t> </a:t>
            </a:r>
            <a:r>
              <a:rPr lang="en-US" sz="1200" b="0" i="0" u="none" strike="noStrike" kern="1200" dirty="0" smtClean="0">
                <a:solidFill>
                  <a:schemeClr val="tx1"/>
                </a:solidFill>
                <a:effectLst/>
                <a:latin typeface="+mn-lt"/>
                <a:ea typeface="+mn-ea"/>
                <a:cs typeface="+mn-cs"/>
              </a:rPr>
              <a:t>20624</a:t>
            </a:r>
            <a:r>
              <a:rPr lang="en-US" dirty="0" smtClean="0"/>
              <a:t> </a:t>
            </a:r>
            <a:r>
              <a:rPr lang="en-US" sz="1200" b="0" i="0" u="none" strike="noStrike" kern="1200" dirty="0" smtClean="0">
                <a:solidFill>
                  <a:schemeClr val="tx1"/>
                </a:solidFill>
                <a:effectLst/>
                <a:latin typeface="+mn-lt"/>
                <a:ea typeface="+mn-ea"/>
                <a:cs typeface="+mn-cs"/>
              </a:rPr>
              <a:t>10254</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Santa Rosa Junior College</a:t>
            </a:r>
            <a:r>
              <a:rPr lang="en-US" dirty="0" smtClean="0"/>
              <a:t> </a:t>
            </a:r>
            <a:r>
              <a:rPr lang="en-US" sz="1200" b="0" i="0" u="none" strike="noStrike" kern="1200" dirty="0" smtClean="0">
                <a:solidFill>
                  <a:schemeClr val="tx1"/>
                </a:solidFill>
                <a:effectLst/>
                <a:latin typeface="+mn-lt"/>
                <a:ea typeface="+mn-ea"/>
                <a:cs typeface="+mn-cs"/>
              </a:rPr>
              <a:t>27223</a:t>
            </a:r>
            <a:r>
              <a:rPr lang="en-US" dirty="0" smtClean="0"/>
              <a:t> </a:t>
            </a:r>
            <a:r>
              <a:rPr lang="en-US" sz="1200" b="0" i="0" u="none" strike="noStrike" kern="1200" dirty="0" smtClean="0">
                <a:solidFill>
                  <a:schemeClr val="tx1"/>
                </a:solidFill>
                <a:effectLst/>
                <a:latin typeface="+mn-lt"/>
                <a:ea typeface="+mn-ea"/>
                <a:cs typeface="+mn-cs"/>
              </a:rPr>
              <a:t>10801</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College of the </a:t>
            </a:r>
            <a:r>
              <a:rPr lang="en-US" sz="1200" b="0" i="0" u="none" strike="noStrike" kern="1200" dirty="0" err="1" smtClean="0">
                <a:solidFill>
                  <a:schemeClr val="tx1"/>
                </a:solidFill>
                <a:effectLst/>
                <a:latin typeface="+mn-lt"/>
                <a:ea typeface="+mn-ea"/>
                <a:cs typeface="+mn-cs"/>
              </a:rPr>
              <a:t>Sequias</a:t>
            </a:r>
            <a:r>
              <a:rPr lang="en-US" dirty="0" smtClean="0"/>
              <a:t> </a:t>
            </a:r>
            <a:r>
              <a:rPr lang="en-US" sz="1200" b="0" i="0" u="none" strike="noStrike" kern="1200" dirty="0" smtClean="0">
                <a:solidFill>
                  <a:schemeClr val="tx1"/>
                </a:solidFill>
                <a:effectLst/>
                <a:latin typeface="+mn-lt"/>
                <a:ea typeface="+mn-ea"/>
                <a:cs typeface="+mn-cs"/>
              </a:rPr>
              <a:t>16379</a:t>
            </a:r>
            <a:r>
              <a:rPr lang="en-US" dirty="0" smtClean="0"/>
              <a:t> </a:t>
            </a:r>
            <a:r>
              <a:rPr lang="en-US" sz="1200" b="0" i="0" u="none" strike="noStrike" kern="1200" dirty="0" smtClean="0">
                <a:solidFill>
                  <a:schemeClr val="tx1"/>
                </a:solidFill>
                <a:effectLst/>
                <a:latin typeface="+mn-lt"/>
                <a:ea typeface="+mn-ea"/>
                <a:cs typeface="+mn-cs"/>
              </a:rPr>
              <a:t>8581</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Sierra College</a:t>
            </a:r>
            <a:r>
              <a:rPr lang="en-US" dirty="0" smtClean="0"/>
              <a:t> </a:t>
            </a:r>
            <a:r>
              <a:rPr lang="en-US" sz="1200" b="0" i="0" u="none" strike="noStrike" kern="1200" dirty="0" smtClean="0">
                <a:solidFill>
                  <a:schemeClr val="tx1"/>
                </a:solidFill>
                <a:effectLst/>
                <a:latin typeface="+mn-lt"/>
                <a:ea typeface="+mn-ea"/>
                <a:cs typeface="+mn-cs"/>
              </a:rPr>
              <a:t>25731</a:t>
            </a:r>
            <a:r>
              <a:rPr lang="en-US" dirty="0" smtClean="0"/>
              <a:t> </a:t>
            </a:r>
            <a:r>
              <a:rPr lang="en-US" sz="1200" b="0" i="0" u="none" strike="noStrike" kern="1200" dirty="0" smtClean="0">
                <a:solidFill>
                  <a:schemeClr val="tx1"/>
                </a:solidFill>
                <a:effectLst/>
                <a:latin typeface="+mn-lt"/>
                <a:ea typeface="+mn-ea"/>
                <a:cs typeface="+mn-cs"/>
              </a:rPr>
              <a:t>11966</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Bernandino</a:t>
            </a:r>
            <a:r>
              <a:rPr lang="en-US" sz="1200" b="0" i="0" u="none" strike="noStrike" kern="1200" dirty="0" smtClean="0">
                <a:solidFill>
                  <a:schemeClr val="tx1"/>
                </a:solidFill>
                <a:effectLst/>
                <a:latin typeface="+mn-lt"/>
                <a:ea typeface="+mn-ea"/>
                <a:cs typeface="+mn-cs"/>
              </a:rPr>
              <a:t> Valley College</a:t>
            </a:r>
            <a:r>
              <a:rPr lang="en-US" dirty="0" smtClean="0"/>
              <a:t> </a:t>
            </a:r>
            <a:r>
              <a:rPr lang="en-US" sz="1200" b="0" i="0" u="none" strike="noStrike" kern="1200" dirty="0" smtClean="0">
                <a:solidFill>
                  <a:schemeClr val="tx1"/>
                </a:solidFill>
                <a:effectLst/>
                <a:latin typeface="+mn-lt"/>
                <a:ea typeface="+mn-ea"/>
                <a:cs typeface="+mn-cs"/>
              </a:rPr>
              <a:t>20297</a:t>
            </a:r>
            <a:r>
              <a:rPr lang="en-US" dirty="0" smtClean="0"/>
              <a:t> </a:t>
            </a:r>
            <a:r>
              <a:rPr lang="en-US" sz="1200" b="0" i="0" u="none" strike="noStrike" kern="1200" dirty="0" smtClean="0">
                <a:solidFill>
                  <a:schemeClr val="tx1"/>
                </a:solidFill>
                <a:effectLst/>
                <a:latin typeface="+mn-lt"/>
                <a:ea typeface="+mn-ea"/>
                <a:cs typeface="+mn-cs"/>
              </a:rPr>
              <a:t>9178</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r>
              <a:rPr lang="en-US" sz="1200" b="0" i="0" u="none" strike="noStrike" kern="1200" dirty="0" smtClean="0">
                <a:solidFill>
                  <a:schemeClr val="tx1"/>
                </a:solidFill>
                <a:effectLst/>
                <a:latin typeface="+mn-lt"/>
                <a:ea typeface="+mn-ea"/>
                <a:cs typeface="+mn-cs"/>
              </a:rPr>
              <a:t>Southwestern College</a:t>
            </a:r>
            <a:r>
              <a:rPr lang="en-US" dirty="0" smtClean="0"/>
              <a:t> </a:t>
            </a:r>
            <a:r>
              <a:rPr lang="en-US" sz="1200" b="0" i="0" u="none" strike="noStrike" kern="1200" dirty="0" smtClean="0">
                <a:solidFill>
                  <a:schemeClr val="tx1"/>
                </a:solidFill>
                <a:effectLst/>
                <a:latin typeface="+mn-lt"/>
                <a:ea typeface="+mn-ea"/>
                <a:cs typeface="+mn-cs"/>
              </a:rPr>
              <a:t>26197</a:t>
            </a:r>
            <a:r>
              <a:rPr lang="en-US" dirty="0" smtClean="0"/>
              <a:t> </a:t>
            </a:r>
            <a:r>
              <a:rPr lang="en-US" sz="1200" b="0" i="0" u="none" strike="noStrike" kern="1200" dirty="0" smtClean="0">
                <a:solidFill>
                  <a:schemeClr val="tx1"/>
                </a:solidFill>
                <a:effectLst/>
                <a:latin typeface="+mn-lt"/>
                <a:ea typeface="+mn-ea"/>
                <a:cs typeface="+mn-cs"/>
              </a:rPr>
              <a:t>12541</a:t>
            </a:r>
            <a:r>
              <a:rPr lang="en-US" dirty="0" smtClean="0"/>
              <a:t> </a:t>
            </a:r>
            <a:r>
              <a:rPr lang="en-US" sz="1200" b="0" i="0" u="none" strike="noStrike" kern="1200" dirty="0" smtClean="0">
                <a:solidFill>
                  <a:schemeClr val="tx1"/>
                </a:solidFill>
                <a:effectLst/>
                <a:latin typeface="+mn-lt"/>
                <a:ea typeface="+mn-ea"/>
                <a:cs typeface="+mn-cs"/>
              </a:rPr>
              <a:t>48%</a:t>
            </a:r>
            <a:r>
              <a:rPr lang="en-US" dirty="0" smtClean="0"/>
              <a:t> </a:t>
            </a:r>
            <a:r>
              <a:rPr lang="en-US" sz="1200" b="0" i="0" u="none" strike="noStrike" kern="1200" dirty="0" smtClean="0">
                <a:solidFill>
                  <a:schemeClr val="tx1"/>
                </a:solidFill>
                <a:effectLst/>
                <a:latin typeface="+mn-lt"/>
                <a:ea typeface="+mn-ea"/>
                <a:cs typeface="+mn-cs"/>
              </a:rPr>
              <a:t>Ventura College</a:t>
            </a:r>
            <a:r>
              <a:rPr lang="en-US" dirty="0" smtClean="0"/>
              <a:t> </a:t>
            </a:r>
            <a:r>
              <a:rPr lang="en-US" sz="1200" b="0" i="0" u="none" strike="noStrike" kern="1200" dirty="0" smtClean="0">
                <a:solidFill>
                  <a:schemeClr val="tx1"/>
                </a:solidFill>
                <a:effectLst/>
                <a:latin typeface="+mn-lt"/>
                <a:ea typeface="+mn-ea"/>
                <a:cs typeface="+mn-cs"/>
              </a:rPr>
              <a:t>18487</a:t>
            </a:r>
            <a:r>
              <a:rPr lang="en-US" dirty="0" smtClean="0"/>
              <a:t> </a:t>
            </a:r>
            <a:r>
              <a:rPr lang="en-US" sz="1200" b="0" i="0" u="none" strike="noStrike" kern="1200" dirty="0" smtClean="0">
                <a:solidFill>
                  <a:schemeClr val="tx1"/>
                </a:solidFill>
                <a:effectLst/>
                <a:latin typeface="+mn-lt"/>
                <a:ea typeface="+mn-ea"/>
                <a:cs typeface="+mn-cs"/>
              </a:rPr>
              <a:t>7669</a:t>
            </a:r>
            <a:r>
              <a:rPr lang="en-US" dirty="0" smtClean="0"/>
              <a:t> </a:t>
            </a:r>
            <a:r>
              <a:rPr lang="en-US" sz="1200" b="0" i="0" u="none" strike="noStrike" kern="1200" dirty="0" smtClean="0">
                <a:solidFill>
                  <a:schemeClr val="tx1"/>
                </a:solidFill>
                <a:effectLst/>
                <a:latin typeface="+mn-lt"/>
                <a:ea typeface="+mn-ea"/>
                <a:cs typeface="+mn-cs"/>
              </a:rPr>
              <a:t>41%</a:t>
            </a:r>
            <a:r>
              <a:rPr lang="en-US" dirty="0" smtClean="0"/>
              <a:t> </a:t>
            </a:r>
            <a:r>
              <a:rPr lang="en-US" sz="1200" b="0" i="0" u="none" strike="noStrike" kern="1200" dirty="0" smtClean="0">
                <a:solidFill>
                  <a:schemeClr val="tx1"/>
                </a:solidFill>
                <a:effectLst/>
                <a:latin typeface="+mn-lt"/>
                <a:ea typeface="+mn-ea"/>
                <a:cs typeface="+mn-cs"/>
              </a:rPr>
              <a:t>Victor Valley</a:t>
            </a:r>
            <a:r>
              <a:rPr lang="en-US" dirty="0" smtClean="0"/>
              <a:t> </a:t>
            </a:r>
            <a:r>
              <a:rPr lang="en-US" sz="1200" b="0" i="0" u="none" strike="noStrike" kern="1200" dirty="0" smtClean="0">
                <a:solidFill>
                  <a:schemeClr val="tx1"/>
                </a:solidFill>
                <a:effectLst/>
                <a:latin typeface="+mn-lt"/>
                <a:ea typeface="+mn-ea"/>
                <a:cs typeface="+mn-cs"/>
              </a:rPr>
              <a:t>17862</a:t>
            </a:r>
            <a:r>
              <a:rPr lang="en-US" dirty="0" smtClean="0"/>
              <a:t> </a:t>
            </a:r>
            <a:r>
              <a:rPr lang="en-US" sz="1200" b="0" i="0" u="none" strike="noStrike" kern="1200" dirty="0" smtClean="0">
                <a:solidFill>
                  <a:schemeClr val="tx1"/>
                </a:solidFill>
                <a:effectLst/>
                <a:latin typeface="+mn-lt"/>
                <a:ea typeface="+mn-ea"/>
                <a:cs typeface="+mn-cs"/>
              </a:rPr>
              <a:t>8365</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Norco College</a:t>
            </a:r>
            <a:r>
              <a:rPr lang="en-US" dirty="0" smtClean="0"/>
              <a:t> </a:t>
            </a:r>
            <a:r>
              <a:rPr lang="en-US" sz="1200" b="0" i="0" u="none" strike="noStrike" kern="1200" dirty="0" smtClean="0">
                <a:solidFill>
                  <a:schemeClr val="tx1"/>
                </a:solidFill>
                <a:effectLst/>
                <a:latin typeface="+mn-lt"/>
                <a:ea typeface="+mn-ea"/>
                <a:cs typeface="+mn-cs"/>
              </a:rPr>
              <a:t>17543</a:t>
            </a:r>
            <a:r>
              <a:rPr lang="en-US" dirty="0" smtClean="0"/>
              <a:t> </a:t>
            </a:r>
            <a:r>
              <a:rPr lang="en-US" sz="1200" b="0" i="0" u="none" strike="noStrike" kern="1200" dirty="0" smtClean="0">
                <a:solidFill>
                  <a:schemeClr val="tx1"/>
                </a:solidFill>
                <a:effectLst/>
                <a:latin typeface="+mn-lt"/>
                <a:ea typeface="+mn-ea"/>
                <a:cs typeface="+mn-cs"/>
              </a:rPr>
              <a:t>6319</a:t>
            </a:r>
            <a:r>
              <a:rPr lang="en-US" dirty="0" smtClean="0"/>
              <a:t> </a:t>
            </a:r>
            <a:r>
              <a:rPr lang="en-US" sz="1200" b="0" i="0" u="none" strike="noStrike" kern="1200" dirty="0" smtClean="0">
                <a:solidFill>
                  <a:schemeClr val="tx1"/>
                </a:solidFill>
                <a:effectLst/>
                <a:latin typeface="+mn-lt"/>
                <a:ea typeface="+mn-ea"/>
                <a:cs typeface="+mn-cs"/>
              </a:rPr>
              <a:t>36%</a:t>
            </a:r>
            <a:r>
              <a:rPr lang="en-US" dirty="0" smtClean="0"/>
              <a:t> </a:t>
            </a:r>
            <a:r>
              <a:rPr lang="en-US" sz="1200" b="0" i="0" u="none" strike="noStrike" kern="1200" dirty="0" err="1" smtClean="0">
                <a:solidFill>
                  <a:schemeClr val="tx1"/>
                </a:solidFill>
                <a:effectLst/>
                <a:latin typeface="+mn-lt"/>
                <a:ea typeface="+mn-ea"/>
                <a:cs typeface="+mn-cs"/>
              </a:rPr>
              <a:t>Averege</a:t>
            </a:r>
            <a:r>
              <a:rPr lang="en-US" sz="1200" b="0" i="0" u="none" strike="noStrike" kern="1200" dirty="0" smtClean="0">
                <a:solidFill>
                  <a:schemeClr val="tx1"/>
                </a:solidFill>
                <a:effectLst/>
                <a:latin typeface="+mn-lt"/>
                <a:ea typeface="+mn-ea"/>
                <a:cs typeface="+mn-cs"/>
              </a:rPr>
              <a:t> of 38 similar CCCs</a:t>
            </a:r>
            <a:r>
              <a:rPr lang="en-US" dirty="0" smtClean="0"/>
              <a:t> </a:t>
            </a:r>
            <a:r>
              <a:rPr lang="en-US" sz="1200" b="0" i="0" u="none" strike="noStrike" kern="1200" dirty="0" smtClean="0">
                <a:solidFill>
                  <a:schemeClr val="tx1"/>
                </a:solidFill>
                <a:effectLst/>
                <a:latin typeface="+mn-lt"/>
                <a:ea typeface="+mn-ea"/>
                <a:cs typeface="+mn-cs"/>
              </a:rPr>
              <a:t>22185</a:t>
            </a:r>
            <a:r>
              <a:rPr lang="en-US" dirty="0" smtClean="0"/>
              <a:t> </a:t>
            </a:r>
            <a:r>
              <a:rPr lang="en-US" sz="1200" b="0" i="0" u="none" strike="noStrike" kern="1200" dirty="0" smtClean="0">
                <a:solidFill>
                  <a:schemeClr val="tx1"/>
                </a:solidFill>
                <a:effectLst/>
                <a:latin typeface="+mn-lt"/>
                <a:ea typeface="+mn-ea"/>
                <a:cs typeface="+mn-cs"/>
              </a:rPr>
              <a:t>9453</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r>
              <a:rPr lang="en-US" sz="1200" b="0" i="0" u="none" strike="noStrike" kern="1200" dirty="0" smtClean="0">
                <a:solidFill>
                  <a:schemeClr val="tx1"/>
                </a:solidFill>
                <a:effectLst/>
                <a:latin typeface="+mn-lt"/>
                <a:ea typeface="+mn-ea"/>
                <a:cs typeface="+mn-cs"/>
              </a:rPr>
              <a:t>Total</a:t>
            </a:r>
            <a:r>
              <a:rPr lang="en-US" dirty="0" smtClean="0"/>
              <a:t> </a:t>
            </a:r>
            <a:r>
              <a:rPr lang="en-US" sz="1200" b="0" i="0" u="none" strike="noStrike" kern="1200" dirty="0" smtClean="0">
                <a:solidFill>
                  <a:schemeClr val="tx1"/>
                </a:solidFill>
                <a:effectLst/>
                <a:latin typeface="+mn-lt"/>
                <a:ea typeface="+mn-ea"/>
                <a:cs typeface="+mn-cs"/>
              </a:rPr>
              <a:t>843014</a:t>
            </a:r>
            <a:r>
              <a:rPr lang="en-US" dirty="0" smtClean="0"/>
              <a:t> </a:t>
            </a:r>
            <a:r>
              <a:rPr lang="en-US" sz="1200" b="0" i="0" u="none" strike="noStrike" kern="1200" dirty="0" smtClean="0">
                <a:solidFill>
                  <a:schemeClr val="tx1"/>
                </a:solidFill>
                <a:effectLst/>
                <a:latin typeface="+mn-lt"/>
                <a:ea typeface="+mn-ea"/>
                <a:cs typeface="+mn-cs"/>
              </a:rPr>
              <a:t>359212</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33</a:t>
            </a:fld>
            <a:endParaRPr lang="en-US"/>
          </a:p>
        </p:txBody>
      </p:sp>
    </p:spTree>
    <p:extLst>
      <p:ext uri="{BB962C8B-B14F-4D97-AF65-F5344CB8AC3E}">
        <p14:creationId xmlns:p14="http://schemas.microsoft.com/office/powerpoint/2010/main" val="103963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34</a:t>
            </a:fld>
            <a:endParaRPr lang="en-US"/>
          </a:p>
        </p:txBody>
      </p:sp>
    </p:spTree>
    <p:extLst>
      <p:ext uri="{BB962C8B-B14F-4D97-AF65-F5344CB8AC3E}">
        <p14:creationId xmlns:p14="http://schemas.microsoft.com/office/powerpoint/2010/main" val="13371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6016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54156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24288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059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38963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55462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405513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3088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67355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2191747" y="2668789"/>
            <a:ext cx="2545927" cy="246221"/>
          </a:xfrm>
          <a:prstGeom prst="rect">
            <a:avLst/>
          </a:prstGeom>
        </p:spPr>
        <p:txBody>
          <a:bodyPr wrap="square" lIns="0" tIns="0" rIns="0" bIns="0">
            <a:spAutoFit/>
          </a:bodyPr>
          <a:lstStyle>
            <a:lvl1pPr>
              <a:defRPr sz="1600" b="0" i="0">
                <a:solidFill>
                  <a:schemeClr val="tx1"/>
                </a:solidFill>
                <a:latin typeface="Century Gothic"/>
                <a:cs typeface="Century Gothic"/>
              </a:defRPr>
            </a:lvl1pPr>
          </a:lstStyle>
          <a:p>
            <a:endParaRPr/>
          </a:p>
        </p:txBody>
      </p:sp>
      <p:sp>
        <p:nvSpPr>
          <p:cNvPr id="4" name="Holder 4"/>
          <p:cNvSpPr>
            <a:spLocks noGrp="1"/>
          </p:cNvSpPr>
          <p:nvPr>
            <p:ph sz="half" idx="3"/>
          </p:nvPr>
        </p:nvSpPr>
        <p:spPr>
          <a:xfrm>
            <a:off x="6272784" y="1616203"/>
            <a:ext cx="3657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600" b="1" i="0">
                <a:solidFill>
                  <a:schemeClr val="tx1"/>
                </a:solidFill>
                <a:latin typeface="Century Gothic"/>
                <a:cs typeface="Century Gothic"/>
              </a:defRPr>
            </a:lvl1pPr>
          </a:lstStyle>
          <a:p>
            <a:pPr marL="12700">
              <a:spcBef>
                <a:spcPts val="95"/>
              </a:spcBef>
            </a:pPr>
            <a:r>
              <a:rPr lang="pt-BR" spc="30" smtClean="0"/>
              <a:t>J</a:t>
            </a:r>
            <a:r>
              <a:rPr lang="pt-BR" spc="-5" smtClean="0"/>
              <a:t> </a:t>
            </a:r>
            <a:r>
              <a:rPr lang="pt-BR" spc="30" smtClean="0"/>
              <a:t>O</a:t>
            </a:r>
            <a:r>
              <a:rPr lang="pt-BR" smtClean="0"/>
              <a:t> </a:t>
            </a:r>
            <a:r>
              <a:rPr lang="pt-BR" spc="30" smtClean="0"/>
              <a:t>H</a:t>
            </a:r>
            <a:r>
              <a:rPr lang="pt-BR" smtClean="0"/>
              <a:t> N  </a:t>
            </a:r>
            <a:r>
              <a:rPr lang="pt-BR" spc="65" smtClean="0"/>
              <a:t> </a:t>
            </a:r>
            <a:r>
              <a:rPr lang="pt-BR" spc="30" smtClean="0"/>
              <a:t>W</a:t>
            </a:r>
            <a:r>
              <a:rPr lang="pt-BR" spc="-5" smtClean="0"/>
              <a:t> </a:t>
            </a:r>
            <a:r>
              <a:rPr lang="pt-BR" smtClean="0"/>
              <a:t>.  </a:t>
            </a:r>
            <a:r>
              <a:rPr lang="pt-BR" spc="45" smtClean="0"/>
              <a:t> </a:t>
            </a:r>
            <a:r>
              <a:rPr lang="pt-BR" spc="30" smtClean="0"/>
              <a:t>G</a:t>
            </a:r>
            <a:r>
              <a:rPr lang="pt-BR" smtClean="0"/>
              <a:t> </a:t>
            </a:r>
            <a:r>
              <a:rPr lang="pt-BR" spc="30" smtClean="0"/>
              <a:t>A</a:t>
            </a:r>
            <a:r>
              <a:rPr lang="pt-BR" smtClean="0"/>
              <a:t> </a:t>
            </a:r>
            <a:r>
              <a:rPr lang="pt-BR" spc="30" smtClean="0"/>
              <a:t>R</a:t>
            </a:r>
            <a:r>
              <a:rPr lang="pt-BR" spc="-5" smtClean="0"/>
              <a:t> </a:t>
            </a:r>
            <a:r>
              <a:rPr lang="pt-BR" spc="30" smtClean="0"/>
              <a:t>D</a:t>
            </a:r>
            <a:r>
              <a:rPr lang="pt-BR" smtClean="0"/>
              <a:t> </a:t>
            </a:r>
            <a:r>
              <a:rPr lang="pt-BR" spc="30" smtClean="0"/>
              <a:t>N</a:t>
            </a:r>
            <a:r>
              <a:rPr lang="pt-BR" smtClean="0"/>
              <a:t> </a:t>
            </a:r>
            <a:r>
              <a:rPr lang="pt-BR" spc="30" smtClean="0"/>
              <a:t>E</a:t>
            </a:r>
            <a:r>
              <a:rPr lang="pt-BR" spc="-5" smtClean="0"/>
              <a:t> </a:t>
            </a:r>
            <a:r>
              <a:rPr lang="pt-BR" smtClean="0"/>
              <a:t>R  </a:t>
            </a:r>
            <a:r>
              <a:rPr lang="pt-BR" spc="80" smtClean="0"/>
              <a:t> </a:t>
            </a:r>
            <a:r>
              <a:rPr lang="pt-BR" spc="30" smtClean="0"/>
              <a:t>C</a:t>
            </a:r>
            <a:r>
              <a:rPr lang="pt-BR" spc="-5" smtClean="0"/>
              <a:t> </a:t>
            </a:r>
            <a:r>
              <a:rPr lang="pt-BR" spc="30" smtClean="0"/>
              <a:t>E</a:t>
            </a:r>
            <a:r>
              <a:rPr lang="pt-BR" smtClean="0"/>
              <a:t> </a:t>
            </a:r>
            <a:r>
              <a:rPr lang="pt-BR" spc="30" smtClean="0"/>
              <a:t>N</a:t>
            </a:r>
            <a:r>
              <a:rPr lang="pt-BR" smtClean="0"/>
              <a:t> </a:t>
            </a:r>
            <a:r>
              <a:rPr lang="pt-BR" spc="30" smtClean="0"/>
              <a:t>T</a:t>
            </a:r>
            <a:r>
              <a:rPr lang="pt-BR" smtClean="0"/>
              <a:t> </a:t>
            </a:r>
            <a:r>
              <a:rPr lang="pt-BR" spc="30" smtClean="0"/>
              <a:t>E</a:t>
            </a:r>
            <a:r>
              <a:rPr lang="pt-BR" spc="-5" smtClean="0"/>
              <a:t> </a:t>
            </a:r>
            <a:r>
              <a:rPr lang="pt-BR" smtClean="0"/>
              <a:t>R  </a:t>
            </a:r>
            <a:r>
              <a:rPr lang="pt-BR" spc="65" smtClean="0"/>
              <a:t> </a:t>
            </a:r>
            <a:r>
              <a:rPr lang="pt-BR" spc="30" smtClean="0"/>
              <a:t>F</a:t>
            </a:r>
            <a:r>
              <a:rPr lang="pt-BR" smtClean="0"/>
              <a:t> </a:t>
            </a:r>
            <a:r>
              <a:rPr lang="pt-BR" spc="30" smtClean="0"/>
              <a:t>O</a:t>
            </a:r>
            <a:r>
              <a:rPr lang="pt-BR" smtClean="0"/>
              <a:t> R  </a:t>
            </a:r>
            <a:r>
              <a:rPr lang="pt-BR" spc="55" smtClean="0"/>
              <a:t> </a:t>
            </a:r>
            <a:r>
              <a:rPr lang="pt-BR" spc="30" smtClean="0"/>
              <a:t>Y</a:t>
            </a:r>
            <a:r>
              <a:rPr lang="pt-BR" spc="-5" smtClean="0"/>
              <a:t> </a:t>
            </a:r>
            <a:r>
              <a:rPr lang="pt-BR" spc="30" smtClean="0"/>
              <a:t>O</a:t>
            </a:r>
            <a:r>
              <a:rPr lang="pt-BR" smtClean="0"/>
              <a:t> </a:t>
            </a:r>
            <a:r>
              <a:rPr lang="pt-BR" spc="30" smtClean="0"/>
              <a:t>U</a:t>
            </a:r>
            <a:r>
              <a:rPr lang="pt-BR" smtClean="0"/>
              <a:t> </a:t>
            </a:r>
            <a:r>
              <a:rPr lang="pt-BR" spc="30" smtClean="0"/>
              <a:t>T</a:t>
            </a:r>
            <a:r>
              <a:rPr lang="pt-BR" spc="-5" smtClean="0"/>
              <a:t> </a:t>
            </a:r>
            <a:r>
              <a:rPr lang="pt-BR" smtClean="0"/>
              <a:t>H  </a:t>
            </a:r>
            <a:r>
              <a:rPr lang="pt-BR" spc="65" smtClean="0"/>
              <a:t> </a:t>
            </a:r>
            <a:r>
              <a:rPr lang="pt-BR" spc="30" smtClean="0"/>
              <a:t>A</a:t>
            </a:r>
            <a:r>
              <a:rPr lang="pt-BR" smtClean="0"/>
              <a:t> </a:t>
            </a:r>
            <a:r>
              <a:rPr lang="pt-BR" spc="30" smtClean="0"/>
              <a:t>N</a:t>
            </a:r>
            <a:r>
              <a:rPr lang="pt-BR" smtClean="0"/>
              <a:t> D  </a:t>
            </a:r>
            <a:r>
              <a:rPr lang="pt-BR" spc="70" smtClean="0"/>
              <a:t> </a:t>
            </a:r>
            <a:r>
              <a:rPr lang="pt-BR" spc="30" smtClean="0"/>
              <a:t>T</a:t>
            </a:r>
            <a:r>
              <a:rPr lang="pt-BR" spc="-5" smtClean="0"/>
              <a:t> </a:t>
            </a:r>
            <a:r>
              <a:rPr lang="pt-BR" spc="30" smtClean="0"/>
              <a:t>H</a:t>
            </a:r>
            <a:r>
              <a:rPr lang="pt-BR" smtClean="0"/>
              <a:t> </a:t>
            </a:r>
            <a:r>
              <a:rPr lang="pt-BR" spc="30" smtClean="0"/>
              <a:t>E</a:t>
            </a:r>
            <a:r>
              <a:rPr lang="pt-BR" smtClean="0"/>
              <a:t> </a:t>
            </a:r>
            <a:r>
              <a:rPr lang="pt-BR" spc="30" smtClean="0"/>
              <a:t>I</a:t>
            </a:r>
            <a:r>
              <a:rPr lang="pt-BR" spc="-5" smtClean="0"/>
              <a:t> </a:t>
            </a:r>
            <a:r>
              <a:rPr lang="pt-BR" smtClean="0"/>
              <a:t>R  </a:t>
            </a:r>
            <a:r>
              <a:rPr lang="pt-BR" spc="60" smtClean="0"/>
              <a:t> </a:t>
            </a:r>
            <a:r>
              <a:rPr lang="pt-BR" spc="30" smtClean="0"/>
              <a:t>C</a:t>
            </a:r>
            <a:r>
              <a:rPr lang="pt-BR" smtClean="0"/>
              <a:t> </a:t>
            </a:r>
            <a:r>
              <a:rPr lang="pt-BR" spc="30" smtClean="0"/>
              <a:t>O</a:t>
            </a:r>
            <a:r>
              <a:rPr lang="pt-BR" smtClean="0"/>
              <a:t> </a:t>
            </a:r>
            <a:r>
              <a:rPr lang="pt-BR" spc="30" smtClean="0"/>
              <a:t>M</a:t>
            </a:r>
            <a:r>
              <a:rPr lang="pt-BR" spc="-5" smtClean="0"/>
              <a:t> </a:t>
            </a:r>
            <a:r>
              <a:rPr lang="pt-BR" spc="30" smtClean="0"/>
              <a:t>M</a:t>
            </a:r>
            <a:r>
              <a:rPr lang="pt-BR" smtClean="0"/>
              <a:t> </a:t>
            </a:r>
            <a:r>
              <a:rPr lang="pt-BR" spc="30" smtClean="0"/>
              <a:t>U</a:t>
            </a:r>
            <a:r>
              <a:rPr lang="pt-BR" smtClean="0"/>
              <a:t> </a:t>
            </a:r>
            <a:r>
              <a:rPr lang="pt-BR" spc="30" smtClean="0"/>
              <a:t>N</a:t>
            </a:r>
            <a:r>
              <a:rPr lang="pt-BR" spc="-5" smtClean="0"/>
              <a:t> </a:t>
            </a:r>
            <a:r>
              <a:rPr lang="pt-BR" spc="30" smtClean="0"/>
              <a:t>I</a:t>
            </a:r>
            <a:r>
              <a:rPr lang="pt-BR" smtClean="0"/>
              <a:t> </a:t>
            </a:r>
            <a:r>
              <a:rPr lang="pt-BR" spc="30" smtClean="0"/>
              <a:t>T</a:t>
            </a:r>
            <a:r>
              <a:rPr lang="pt-BR" smtClean="0"/>
              <a:t> </a:t>
            </a:r>
            <a:r>
              <a:rPr lang="pt-BR" spc="30" smtClean="0"/>
              <a:t>I</a:t>
            </a:r>
            <a:r>
              <a:rPr lang="pt-BR" spc="-5" smtClean="0"/>
              <a:t> </a:t>
            </a:r>
            <a:r>
              <a:rPr lang="pt-BR" spc="30" smtClean="0"/>
              <a:t>E</a:t>
            </a:r>
            <a:r>
              <a:rPr lang="pt-BR" smtClean="0"/>
              <a:t> S</a:t>
            </a:r>
            <a:r>
              <a:rPr lang="pt-BR" spc="30" smtClean="0"/>
              <a:t> </a:t>
            </a:r>
            <a:endParaRPr lang="pt-BR" spc="3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1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9355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0197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03464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1892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0637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920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46386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07244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8/24/2021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043674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anadacollege.edu/emp/RWC%20NFO%20Needs%20Assessment%20Slides%203.19.2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nadacollege.edu/emp/RWC%20NFO%20Needs%20Assessment%20Slides%203.19.21.pdf"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s://canadacollege.edu/emp/RWC%20NFO%20Needs%20Assessment%20Slides%203.19.21.pdf"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nadacollege.edu/prie/Data-Dashboards.php" TargetMode="External"/><Relationship Id="rId2" Type="http://schemas.openxmlformats.org/officeDocument/2006/relationships/hyperlink" Target="https://canadacollege.edu/prie/College%20Scorecard-%20institution%20set%20standards%20and%20metrics%20-%20adopted%20by%20PBC%20Nov%2018%202020.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3" Type="http://schemas.openxmlformats.org/officeDocument/2006/relationships/hyperlink" Target="file:///C:\Users\engelk\OneDrive%20-%20San%20Mateo%20County%20Community%20College%20District\Enrollment%20Management\FA19FA20%20Sanke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chart" Target="../charts/chart14.xml"/><Relationship Id="rId4" Type="http://schemas.openxmlformats.org/officeDocument/2006/relationships/chart" Target="../charts/char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chart" Target="../charts/chart22.xml"/><Relationship Id="rId4" Type="http://schemas.openxmlformats.org/officeDocument/2006/relationships/chart" Target="../charts/chart21.xml"/></Relationships>
</file>

<file path=ppt/slides/_rels/slide56.xml.rels><?xml version="1.0" encoding="UTF-8" standalone="yes"?>
<Relationships xmlns="http://schemas.openxmlformats.org/package/2006/relationships"><Relationship Id="rId2" Type="http://schemas.openxmlformats.org/officeDocument/2006/relationships/hyperlink" Target="https://canadacollege.edu/pr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nadacollege.edu/emp/meetings.php" TargetMode="External"/><Relationship Id="rId2" Type="http://schemas.openxmlformats.org/officeDocument/2006/relationships/hyperlink" Target="https://canadacollege.edu/emp/index.php" TargetMode="External"/><Relationship Id="rId1" Type="http://schemas.openxmlformats.org/officeDocument/2006/relationships/slideLayout" Target="../slideLayouts/slideLayout2.xml"/><Relationship Id="rId4" Type="http://schemas.openxmlformats.org/officeDocument/2006/relationships/hyperlink" Target="https://canadacollege.edu/emp/emp-data.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ointventure.us10.list-manage.com/track/click?u=de8174c18d33b244186d3aca8&amp;id=f2ad194493&amp;e=17cef07094" TargetMode="External"/><Relationship Id="rId2" Type="http://schemas.openxmlformats.org/officeDocument/2006/relationships/hyperlink" Target="https://www.smdailyjournal.com/news/local/san-mateo-county-leaders-seek-more-child-care-solutions/article_bfec1a78-ca6d-11eb-8984-1bf8d035f692.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estplaces.net/cost_of_living/city/california/san_mate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Cañada </a:t>
            </a:r>
            <a:r>
              <a:rPr lang="en-US" dirty="0" smtClean="0">
                <a:effectLst/>
              </a:rPr>
              <a:t>College</a:t>
            </a:r>
            <a:endParaRPr lang="en-US" dirty="0"/>
          </a:p>
        </p:txBody>
      </p:sp>
      <p:sp>
        <p:nvSpPr>
          <p:cNvPr id="3" name="Subtitle 2"/>
          <p:cNvSpPr>
            <a:spLocks noGrp="1"/>
          </p:cNvSpPr>
          <p:nvPr>
            <p:ph type="subTitle" idx="1"/>
          </p:nvPr>
        </p:nvSpPr>
        <p:spPr/>
        <p:txBody>
          <a:bodyPr/>
          <a:lstStyle/>
          <a:p>
            <a:r>
              <a:rPr lang="en-US" dirty="0" smtClean="0"/>
              <a:t>Background Information for SCUP Team</a:t>
            </a:r>
          </a:p>
          <a:p>
            <a:r>
              <a:rPr lang="en-US" dirty="0" smtClean="0"/>
              <a:t>August 23, 2021</a:t>
            </a:r>
            <a:endParaRPr lang="en-US" dirty="0"/>
          </a:p>
        </p:txBody>
      </p:sp>
    </p:spTree>
    <p:extLst>
      <p:ext uri="{BB962C8B-B14F-4D97-AF65-F5344CB8AC3E}">
        <p14:creationId xmlns:p14="http://schemas.microsoft.com/office/powerpoint/2010/main" val="71676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5.googleusercontent.com/wWEqlmkczKF9fb84F6gn0iZ7U1Y8XRLYNczKd4uo-WKvtiHCKzsjSGW9YPtHAFc79kzQsGEA5DtH4CgQ8hMIbyZ0PJzMUE1zsFFC4bYiCn-jX1VFKTqyLKTJQiKIELbWQ0MvGrQJ=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69" y="237339"/>
            <a:ext cx="8461783" cy="634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4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5.googleusercontent.com/6TcJdmqwv0PJHnRJJx62eVoiXibh9cIEjKvzlcHLyYU1uazZcdA7nfFUdJjRjRhiZTGiVdoc5SVynBAg6VJI2Z8B4onuyoGvjurUZ_PyK8dd81bMn0_vJ6tJCiwkaY4x64i56I1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1" y="342774"/>
            <a:ext cx="11660550" cy="611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17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PVsbeD_5hleuI2n4adBdniMsBt5DaTwoPdk9b9UEyEx5FBxu9tB6DDVG6Ih37SI4M74-h5y9HZ2KxP63KgN9SxQm3ekbNFPmTjjB6f7rk7Kgl_GfE5E-QOgZ6vHanJFgT8sT4ol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14" y="136636"/>
            <a:ext cx="8256923" cy="65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49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4.googleusercontent.com/CIbQ-NJ-xOT2stil8QtuS7Kw3i18pKNz2bKp7IEFMWamfeBHkSRVB9lLwJxnXSonlDDkp-5aRcZGgNsTxfN3bBwrZ_C_3x5TfJOLdJRHYX603_eCikqVk8WkXZr106DMq3aEklsB=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451" y="325738"/>
            <a:ext cx="9822347" cy="623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6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985301660"/>
              </p:ext>
            </p:extLst>
          </p:nvPr>
        </p:nvGraphicFramePr>
        <p:xfrm>
          <a:off x="674433" y="953264"/>
          <a:ext cx="10920248" cy="57806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70021" y="385011"/>
            <a:ext cx="6872972" cy="369332"/>
          </a:xfrm>
          <a:prstGeom prst="rect">
            <a:avLst/>
          </a:prstGeom>
          <a:noFill/>
        </p:spPr>
        <p:txBody>
          <a:bodyPr wrap="none" rtlCol="0">
            <a:spAutoFit/>
          </a:bodyPr>
          <a:lstStyle/>
          <a:p>
            <a:r>
              <a:rPr lang="en-US" dirty="0" smtClean="0"/>
              <a:t>San Mateo County Community College District Enrollments:  2011-2021</a:t>
            </a:r>
            <a:endParaRPr lang="en-US" dirty="0"/>
          </a:p>
        </p:txBody>
      </p:sp>
    </p:spTree>
    <p:extLst>
      <p:ext uri="{BB962C8B-B14F-4D97-AF65-F5344CB8AC3E}">
        <p14:creationId xmlns:p14="http://schemas.microsoft.com/office/powerpoint/2010/main" val="93847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35067" y="1626871"/>
            <a:ext cx="2743200" cy="3211195"/>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749300" lvl="0" indent="28765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FOOD </a:t>
            </a:r>
            <a:r>
              <a:rPr kumimoji="0" sz="1800" b="1" i="0" u="none" strike="noStrike" kern="1200" cap="none" spc="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6670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Increased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dramatically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remains relatively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high (15%), despite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widespread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awareness</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multiple</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services.</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7696200" y="1626871"/>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750570" lvl="0" indent="95885"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HOUSING </a:t>
            </a:r>
            <a:r>
              <a:rPr kumimoji="0" sz="1800" b="1" i="0" u="none" strike="noStrike" kern="1200" cap="none" spc="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23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Affects one-third of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renters</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(30-35%),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with</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 small</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but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meaningful portion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(7%) under eviction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threat</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6555" marR="223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p:txBody>
      </p:sp>
      <p:sp>
        <p:nvSpPr>
          <p:cNvPr id="5" name="object 5"/>
          <p:cNvSpPr txBox="1"/>
          <p:nvPr/>
        </p:nvSpPr>
        <p:spPr>
          <a:xfrm>
            <a:off x="1768602" y="1605534"/>
            <a:ext cx="2743200" cy="3175228"/>
          </a:xfrm>
          <a:prstGeom prst="rect">
            <a:avLst/>
          </a:prstGeom>
          <a:solidFill>
            <a:srgbClr val="F4F4F4"/>
          </a:solidFill>
        </p:spPr>
        <p:txBody>
          <a:bodyPr vert="horz" wrap="square" lIns="0" tIns="5080" rIns="0" bIns="0" rtlCol="0">
            <a:spAutoFit/>
          </a:bodyPr>
          <a:lstStyle/>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650" b="0" i="0" u="none" strike="noStrike" kern="1200" cap="none" spc="0" normalizeH="0" baseline="0" noProof="0" dirty="0">
              <a:ln>
                <a:noFill/>
              </a:ln>
              <a:solidFill>
                <a:prstClr val="black"/>
              </a:solidFill>
              <a:effectLst/>
              <a:uLnTx/>
              <a:uFillTx/>
              <a:latin typeface="Times New Roman"/>
              <a:ea typeface="+mn-ea"/>
              <a:cs typeface="Times New Roman"/>
            </a:endParaRPr>
          </a:p>
          <a:p>
            <a:pPr marL="755650" marR="667385" lvl="0" indent="-8255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HEALTHCARE  INSECURITY</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56540" lvl="0" indent="-285750" algn="l" defTabSz="914400" rtl="0" eaLnBrk="1" fontAlgn="auto" latinLnBrk="0" hangingPunct="1">
              <a:lnSpc>
                <a:spcPct val="100000"/>
              </a:lnSpc>
              <a:spcBef>
                <a:spcPts val="5"/>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Always has been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high</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(20-25%)</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but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has not increased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as much as other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unmet</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needs since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COVID</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6555" marR="256540" lvl="0" indent="-285750" algn="l" defTabSz="914400" rtl="0" eaLnBrk="1" fontAlgn="auto" latinLnBrk="0" hangingPunct="1">
              <a:lnSpc>
                <a:spcPct val="100000"/>
              </a:lnSpc>
              <a:spcBef>
                <a:spcPts val="5"/>
              </a:spcBef>
              <a:spcAft>
                <a:spcPts val="0"/>
              </a:spcAft>
              <a:buClrTx/>
              <a:buSzTx/>
              <a:buFont typeface="Arial"/>
              <a:buChar char="•"/>
              <a:tabLst>
                <a:tab pos="376555" algn="l"/>
                <a:tab pos="377190"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6" name="object 6"/>
          <p:cNvSpPr txBox="1"/>
          <p:nvPr/>
        </p:nvSpPr>
        <p:spPr>
          <a:xfrm>
            <a:off x="5958078" y="4963668"/>
            <a:ext cx="4481830" cy="986167"/>
          </a:xfrm>
          <a:prstGeom prst="rect">
            <a:avLst/>
          </a:prstGeom>
          <a:solidFill>
            <a:srgbClr val="F9A44A"/>
          </a:solidFill>
        </p:spPr>
        <p:txBody>
          <a:bodyPr vert="horz" wrap="square" lIns="0" tIns="153670" rIns="0" bIns="0" rtlCol="0">
            <a:spAutoFit/>
          </a:bodyPr>
          <a:lstStyle/>
          <a:p>
            <a:pPr marL="125730" marR="118745" lvl="0" indent="29845" algn="just" defTabSz="914400" rtl="0" eaLnBrk="1" fontAlgn="auto" latinLnBrk="0" hangingPunct="1">
              <a:lnSpc>
                <a:spcPct val="100000"/>
              </a:lnSpc>
              <a:spcBef>
                <a:spcPts val="121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Spanish language respondents are six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times as likely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to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be food insecure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twice</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as</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likely</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to</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be</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housing</a:t>
            </a:r>
            <a:r>
              <a:rPr kumimoji="0" sz="18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insecure</a:t>
            </a:r>
            <a:endParaRPr kumimoji="0" sz="18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7" name="object 7"/>
          <p:cNvSpPr/>
          <p:nvPr/>
        </p:nvSpPr>
        <p:spPr>
          <a:xfrm>
            <a:off x="5022812" y="5265662"/>
            <a:ext cx="751840" cy="527685"/>
          </a:xfrm>
          <a:custGeom>
            <a:avLst/>
            <a:gdLst/>
            <a:ahLst/>
            <a:cxnLst/>
            <a:rect l="l" t="t" r="r" b="b"/>
            <a:pathLst>
              <a:path w="751839" h="527685">
                <a:moveTo>
                  <a:pt x="469734" y="37693"/>
                </a:moveTo>
                <a:lnTo>
                  <a:pt x="466763" y="23063"/>
                </a:lnTo>
                <a:lnTo>
                  <a:pt x="458685" y="11074"/>
                </a:lnTo>
                <a:lnTo>
                  <a:pt x="446747" y="2971"/>
                </a:lnTo>
                <a:lnTo>
                  <a:pt x="432155" y="0"/>
                </a:lnTo>
                <a:lnTo>
                  <a:pt x="37579" y="0"/>
                </a:lnTo>
                <a:lnTo>
                  <a:pt x="22987" y="2971"/>
                </a:lnTo>
                <a:lnTo>
                  <a:pt x="11036" y="11074"/>
                </a:lnTo>
                <a:lnTo>
                  <a:pt x="2971" y="23063"/>
                </a:lnTo>
                <a:lnTo>
                  <a:pt x="0" y="37693"/>
                </a:lnTo>
                <a:lnTo>
                  <a:pt x="0" y="292100"/>
                </a:lnTo>
                <a:lnTo>
                  <a:pt x="2971" y="306743"/>
                </a:lnTo>
                <a:lnTo>
                  <a:pt x="11036" y="318719"/>
                </a:lnTo>
                <a:lnTo>
                  <a:pt x="22987" y="326821"/>
                </a:lnTo>
                <a:lnTo>
                  <a:pt x="37579" y="329793"/>
                </a:lnTo>
                <a:lnTo>
                  <a:pt x="93954" y="329793"/>
                </a:lnTo>
                <a:lnTo>
                  <a:pt x="93954" y="424014"/>
                </a:lnTo>
                <a:lnTo>
                  <a:pt x="187896" y="329793"/>
                </a:lnTo>
                <a:lnTo>
                  <a:pt x="244259" y="329793"/>
                </a:lnTo>
                <a:lnTo>
                  <a:pt x="244259" y="141338"/>
                </a:lnTo>
                <a:lnTo>
                  <a:pt x="250190" y="112077"/>
                </a:lnTo>
                <a:lnTo>
                  <a:pt x="266344" y="88099"/>
                </a:lnTo>
                <a:lnTo>
                  <a:pt x="290233" y="71907"/>
                </a:lnTo>
                <a:lnTo>
                  <a:pt x="319417" y="65963"/>
                </a:lnTo>
                <a:lnTo>
                  <a:pt x="469734" y="65963"/>
                </a:lnTo>
                <a:lnTo>
                  <a:pt x="469734" y="37693"/>
                </a:lnTo>
                <a:close/>
              </a:path>
              <a:path w="751839" h="527685">
                <a:moveTo>
                  <a:pt x="751560" y="141338"/>
                </a:moveTo>
                <a:lnTo>
                  <a:pt x="748601" y="126707"/>
                </a:lnTo>
                <a:lnTo>
                  <a:pt x="740524" y="114719"/>
                </a:lnTo>
                <a:lnTo>
                  <a:pt x="728573" y="106629"/>
                </a:lnTo>
                <a:lnTo>
                  <a:pt x="713994" y="103657"/>
                </a:lnTo>
                <a:lnTo>
                  <a:pt x="319417" y="103657"/>
                </a:lnTo>
                <a:lnTo>
                  <a:pt x="304825" y="106629"/>
                </a:lnTo>
                <a:lnTo>
                  <a:pt x="292874" y="114719"/>
                </a:lnTo>
                <a:lnTo>
                  <a:pt x="284810" y="126707"/>
                </a:lnTo>
                <a:lnTo>
                  <a:pt x="281838" y="141338"/>
                </a:lnTo>
                <a:lnTo>
                  <a:pt x="281838" y="395757"/>
                </a:lnTo>
                <a:lnTo>
                  <a:pt x="284810" y="410387"/>
                </a:lnTo>
                <a:lnTo>
                  <a:pt x="292874" y="422376"/>
                </a:lnTo>
                <a:lnTo>
                  <a:pt x="304825" y="430466"/>
                </a:lnTo>
                <a:lnTo>
                  <a:pt x="319417" y="433438"/>
                </a:lnTo>
                <a:lnTo>
                  <a:pt x="563676" y="433438"/>
                </a:lnTo>
                <a:lnTo>
                  <a:pt x="657618" y="527672"/>
                </a:lnTo>
                <a:lnTo>
                  <a:pt x="657618" y="433438"/>
                </a:lnTo>
                <a:lnTo>
                  <a:pt x="713994" y="433438"/>
                </a:lnTo>
                <a:lnTo>
                  <a:pt x="728573" y="430466"/>
                </a:lnTo>
                <a:lnTo>
                  <a:pt x="740524" y="422376"/>
                </a:lnTo>
                <a:lnTo>
                  <a:pt x="748601" y="410387"/>
                </a:lnTo>
                <a:lnTo>
                  <a:pt x="751560" y="395757"/>
                </a:lnTo>
                <a:lnTo>
                  <a:pt x="751560" y="141338"/>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ftr" sz="quarter" idx="429496729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10" name="Rectangle 9"/>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effectLst/>
                <a:uLnTx/>
                <a:uFillTx/>
                <a:latin typeface="Century Gothic"/>
                <a:ea typeface="+mn-ea"/>
                <a:cs typeface="Century Gothic"/>
              </a:rPr>
              <a:t>Redwood</a:t>
            </a:r>
            <a:r>
              <a:rPr kumimoji="0" lang="en-US" sz="2400" b="0" i="0" u="none" strike="noStrike" kern="1200" cap="none" spc="1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City</a:t>
            </a:r>
            <a:r>
              <a:rPr kumimoji="0" lang="en-US" sz="2400" b="0" i="0" u="none" strike="noStrike" kern="1200" cap="none" spc="-15"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&amp;</a:t>
            </a:r>
            <a:r>
              <a:rPr kumimoji="0" lang="en-US" sz="2400" b="0" i="0" u="none" strike="noStrike" kern="1200" cap="none" spc="-1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North Fair </a:t>
            </a:r>
            <a:r>
              <a:rPr kumimoji="0" lang="en-US" sz="2400" b="0" i="0" u="none" strike="noStrike" kern="1200" cap="none" spc="-10" normalizeH="0" baseline="0" noProof="0" dirty="0">
                <a:ln>
                  <a:noFill/>
                </a:ln>
                <a:effectLst/>
                <a:uLnTx/>
                <a:uFillTx/>
                <a:latin typeface="Century Gothic"/>
                <a:ea typeface="+mn-ea"/>
                <a:cs typeface="Century Gothic"/>
              </a:rPr>
              <a:t>Oaks </a:t>
            </a:r>
            <a:r>
              <a:rPr kumimoji="0" lang="en-US" sz="2400" b="0" i="0" u="none" strike="noStrike" kern="1200" cap="none" spc="-54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Community</a:t>
            </a:r>
            <a:r>
              <a:rPr kumimoji="0" lang="en-US" sz="2400" b="0" i="0" u="none" strike="noStrike" kern="1200" cap="none" spc="0" normalizeH="0" baseline="0" noProof="0" dirty="0">
                <a:ln>
                  <a:noFill/>
                </a:ln>
                <a:effectLst/>
                <a:uLnTx/>
                <a:uFillTx/>
                <a:latin typeface="Century Gothic"/>
                <a:ea typeface="+mn-ea"/>
                <a:cs typeface="Century Gothic"/>
              </a:rPr>
              <a:t> </a:t>
            </a:r>
            <a:r>
              <a:rPr kumimoji="0" lang="en-US" sz="2400" b="0" i="0" u="none" strike="noStrike" kern="1200" cap="none" spc="-10" normalizeH="0" baseline="0" noProof="0" dirty="0">
                <a:ln>
                  <a:noFill/>
                </a:ln>
                <a:effectLst/>
                <a:uLnTx/>
                <a:uFillTx/>
                <a:latin typeface="Century Gothic"/>
                <a:ea typeface="+mn-ea"/>
                <a:cs typeface="Century Gothic"/>
              </a:rPr>
              <a:t>Needs</a:t>
            </a:r>
            <a:r>
              <a:rPr kumimoji="0" lang="en-US" sz="2400" b="0" i="0" u="none" strike="noStrike" kern="1200" cap="none" spc="0" normalizeH="0" baseline="0" noProof="0" dirty="0">
                <a:ln>
                  <a:noFill/>
                </a:ln>
                <a:effectLst/>
                <a:uLnTx/>
                <a:uFillTx/>
                <a:latin typeface="Century Gothic"/>
                <a:ea typeface="+mn-ea"/>
                <a:cs typeface="Century Gothic"/>
              </a:rPr>
              <a:t> </a:t>
            </a:r>
            <a:r>
              <a:rPr kumimoji="0" lang="en-US" sz="2400" b="0" i="0" u="none" strike="noStrike" kern="1200" cap="none" spc="-10" normalizeH="0" baseline="0" noProof="0" dirty="0">
                <a:ln>
                  <a:noFill/>
                </a:ln>
                <a:effectLst/>
                <a:uLnTx/>
                <a:uFillTx/>
                <a:latin typeface="Century Gothic"/>
                <a:ea typeface="+mn-ea"/>
                <a:cs typeface="Century Gothic"/>
              </a:rPr>
              <a:t>Assessment </a:t>
            </a:r>
            <a:r>
              <a:rPr kumimoji="0" lang="en-US" sz="2400" b="0" i="0" u="none" strike="noStrike" kern="1200" cap="none" spc="-5" normalizeH="0" baseline="0" noProof="0" dirty="0">
                <a:ln>
                  <a:noFill/>
                </a:ln>
                <a:effectLst/>
                <a:uLnTx/>
                <a:uFillTx/>
                <a:latin typeface="Century Gothic"/>
                <a:ea typeface="+mn-ea"/>
                <a:cs typeface="Century Gothic"/>
              </a:rPr>
              <a:t> </a:t>
            </a:r>
            <a:endParaRPr kumimoji="0" lang="en-US" sz="2400" b="0" i="0" u="none" strike="noStrike" kern="1200" cap="none" spc="-5" normalizeH="0" baseline="0" noProof="0" dirty="0" smtClean="0">
              <a:ln>
                <a:noFill/>
              </a:ln>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effectLst/>
                <a:uLnTx/>
                <a:uFillTx/>
                <a:latin typeface="Century Gothic"/>
                <a:ea typeface="+mn-ea"/>
                <a:cs typeface="Century Gothic"/>
              </a:rPr>
              <a:t>Key Takeaways</a:t>
            </a:r>
            <a:endParaRPr kumimoji="0" lang="en-US" sz="2400" b="0" i="0" u="none" strike="noStrike" kern="1200" cap="none" spc="0" normalizeH="0" baseline="0" noProof="0" dirty="0">
              <a:ln>
                <a:noFill/>
              </a:ln>
              <a:effectLst/>
              <a:uLnTx/>
              <a:uFillTx/>
              <a:latin typeface="Century Gothic"/>
              <a:ea typeface="+mn-ea"/>
              <a:cs typeface="Century Gothic"/>
            </a:endParaRPr>
          </a:p>
        </p:txBody>
      </p:sp>
      <p:sp>
        <p:nvSpPr>
          <p:cNvPr id="12" name="TextBox 11"/>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3"/>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238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38400" y="1637539"/>
            <a:ext cx="2743200" cy="3633687"/>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55308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417865"/>
                </a:solidFill>
                <a:effectLst/>
                <a:uLnTx/>
                <a:uFillTx/>
                <a:latin typeface="Century Gothic"/>
                <a:ea typeface="+mn-ea"/>
                <a:cs typeface="Century Gothic"/>
              </a:rPr>
              <a:t>DIGITAL</a:t>
            </a:r>
            <a:r>
              <a:rPr kumimoji="0" sz="1800" b="1" i="0" u="none" strike="noStrike" kern="1200" cap="none" spc="-5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DIVIDE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91440" marR="30607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Most</a:t>
            </a:r>
            <a:r>
              <a:rPr kumimoji="0" sz="1800" b="0" i="0" u="none" strike="noStrike" kern="1200" cap="none" spc="-3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pronounced</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for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high-quality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technology,</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for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example: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51943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installed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internet</a:t>
            </a:r>
            <a:r>
              <a:rPr kumimoji="0" sz="1800" b="0" i="0" u="none" strike="noStrike" kern="1200" cap="none" spc="-3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(15-30%)</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6543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a home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computer</a:t>
            </a:r>
            <a:r>
              <a:rPr kumimoji="0" sz="1800" b="0" i="0" u="none" strike="noStrike" kern="1200" cap="none" spc="-7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(20-40%)</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5399532" y="1637538"/>
            <a:ext cx="2743200" cy="3633687"/>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243204"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DISTANCE</a:t>
            </a:r>
            <a:r>
              <a:rPr kumimoji="0" sz="1800" b="1" i="0" u="none" strike="noStrike" kern="1200" cap="none" spc="-1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LEARNING</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90805" marR="96520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Top</a:t>
            </a:r>
            <a:r>
              <a:rPr kumimoji="0" sz="1800" b="0" i="0" u="none" strike="noStrike" kern="1200" cap="none" spc="-5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challenges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include: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477520"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0" normalizeH="0" baseline="0" noProof="0" dirty="0">
                <a:ln>
                  <a:noFill/>
                </a:ln>
                <a:solidFill>
                  <a:prstClr val="black"/>
                </a:solidFill>
                <a:effectLst/>
                <a:uLnTx/>
                <a:uFillTx/>
                <a:latin typeface="Century Gothic"/>
                <a:ea typeface="+mn-ea"/>
                <a:cs typeface="Century Gothic"/>
              </a:rPr>
              <a:t>Lack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of private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workspace</a:t>
            </a:r>
            <a:r>
              <a:rPr kumimoji="0" sz="1800" b="0" i="0" u="none" strike="noStrike" kern="1200" cap="none" spc="-8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(22%)</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6555" marR="290195" lvl="0" indent="-285750" algn="l" defTabSz="914400" rtl="0" eaLnBrk="1" fontAlgn="auto" latinLnBrk="0" hangingPunct="1">
              <a:lnSpc>
                <a:spcPct val="100000"/>
              </a:lnSpc>
              <a:spcBef>
                <a:spcPts val="0"/>
              </a:spcBef>
              <a:spcAft>
                <a:spcPts val="0"/>
              </a:spcAft>
              <a:buClrTx/>
              <a:buSzTx/>
              <a:buFont typeface="Arial"/>
              <a:buChar char="•"/>
              <a:tabLst>
                <a:tab pos="376555" algn="l"/>
                <a:tab pos="377190"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Insufficient support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from teachers or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school</a:t>
            </a:r>
            <a:r>
              <a:rPr kumimoji="0" sz="1800" b="0" i="0" u="none" strike="noStrike" kern="1200" cap="none" spc="-1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staff</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(20</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90805" marR="290195" lvl="0" indent="0" algn="l" defTabSz="914400" rtl="0" eaLnBrk="1" fontAlgn="auto" latinLnBrk="0" hangingPunct="1">
              <a:lnSpc>
                <a:spcPct val="100000"/>
              </a:lnSpc>
              <a:spcBef>
                <a:spcPts val="0"/>
              </a:spcBef>
              <a:spcAft>
                <a:spcPts val="0"/>
              </a:spcAft>
              <a:buClrTx/>
              <a:buSzTx/>
              <a:buFontTx/>
              <a:buNone/>
              <a:tabLst>
                <a:tab pos="376555" algn="l"/>
                <a:tab pos="377190"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5" name="object 5"/>
          <p:cNvSpPr/>
          <p:nvPr/>
        </p:nvSpPr>
        <p:spPr>
          <a:xfrm>
            <a:off x="8835029" y="2736922"/>
            <a:ext cx="1278255" cy="848360"/>
          </a:xfrm>
          <a:custGeom>
            <a:avLst/>
            <a:gdLst/>
            <a:ahLst/>
            <a:cxnLst/>
            <a:rect l="l" t="t" r="r" b="b"/>
            <a:pathLst>
              <a:path w="1278254" h="848360">
                <a:moveTo>
                  <a:pt x="883069" y="433692"/>
                </a:moveTo>
                <a:lnTo>
                  <a:pt x="881151" y="414845"/>
                </a:lnTo>
                <a:lnTo>
                  <a:pt x="878065" y="384352"/>
                </a:lnTo>
                <a:lnTo>
                  <a:pt x="863803" y="338378"/>
                </a:lnTo>
                <a:lnTo>
                  <a:pt x="844537" y="302818"/>
                </a:lnTo>
                <a:lnTo>
                  <a:pt x="844537" y="414845"/>
                </a:lnTo>
                <a:lnTo>
                  <a:pt x="844537" y="452539"/>
                </a:lnTo>
                <a:lnTo>
                  <a:pt x="834212" y="500837"/>
                </a:lnTo>
                <a:lnTo>
                  <a:pt x="813320" y="544474"/>
                </a:lnTo>
                <a:lnTo>
                  <a:pt x="783158" y="581875"/>
                </a:lnTo>
                <a:lnTo>
                  <a:pt x="744969" y="611479"/>
                </a:lnTo>
                <a:lnTo>
                  <a:pt x="699985" y="631723"/>
                </a:lnTo>
                <a:lnTo>
                  <a:pt x="711466" y="617905"/>
                </a:lnTo>
                <a:lnTo>
                  <a:pt x="732053" y="593128"/>
                </a:lnTo>
                <a:lnTo>
                  <a:pt x="756145" y="549643"/>
                </a:lnTo>
                <a:lnTo>
                  <a:pt x="771804" y="502323"/>
                </a:lnTo>
                <a:lnTo>
                  <a:pt x="778433" y="452539"/>
                </a:lnTo>
                <a:lnTo>
                  <a:pt x="844537" y="452539"/>
                </a:lnTo>
                <a:lnTo>
                  <a:pt x="844537" y="414845"/>
                </a:lnTo>
                <a:lnTo>
                  <a:pt x="778433" y="414845"/>
                </a:lnTo>
                <a:lnTo>
                  <a:pt x="771804" y="365099"/>
                </a:lnTo>
                <a:lnTo>
                  <a:pt x="756183" y="317855"/>
                </a:lnTo>
                <a:lnTo>
                  <a:pt x="756081" y="317639"/>
                </a:lnTo>
                <a:lnTo>
                  <a:pt x="740740" y="289966"/>
                </a:lnTo>
                <a:lnTo>
                  <a:pt x="740740" y="414845"/>
                </a:lnTo>
                <a:lnTo>
                  <a:pt x="740740" y="452539"/>
                </a:lnTo>
                <a:lnTo>
                  <a:pt x="732320" y="503669"/>
                </a:lnTo>
                <a:lnTo>
                  <a:pt x="714946" y="549592"/>
                </a:lnTo>
                <a:lnTo>
                  <a:pt x="689673" y="588340"/>
                </a:lnTo>
                <a:lnTo>
                  <a:pt x="657606" y="617893"/>
                </a:lnTo>
                <a:lnTo>
                  <a:pt x="657606" y="452539"/>
                </a:lnTo>
                <a:lnTo>
                  <a:pt x="740740" y="452539"/>
                </a:lnTo>
                <a:lnTo>
                  <a:pt x="740740" y="414845"/>
                </a:lnTo>
                <a:lnTo>
                  <a:pt x="657606" y="414845"/>
                </a:lnTo>
                <a:lnTo>
                  <a:pt x="657606" y="249516"/>
                </a:lnTo>
                <a:lnTo>
                  <a:pt x="689673" y="279057"/>
                </a:lnTo>
                <a:lnTo>
                  <a:pt x="714933" y="317792"/>
                </a:lnTo>
                <a:lnTo>
                  <a:pt x="732320" y="363728"/>
                </a:lnTo>
                <a:lnTo>
                  <a:pt x="740740" y="414845"/>
                </a:lnTo>
                <a:lnTo>
                  <a:pt x="740740" y="289966"/>
                </a:lnTo>
                <a:lnTo>
                  <a:pt x="732040" y="274256"/>
                </a:lnTo>
                <a:lnTo>
                  <a:pt x="711479" y="249516"/>
                </a:lnTo>
                <a:lnTo>
                  <a:pt x="700062" y="235775"/>
                </a:lnTo>
                <a:lnTo>
                  <a:pt x="744918" y="255879"/>
                </a:lnTo>
                <a:lnTo>
                  <a:pt x="783120" y="285470"/>
                </a:lnTo>
                <a:lnTo>
                  <a:pt x="813308" y="322884"/>
                </a:lnTo>
                <a:lnTo>
                  <a:pt x="834199" y="366534"/>
                </a:lnTo>
                <a:lnTo>
                  <a:pt x="844537" y="414845"/>
                </a:lnTo>
                <a:lnTo>
                  <a:pt x="844537" y="302818"/>
                </a:lnTo>
                <a:lnTo>
                  <a:pt x="841273" y="296786"/>
                </a:lnTo>
                <a:lnTo>
                  <a:pt x="811441" y="260540"/>
                </a:lnTo>
                <a:lnTo>
                  <a:pt x="781392" y="235673"/>
                </a:lnTo>
                <a:lnTo>
                  <a:pt x="775309" y="230632"/>
                </a:lnTo>
                <a:lnTo>
                  <a:pt x="733831" y="208026"/>
                </a:lnTo>
                <a:lnTo>
                  <a:pt x="688009" y="193725"/>
                </a:lnTo>
                <a:lnTo>
                  <a:pt x="638810" y="188709"/>
                </a:lnTo>
                <a:lnTo>
                  <a:pt x="620026" y="190614"/>
                </a:lnTo>
                <a:lnTo>
                  <a:pt x="620026" y="249504"/>
                </a:lnTo>
                <a:lnTo>
                  <a:pt x="620026" y="414845"/>
                </a:lnTo>
                <a:lnTo>
                  <a:pt x="620026" y="452539"/>
                </a:lnTo>
                <a:lnTo>
                  <a:pt x="620026" y="617905"/>
                </a:lnTo>
                <a:lnTo>
                  <a:pt x="587933" y="588378"/>
                </a:lnTo>
                <a:lnTo>
                  <a:pt x="577583" y="572516"/>
                </a:lnTo>
                <a:lnTo>
                  <a:pt x="577583" y="631698"/>
                </a:lnTo>
                <a:lnTo>
                  <a:pt x="532650" y="611479"/>
                </a:lnTo>
                <a:lnTo>
                  <a:pt x="494499" y="581914"/>
                </a:lnTo>
                <a:lnTo>
                  <a:pt x="464312" y="544499"/>
                </a:lnTo>
                <a:lnTo>
                  <a:pt x="443420" y="500849"/>
                </a:lnTo>
                <a:lnTo>
                  <a:pt x="433095" y="452539"/>
                </a:lnTo>
                <a:lnTo>
                  <a:pt x="499186" y="452539"/>
                </a:lnTo>
                <a:lnTo>
                  <a:pt x="505802" y="502323"/>
                </a:lnTo>
                <a:lnTo>
                  <a:pt x="521423" y="549592"/>
                </a:lnTo>
                <a:lnTo>
                  <a:pt x="545528" y="593115"/>
                </a:lnTo>
                <a:lnTo>
                  <a:pt x="577583" y="631698"/>
                </a:lnTo>
                <a:lnTo>
                  <a:pt x="577583" y="572516"/>
                </a:lnTo>
                <a:lnTo>
                  <a:pt x="562673" y="549643"/>
                </a:lnTo>
                <a:lnTo>
                  <a:pt x="545299" y="503707"/>
                </a:lnTo>
                <a:lnTo>
                  <a:pt x="536879" y="452539"/>
                </a:lnTo>
                <a:lnTo>
                  <a:pt x="620026" y="452539"/>
                </a:lnTo>
                <a:lnTo>
                  <a:pt x="620026" y="414845"/>
                </a:lnTo>
                <a:lnTo>
                  <a:pt x="536867" y="414845"/>
                </a:lnTo>
                <a:lnTo>
                  <a:pt x="545274" y="363575"/>
                </a:lnTo>
                <a:lnTo>
                  <a:pt x="562635" y="317639"/>
                </a:lnTo>
                <a:lnTo>
                  <a:pt x="587908" y="278968"/>
                </a:lnTo>
                <a:lnTo>
                  <a:pt x="620026" y="249504"/>
                </a:lnTo>
                <a:lnTo>
                  <a:pt x="620026" y="190614"/>
                </a:lnTo>
                <a:lnTo>
                  <a:pt x="589584" y="193687"/>
                </a:lnTo>
                <a:lnTo>
                  <a:pt x="577316" y="197510"/>
                </a:lnTo>
                <a:lnTo>
                  <a:pt x="577316" y="235775"/>
                </a:lnTo>
                <a:lnTo>
                  <a:pt x="545312" y="274345"/>
                </a:lnTo>
                <a:lnTo>
                  <a:pt x="521271" y="317855"/>
                </a:lnTo>
                <a:lnTo>
                  <a:pt x="505739" y="365048"/>
                </a:lnTo>
                <a:lnTo>
                  <a:pt x="499186" y="414845"/>
                </a:lnTo>
                <a:lnTo>
                  <a:pt x="433095" y="414845"/>
                </a:lnTo>
                <a:lnTo>
                  <a:pt x="443395" y="366610"/>
                </a:lnTo>
                <a:lnTo>
                  <a:pt x="464235" y="323011"/>
                </a:lnTo>
                <a:lnTo>
                  <a:pt x="494347" y="285623"/>
                </a:lnTo>
                <a:lnTo>
                  <a:pt x="532460" y="256019"/>
                </a:lnTo>
                <a:lnTo>
                  <a:pt x="577316" y="235775"/>
                </a:lnTo>
                <a:lnTo>
                  <a:pt x="577316" y="197510"/>
                </a:lnTo>
                <a:lnTo>
                  <a:pt x="502246" y="230543"/>
                </a:lnTo>
                <a:lnTo>
                  <a:pt x="466090" y="260464"/>
                </a:lnTo>
                <a:lnTo>
                  <a:pt x="436270" y="296722"/>
                </a:lnTo>
                <a:lnTo>
                  <a:pt x="413753" y="338328"/>
                </a:lnTo>
                <a:lnTo>
                  <a:pt x="399516" y="384314"/>
                </a:lnTo>
                <a:lnTo>
                  <a:pt x="394550" y="433692"/>
                </a:lnTo>
                <a:lnTo>
                  <a:pt x="399516" y="483069"/>
                </a:lnTo>
                <a:lnTo>
                  <a:pt x="413753" y="529056"/>
                </a:lnTo>
                <a:lnTo>
                  <a:pt x="436270" y="570674"/>
                </a:lnTo>
                <a:lnTo>
                  <a:pt x="466090" y="606933"/>
                </a:lnTo>
                <a:lnTo>
                  <a:pt x="502246" y="636841"/>
                </a:lnTo>
                <a:lnTo>
                  <a:pt x="543737" y="659434"/>
                </a:lnTo>
                <a:lnTo>
                  <a:pt x="589584" y="673709"/>
                </a:lnTo>
                <a:lnTo>
                  <a:pt x="638810" y="678688"/>
                </a:lnTo>
                <a:lnTo>
                  <a:pt x="688035" y="673709"/>
                </a:lnTo>
                <a:lnTo>
                  <a:pt x="733894" y="659434"/>
                </a:lnTo>
                <a:lnTo>
                  <a:pt x="775385" y="636841"/>
                </a:lnTo>
                <a:lnTo>
                  <a:pt x="781570" y="631723"/>
                </a:lnTo>
                <a:lnTo>
                  <a:pt x="811530" y="606933"/>
                </a:lnTo>
                <a:lnTo>
                  <a:pt x="841349" y="570674"/>
                </a:lnTo>
                <a:lnTo>
                  <a:pt x="863879" y="529056"/>
                </a:lnTo>
                <a:lnTo>
                  <a:pt x="878103" y="483069"/>
                </a:lnTo>
                <a:lnTo>
                  <a:pt x="881176" y="452539"/>
                </a:lnTo>
                <a:lnTo>
                  <a:pt x="883069" y="433692"/>
                </a:lnTo>
                <a:close/>
              </a:path>
              <a:path w="1278254" h="848360">
                <a:moveTo>
                  <a:pt x="1183767" y="94259"/>
                </a:moveTo>
                <a:lnTo>
                  <a:pt x="1146149" y="94259"/>
                </a:lnTo>
                <a:lnTo>
                  <a:pt x="1146149" y="132410"/>
                </a:lnTo>
                <a:lnTo>
                  <a:pt x="1146149" y="735291"/>
                </a:lnTo>
                <a:lnTo>
                  <a:pt x="131521" y="735291"/>
                </a:lnTo>
                <a:lnTo>
                  <a:pt x="131521" y="132410"/>
                </a:lnTo>
                <a:lnTo>
                  <a:pt x="1146149" y="132410"/>
                </a:lnTo>
                <a:lnTo>
                  <a:pt x="1146149" y="94259"/>
                </a:lnTo>
                <a:lnTo>
                  <a:pt x="93941" y="94259"/>
                </a:lnTo>
                <a:lnTo>
                  <a:pt x="93941" y="132410"/>
                </a:lnTo>
                <a:lnTo>
                  <a:pt x="93941" y="735291"/>
                </a:lnTo>
                <a:lnTo>
                  <a:pt x="93941" y="772172"/>
                </a:lnTo>
                <a:lnTo>
                  <a:pt x="93941" y="773442"/>
                </a:lnTo>
                <a:lnTo>
                  <a:pt x="300012" y="773442"/>
                </a:lnTo>
                <a:lnTo>
                  <a:pt x="300012" y="772172"/>
                </a:lnTo>
                <a:lnTo>
                  <a:pt x="1183690" y="772172"/>
                </a:lnTo>
                <a:lnTo>
                  <a:pt x="1183690" y="735291"/>
                </a:lnTo>
                <a:lnTo>
                  <a:pt x="1183728" y="132410"/>
                </a:lnTo>
                <a:lnTo>
                  <a:pt x="1183767" y="94259"/>
                </a:lnTo>
                <a:close/>
              </a:path>
              <a:path w="1278254" h="848360">
                <a:moveTo>
                  <a:pt x="1277708" y="75387"/>
                </a:moveTo>
                <a:lnTo>
                  <a:pt x="1271790" y="46050"/>
                </a:lnTo>
                <a:lnTo>
                  <a:pt x="1255674" y="22098"/>
                </a:lnTo>
                <a:lnTo>
                  <a:pt x="1231798" y="5943"/>
                </a:lnTo>
                <a:lnTo>
                  <a:pt x="1202563" y="0"/>
                </a:lnTo>
                <a:lnTo>
                  <a:pt x="75158" y="0"/>
                </a:lnTo>
                <a:lnTo>
                  <a:pt x="45923" y="5943"/>
                </a:lnTo>
                <a:lnTo>
                  <a:pt x="22034" y="22098"/>
                </a:lnTo>
                <a:lnTo>
                  <a:pt x="5930" y="46050"/>
                </a:lnTo>
                <a:lnTo>
                  <a:pt x="0" y="75387"/>
                </a:lnTo>
                <a:lnTo>
                  <a:pt x="0" y="848283"/>
                </a:lnTo>
                <a:lnTo>
                  <a:pt x="37579" y="848283"/>
                </a:lnTo>
                <a:lnTo>
                  <a:pt x="37579" y="75387"/>
                </a:lnTo>
                <a:lnTo>
                  <a:pt x="40538" y="60718"/>
                </a:lnTo>
                <a:lnTo>
                  <a:pt x="48602" y="48742"/>
                </a:lnTo>
                <a:lnTo>
                  <a:pt x="60540" y="40665"/>
                </a:lnTo>
                <a:lnTo>
                  <a:pt x="75158" y="37693"/>
                </a:lnTo>
                <a:lnTo>
                  <a:pt x="1202563" y="37693"/>
                </a:lnTo>
                <a:lnTo>
                  <a:pt x="1217180" y="40665"/>
                </a:lnTo>
                <a:lnTo>
                  <a:pt x="1229106" y="48742"/>
                </a:lnTo>
                <a:lnTo>
                  <a:pt x="1237170" y="60718"/>
                </a:lnTo>
                <a:lnTo>
                  <a:pt x="1240129" y="75387"/>
                </a:lnTo>
                <a:lnTo>
                  <a:pt x="1240129" y="848283"/>
                </a:lnTo>
                <a:lnTo>
                  <a:pt x="1277708" y="848283"/>
                </a:lnTo>
                <a:lnTo>
                  <a:pt x="1277708" y="75387"/>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609548" y="3641383"/>
            <a:ext cx="1729105" cy="132080"/>
          </a:xfrm>
          <a:custGeom>
            <a:avLst/>
            <a:gdLst/>
            <a:ahLst/>
            <a:cxnLst/>
            <a:rect l="l" t="t" r="r" b="b"/>
            <a:pathLst>
              <a:path w="1729104" h="132079">
                <a:moveTo>
                  <a:pt x="1634721" y="131916"/>
                </a:moveTo>
                <a:lnTo>
                  <a:pt x="93945" y="131916"/>
                </a:lnTo>
                <a:lnTo>
                  <a:pt x="57396" y="124481"/>
                </a:lnTo>
                <a:lnTo>
                  <a:pt x="27547" y="104277"/>
                </a:lnTo>
                <a:lnTo>
                  <a:pt x="7410" y="74332"/>
                </a:lnTo>
                <a:lnTo>
                  <a:pt x="3" y="37690"/>
                </a:lnTo>
                <a:lnTo>
                  <a:pt x="0" y="0"/>
                </a:lnTo>
                <a:lnTo>
                  <a:pt x="770388" y="0"/>
                </a:lnTo>
                <a:lnTo>
                  <a:pt x="770388" y="37690"/>
                </a:lnTo>
                <a:lnTo>
                  <a:pt x="37578" y="37690"/>
                </a:lnTo>
                <a:lnTo>
                  <a:pt x="42025" y="59684"/>
                </a:lnTo>
                <a:lnTo>
                  <a:pt x="54107" y="77647"/>
                </a:lnTo>
                <a:lnTo>
                  <a:pt x="72016" y="89765"/>
                </a:lnTo>
                <a:lnTo>
                  <a:pt x="93945" y="94226"/>
                </a:lnTo>
                <a:lnTo>
                  <a:pt x="1707901" y="94226"/>
                </a:lnTo>
                <a:lnTo>
                  <a:pt x="1701136" y="104284"/>
                </a:lnTo>
                <a:lnTo>
                  <a:pt x="1671281" y="124484"/>
                </a:lnTo>
                <a:lnTo>
                  <a:pt x="1634721" y="131916"/>
                </a:lnTo>
                <a:close/>
              </a:path>
              <a:path w="1729104" h="132079">
                <a:moveTo>
                  <a:pt x="1707901" y="94226"/>
                </a:moveTo>
                <a:lnTo>
                  <a:pt x="1634721" y="94226"/>
                </a:lnTo>
                <a:lnTo>
                  <a:pt x="1656650" y="89765"/>
                </a:lnTo>
                <a:lnTo>
                  <a:pt x="1674561" y="77647"/>
                </a:lnTo>
                <a:lnTo>
                  <a:pt x="1686649" y="59684"/>
                </a:lnTo>
                <a:lnTo>
                  <a:pt x="1691107" y="37690"/>
                </a:lnTo>
                <a:lnTo>
                  <a:pt x="958297" y="37690"/>
                </a:lnTo>
                <a:lnTo>
                  <a:pt x="958297" y="0"/>
                </a:lnTo>
                <a:lnTo>
                  <a:pt x="1728685" y="0"/>
                </a:lnTo>
                <a:lnTo>
                  <a:pt x="1728682" y="37690"/>
                </a:lnTo>
                <a:lnTo>
                  <a:pt x="1721275" y="74340"/>
                </a:lnTo>
                <a:lnTo>
                  <a:pt x="1707901" y="94226"/>
                </a:lnTo>
                <a:close/>
              </a:path>
              <a:path w="1729104" h="132079">
                <a:moveTo>
                  <a:pt x="768716" y="75399"/>
                </a:moveTo>
                <a:lnTo>
                  <a:pt x="735176" y="51972"/>
                </a:lnTo>
                <a:lnTo>
                  <a:pt x="732810" y="37690"/>
                </a:lnTo>
                <a:lnTo>
                  <a:pt x="995875" y="37690"/>
                </a:lnTo>
                <a:lnTo>
                  <a:pt x="995875" y="40196"/>
                </a:lnTo>
                <a:lnTo>
                  <a:pt x="992532" y="54283"/>
                </a:lnTo>
                <a:lnTo>
                  <a:pt x="984350" y="65597"/>
                </a:lnTo>
                <a:lnTo>
                  <a:pt x="972536" y="73007"/>
                </a:lnTo>
                <a:lnTo>
                  <a:pt x="958297" y="75381"/>
                </a:lnTo>
                <a:lnTo>
                  <a:pt x="770388" y="75381"/>
                </a:lnTo>
                <a:lnTo>
                  <a:pt x="768716" y="75399"/>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effectLst/>
                <a:uLnTx/>
                <a:uFillTx/>
                <a:latin typeface="Century Gothic"/>
                <a:ea typeface="+mn-ea"/>
                <a:cs typeface="Century Gothic"/>
              </a:rPr>
              <a:t>Redwood</a:t>
            </a:r>
            <a:r>
              <a:rPr kumimoji="0" lang="en-US" sz="2400" b="0" i="0" u="none" strike="noStrike" kern="1200" cap="none" spc="1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City</a:t>
            </a:r>
            <a:r>
              <a:rPr kumimoji="0" lang="en-US" sz="2400" b="0" i="0" u="none" strike="noStrike" kern="1200" cap="none" spc="-15"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&amp;</a:t>
            </a:r>
            <a:r>
              <a:rPr kumimoji="0" lang="en-US" sz="2400" b="0" i="0" u="none" strike="noStrike" kern="1200" cap="none" spc="-1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North Fair </a:t>
            </a:r>
            <a:r>
              <a:rPr kumimoji="0" lang="en-US" sz="2400" b="0" i="0" u="none" strike="noStrike" kern="1200" cap="none" spc="-10" normalizeH="0" baseline="0" noProof="0" dirty="0">
                <a:ln>
                  <a:noFill/>
                </a:ln>
                <a:effectLst/>
                <a:uLnTx/>
                <a:uFillTx/>
                <a:latin typeface="Century Gothic"/>
                <a:ea typeface="+mn-ea"/>
                <a:cs typeface="Century Gothic"/>
              </a:rPr>
              <a:t>Oaks </a:t>
            </a:r>
            <a:r>
              <a:rPr kumimoji="0" lang="en-US" sz="2400" b="0" i="0" u="none" strike="noStrike" kern="1200" cap="none" spc="-54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Community</a:t>
            </a:r>
            <a:r>
              <a:rPr kumimoji="0" lang="en-US" sz="2400" b="0" i="0" u="none" strike="noStrike" kern="1200" cap="none" spc="0" normalizeH="0" baseline="0" noProof="0" dirty="0">
                <a:ln>
                  <a:noFill/>
                </a:ln>
                <a:effectLst/>
                <a:uLnTx/>
                <a:uFillTx/>
                <a:latin typeface="Century Gothic"/>
                <a:ea typeface="+mn-ea"/>
                <a:cs typeface="Century Gothic"/>
              </a:rPr>
              <a:t> </a:t>
            </a:r>
            <a:r>
              <a:rPr kumimoji="0" lang="en-US" sz="2400" b="0" i="0" u="none" strike="noStrike" kern="1200" cap="none" spc="-10" normalizeH="0" baseline="0" noProof="0" dirty="0">
                <a:ln>
                  <a:noFill/>
                </a:ln>
                <a:effectLst/>
                <a:uLnTx/>
                <a:uFillTx/>
                <a:latin typeface="Century Gothic"/>
                <a:ea typeface="+mn-ea"/>
                <a:cs typeface="Century Gothic"/>
              </a:rPr>
              <a:t>Needs</a:t>
            </a:r>
            <a:r>
              <a:rPr kumimoji="0" lang="en-US" sz="2400" b="0" i="0" u="none" strike="noStrike" kern="1200" cap="none" spc="0" normalizeH="0" baseline="0" noProof="0" dirty="0">
                <a:ln>
                  <a:noFill/>
                </a:ln>
                <a:effectLst/>
                <a:uLnTx/>
                <a:uFillTx/>
                <a:latin typeface="Century Gothic"/>
                <a:ea typeface="+mn-ea"/>
                <a:cs typeface="Century Gothic"/>
              </a:rPr>
              <a:t> </a:t>
            </a:r>
            <a:r>
              <a:rPr kumimoji="0" lang="en-US" sz="2400" b="0" i="0" u="none" strike="noStrike" kern="1200" cap="none" spc="-10" normalizeH="0" baseline="0" noProof="0" dirty="0">
                <a:ln>
                  <a:noFill/>
                </a:ln>
                <a:effectLst/>
                <a:uLnTx/>
                <a:uFillTx/>
                <a:latin typeface="Century Gothic"/>
                <a:ea typeface="+mn-ea"/>
                <a:cs typeface="Century Gothic"/>
              </a:rPr>
              <a:t>Assessment </a:t>
            </a:r>
            <a:r>
              <a:rPr kumimoji="0" lang="en-US" sz="2400" b="0" i="0" u="none" strike="noStrike" kern="1200" cap="none" spc="-5" normalizeH="0" baseline="0" noProof="0" dirty="0">
                <a:ln>
                  <a:noFill/>
                </a:ln>
                <a:effectLst/>
                <a:uLnTx/>
                <a:uFillTx/>
                <a:latin typeface="Century Gothic"/>
                <a:ea typeface="+mn-ea"/>
                <a:cs typeface="Century Gothic"/>
              </a:rPr>
              <a:t> </a:t>
            </a:r>
            <a:endParaRPr kumimoji="0" lang="en-US" sz="2400" b="0" i="0" u="none" strike="noStrike" kern="1200" cap="none" spc="-5" normalizeH="0" baseline="0" noProof="0" dirty="0" smtClean="0">
              <a:ln>
                <a:noFill/>
              </a:ln>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effectLst/>
                <a:uLnTx/>
                <a:uFillTx/>
                <a:latin typeface="Century Gothic"/>
                <a:ea typeface="+mn-ea"/>
                <a:cs typeface="Century Gothic"/>
              </a:rPr>
              <a:t>Key Takeaways</a:t>
            </a:r>
            <a:endParaRPr kumimoji="0" lang="en-US" sz="2400" b="0" i="0" u="none" strike="noStrike" kern="1200" cap="none" spc="0" normalizeH="0" baseline="0" noProof="0" dirty="0">
              <a:ln>
                <a:noFill/>
              </a:ln>
              <a:effectLst/>
              <a:uLnTx/>
              <a:uFillTx/>
              <a:latin typeface="Century Gothic"/>
              <a:ea typeface="+mn-ea"/>
              <a:cs typeface="Century Gothic"/>
            </a:endParaRPr>
          </a:p>
        </p:txBody>
      </p:sp>
      <p:sp>
        <p:nvSpPr>
          <p:cNvPr id="11"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12" name="TextBox 11"/>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3"/>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34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67455" y="1616203"/>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59753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417865"/>
                </a:solidFill>
                <a:effectLst/>
                <a:uLnTx/>
                <a:uFillTx/>
                <a:latin typeface="Century Gothic"/>
                <a:ea typeface="+mn-ea"/>
                <a:cs typeface="Century Gothic"/>
              </a:rPr>
              <a:t>SECOND</a:t>
            </a:r>
            <a:r>
              <a:rPr kumimoji="0" sz="1800" b="1" i="0" u="none" strike="noStrike" kern="1200" cap="none" spc="-20" normalizeH="0" baseline="0" noProof="0" dirty="0">
                <a:ln>
                  <a:noFill/>
                </a:ln>
                <a:solidFill>
                  <a:srgbClr val="417865"/>
                </a:solidFill>
                <a:effectLst/>
                <a:uLnTx/>
                <a:uFillTx/>
                <a:latin typeface="Century Gothic"/>
                <a:ea typeface="+mn-ea"/>
                <a:cs typeface="Century Gothic"/>
              </a:rPr>
              <a:t> </a:t>
            </a:r>
            <a:r>
              <a:rPr kumimoji="0" sz="1800" b="1" i="0" u="none" strike="noStrike" kern="1200" cap="none" spc="-5" normalizeH="0" baseline="0" noProof="0" dirty="0">
                <a:ln>
                  <a:noFill/>
                </a:ln>
                <a:solidFill>
                  <a:srgbClr val="417865"/>
                </a:solidFill>
                <a:effectLst/>
                <a:uLnTx/>
                <a:uFillTx/>
                <a:latin typeface="Century Gothic"/>
                <a:ea typeface="+mn-ea"/>
                <a:cs typeface="Century Gothic"/>
              </a:rPr>
              <a:t>SHIFT</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Most full-time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workers (55%) are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caring for children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more</a:t>
            </a:r>
            <a:r>
              <a:rPr kumimoji="0" sz="1800" b="0" i="0" u="none" strike="noStrike" kern="1200" cap="none" spc="-1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than</a:t>
            </a:r>
            <a:r>
              <a:rPr kumimoji="0" sz="1800" b="0" i="0" u="none" strike="noStrike" kern="1200" cap="none" spc="-25"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8</a:t>
            </a:r>
            <a:r>
              <a:rPr kumimoji="0" sz="1800" b="0" i="0" u="none" strike="noStrike" kern="1200" cap="none" spc="-2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hours a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day</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4097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p:txBody>
      </p:sp>
      <p:sp>
        <p:nvSpPr>
          <p:cNvPr id="4" name="object 4"/>
          <p:cNvSpPr txBox="1"/>
          <p:nvPr/>
        </p:nvSpPr>
        <p:spPr>
          <a:xfrm>
            <a:off x="6228588" y="1616202"/>
            <a:ext cx="2743200" cy="3095078"/>
          </a:xfrm>
          <a:prstGeom prst="rect">
            <a:avLst/>
          </a:prstGeom>
          <a:solidFill>
            <a:srgbClr val="F4F4F4"/>
          </a:solidFill>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dirty="0">
              <a:ln>
                <a:noFill/>
              </a:ln>
              <a:solidFill>
                <a:prstClr val="black"/>
              </a:solidFill>
              <a:effectLst/>
              <a:uLnTx/>
              <a:uFillTx/>
              <a:latin typeface="Times New Roman"/>
              <a:ea typeface="+mn-ea"/>
              <a:cs typeface="Times New Roman"/>
            </a:endParaRPr>
          </a:p>
          <a:p>
            <a:pPr marL="90678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417865"/>
                </a:solidFill>
                <a:effectLst/>
                <a:uLnTx/>
                <a:uFillTx/>
                <a:latin typeface="Century Gothic"/>
                <a:ea typeface="+mn-ea"/>
                <a:cs typeface="Century Gothic"/>
              </a:rPr>
              <a:t>INCOME</a:t>
            </a: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dirty="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r>
              <a:rPr kumimoji="0" sz="1800" b="0" i="0" u="none" strike="noStrike" kern="1200" cap="none" spc="-5" normalizeH="0" baseline="0" noProof="0" dirty="0">
                <a:ln>
                  <a:noFill/>
                </a:ln>
                <a:solidFill>
                  <a:prstClr val="black"/>
                </a:solidFill>
                <a:effectLst/>
                <a:uLnTx/>
                <a:uFillTx/>
                <a:latin typeface="Century Gothic"/>
                <a:ea typeface="+mn-ea"/>
                <a:cs typeface="Century Gothic"/>
              </a:rPr>
              <a:t>Unemployment</a:t>
            </a:r>
            <a:r>
              <a:rPr kumimoji="0" sz="1800" b="0" i="0" u="none" strike="noStrike" kern="1200" cap="none" spc="-5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and </a:t>
            </a:r>
            <a:r>
              <a:rPr kumimoji="0" sz="1800" b="0" i="0" u="none" strike="noStrike" kern="1200" cap="none" spc="-484"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furlough rates have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doubled</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since </a:t>
            </a:r>
            <a:r>
              <a:rPr kumimoji="0" sz="1800" b="0" i="0" u="none" strike="noStrike" kern="1200" cap="none" spc="0" normalizeH="0" baseline="0" noProof="0" dirty="0">
                <a:ln>
                  <a:noFill/>
                </a:ln>
                <a:solidFill>
                  <a:prstClr val="black"/>
                </a:solidFill>
                <a:effectLst/>
                <a:uLnTx/>
                <a:uFillTx/>
                <a:latin typeface="Century Gothic"/>
                <a:ea typeface="+mn-ea"/>
                <a:cs typeface="Century Gothic"/>
              </a:rPr>
              <a:t> </a:t>
            </a:r>
            <a:r>
              <a:rPr kumimoji="0" sz="1800" b="0" i="0" u="none" strike="noStrike" kern="1200" cap="none" spc="-5" normalizeH="0" baseline="0" noProof="0" dirty="0">
                <a:ln>
                  <a:noFill/>
                </a:ln>
                <a:solidFill>
                  <a:prstClr val="black"/>
                </a:solidFill>
                <a:effectLst/>
                <a:uLnTx/>
                <a:uFillTx/>
                <a:latin typeface="Century Gothic"/>
                <a:ea typeface="+mn-ea"/>
                <a:cs typeface="Century Gothic"/>
              </a:rPr>
              <a:t>COVID</a:t>
            </a:r>
            <a:r>
              <a:rPr kumimoji="0" sz="1800" b="0" i="0" u="none" strike="noStrike" kern="1200" cap="none" spc="-5" normalizeH="0" baseline="0" noProof="0" dirty="0" smtClean="0">
                <a:ln>
                  <a:noFill/>
                </a:ln>
                <a:solidFill>
                  <a:prstClr val="black"/>
                </a:solidFill>
                <a:effectLst/>
                <a:uLnTx/>
                <a:uFillTx/>
                <a:latin typeface="Century Gothic"/>
                <a:ea typeface="+mn-ea"/>
                <a:cs typeface="Century Gothic"/>
              </a:rPr>
              <a:t>.</a:t>
            </a: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smtClean="0">
              <a:ln>
                <a:noFill/>
              </a:ln>
              <a:solidFill>
                <a:prstClr val="black"/>
              </a:solidFill>
              <a:effectLst/>
              <a:uLnTx/>
              <a:uFillTx/>
              <a:latin typeface="Century Gothic"/>
              <a:ea typeface="+mn-ea"/>
              <a:cs typeface="Century Gothic"/>
            </a:endParaRPr>
          </a:p>
          <a:p>
            <a:pPr marL="377190" marR="135890" lvl="0" indent="-285750" algn="l" defTabSz="914400" rtl="0" eaLnBrk="1" fontAlgn="auto" latinLnBrk="0" hangingPunct="1">
              <a:lnSpc>
                <a:spcPct val="100000"/>
              </a:lnSpc>
              <a:spcBef>
                <a:spcPts val="5"/>
              </a:spcBef>
              <a:spcAft>
                <a:spcPts val="0"/>
              </a:spcAft>
              <a:buClrTx/>
              <a:buSzTx/>
              <a:buFont typeface="Arial"/>
              <a:buChar char="•"/>
              <a:tabLst>
                <a:tab pos="377190" algn="l"/>
                <a:tab pos="377825" algn="l"/>
              </a:tabLst>
              <a:defRPr/>
            </a:pPr>
            <a:endParaRPr kumimoji="0" lang="en-US" sz="1800" b="0" i="0" u="none" strike="noStrike" kern="1200" cap="none" spc="-5" normalizeH="0" baseline="0" noProof="0" dirty="0">
              <a:ln>
                <a:noFill/>
              </a:ln>
              <a:solidFill>
                <a:prstClr val="black"/>
              </a:solidFill>
              <a:effectLst/>
              <a:uLnTx/>
              <a:uFillTx/>
              <a:latin typeface="Century Gothic"/>
              <a:ea typeface="+mn-ea"/>
              <a:cs typeface="Century Gothic"/>
            </a:endParaRPr>
          </a:p>
          <a:p>
            <a:pPr marL="91440" marR="135890" lvl="0" indent="0" algn="l" defTabSz="914400" rtl="0" eaLnBrk="1" fontAlgn="auto" latinLnBrk="0" hangingPunct="1">
              <a:lnSpc>
                <a:spcPct val="100000"/>
              </a:lnSpc>
              <a:spcBef>
                <a:spcPts val="5"/>
              </a:spcBef>
              <a:spcAft>
                <a:spcPts val="0"/>
              </a:spcAft>
              <a:buClrTx/>
              <a:buSzTx/>
              <a:buFontTx/>
              <a:buNone/>
              <a:tabLst>
                <a:tab pos="377190" algn="l"/>
                <a:tab pos="377825" algn="l"/>
              </a:tabLst>
              <a:defRPr/>
            </a:pPr>
            <a:endParaRPr kumimoji="0" sz="1800" b="0" i="0" u="none" strike="noStrike" kern="1200" cap="none" spc="0" normalizeH="0" baseline="0" noProof="0" dirty="0">
              <a:ln>
                <a:noFill/>
              </a:ln>
              <a:solidFill>
                <a:prstClr val="black"/>
              </a:solidFill>
              <a:effectLst/>
              <a:uLnTx/>
              <a:uFillTx/>
              <a:latin typeface="Century Gothic"/>
              <a:ea typeface="+mn-ea"/>
              <a:cs typeface="Century Gothic"/>
            </a:endParaRPr>
          </a:p>
        </p:txBody>
      </p:sp>
      <p:grpSp>
        <p:nvGrpSpPr>
          <p:cNvPr id="5" name="object 5"/>
          <p:cNvGrpSpPr/>
          <p:nvPr/>
        </p:nvGrpSpPr>
        <p:grpSpPr>
          <a:xfrm>
            <a:off x="1835381" y="3626979"/>
            <a:ext cx="1050925" cy="1508125"/>
            <a:chOff x="374397" y="4488826"/>
            <a:chExt cx="1050925" cy="1508125"/>
          </a:xfrm>
        </p:grpSpPr>
        <p:sp>
          <p:nvSpPr>
            <p:cNvPr id="6" name="object 6"/>
            <p:cNvSpPr/>
            <p:nvPr/>
          </p:nvSpPr>
          <p:spPr>
            <a:xfrm>
              <a:off x="1079242" y="5554225"/>
              <a:ext cx="226060" cy="434340"/>
            </a:xfrm>
            <a:custGeom>
              <a:avLst/>
              <a:gdLst/>
              <a:ahLst/>
              <a:cxnLst/>
              <a:rect l="l" t="t" r="r" b="b"/>
              <a:pathLst>
                <a:path w="226059" h="434339">
                  <a:moveTo>
                    <a:pt x="225468" y="433911"/>
                  </a:moveTo>
                  <a:lnTo>
                    <a:pt x="0" y="433911"/>
                  </a:lnTo>
                  <a:lnTo>
                    <a:pt x="0" y="18845"/>
                  </a:lnTo>
                  <a:lnTo>
                    <a:pt x="1477" y="11512"/>
                  </a:lnTo>
                  <a:lnTo>
                    <a:pt x="5505" y="5521"/>
                  </a:lnTo>
                  <a:lnTo>
                    <a:pt x="11477" y="1481"/>
                  </a:lnTo>
                  <a:lnTo>
                    <a:pt x="18789" y="0"/>
                  </a:lnTo>
                  <a:lnTo>
                    <a:pt x="26100" y="1481"/>
                  </a:lnTo>
                  <a:lnTo>
                    <a:pt x="32072" y="5521"/>
                  </a:lnTo>
                  <a:lnTo>
                    <a:pt x="36100" y="11512"/>
                  </a:lnTo>
                  <a:lnTo>
                    <a:pt x="37578" y="18845"/>
                  </a:lnTo>
                  <a:lnTo>
                    <a:pt x="37578" y="396221"/>
                  </a:lnTo>
                  <a:lnTo>
                    <a:pt x="93945" y="396221"/>
                  </a:lnTo>
                  <a:lnTo>
                    <a:pt x="93945" y="188923"/>
                  </a:lnTo>
                  <a:lnTo>
                    <a:pt x="131523" y="188923"/>
                  </a:lnTo>
                  <a:lnTo>
                    <a:pt x="131523" y="396221"/>
                  </a:lnTo>
                  <a:lnTo>
                    <a:pt x="187890" y="396221"/>
                  </a:lnTo>
                  <a:lnTo>
                    <a:pt x="187890" y="87046"/>
                  </a:lnTo>
                  <a:lnTo>
                    <a:pt x="189367" y="79713"/>
                  </a:lnTo>
                  <a:lnTo>
                    <a:pt x="193395" y="73722"/>
                  </a:lnTo>
                  <a:lnTo>
                    <a:pt x="199368" y="69682"/>
                  </a:lnTo>
                  <a:lnTo>
                    <a:pt x="206679" y="68200"/>
                  </a:lnTo>
                  <a:lnTo>
                    <a:pt x="213990" y="69682"/>
                  </a:lnTo>
                  <a:lnTo>
                    <a:pt x="219963" y="73722"/>
                  </a:lnTo>
                  <a:lnTo>
                    <a:pt x="223991" y="79713"/>
                  </a:lnTo>
                  <a:lnTo>
                    <a:pt x="225468" y="87046"/>
                  </a:lnTo>
                  <a:lnTo>
                    <a:pt x="225468" y="433911"/>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3" cstate="print"/>
            <a:stretch>
              <a:fillRect/>
            </a:stretch>
          </p:blipFill>
          <p:spPr>
            <a:xfrm>
              <a:off x="1098031" y="5253021"/>
              <a:ext cx="187890" cy="188452"/>
            </a:xfrm>
            <a:prstGeom prst="rect">
              <a:avLst/>
            </a:prstGeom>
          </p:spPr>
        </p:pic>
        <p:sp>
          <p:nvSpPr>
            <p:cNvPr id="8" name="object 8"/>
            <p:cNvSpPr/>
            <p:nvPr/>
          </p:nvSpPr>
          <p:spPr>
            <a:xfrm>
              <a:off x="374396" y="4488827"/>
              <a:ext cx="1050925" cy="1508125"/>
            </a:xfrm>
            <a:custGeom>
              <a:avLst/>
              <a:gdLst/>
              <a:ahLst/>
              <a:cxnLst/>
              <a:rect l="l" t="t" r="r" b="b"/>
              <a:pathLst>
                <a:path w="1050925" h="1508125">
                  <a:moveTo>
                    <a:pt x="433247" y="131927"/>
                  </a:moveTo>
                  <a:lnTo>
                    <a:pt x="426542" y="90220"/>
                  </a:lnTo>
                  <a:lnTo>
                    <a:pt x="407873" y="54013"/>
                  </a:lnTo>
                  <a:lnTo>
                    <a:pt x="395668" y="41770"/>
                  </a:lnTo>
                  <a:lnTo>
                    <a:pt x="395668" y="131927"/>
                  </a:lnTo>
                  <a:lnTo>
                    <a:pt x="388277" y="168592"/>
                  </a:lnTo>
                  <a:lnTo>
                    <a:pt x="368147" y="198551"/>
                  </a:lnTo>
                  <a:lnTo>
                    <a:pt x="338289" y="218744"/>
                  </a:lnTo>
                  <a:lnTo>
                    <a:pt x="301726" y="226148"/>
                  </a:lnTo>
                  <a:lnTo>
                    <a:pt x="265163" y="218744"/>
                  </a:lnTo>
                  <a:lnTo>
                    <a:pt x="235292" y="198551"/>
                  </a:lnTo>
                  <a:lnTo>
                    <a:pt x="215163" y="168592"/>
                  </a:lnTo>
                  <a:lnTo>
                    <a:pt x="207772" y="131927"/>
                  </a:lnTo>
                  <a:lnTo>
                    <a:pt x="215188" y="95262"/>
                  </a:lnTo>
                  <a:lnTo>
                    <a:pt x="235318" y="65328"/>
                  </a:lnTo>
                  <a:lnTo>
                    <a:pt x="265176" y="45123"/>
                  </a:lnTo>
                  <a:lnTo>
                    <a:pt x="301726" y="37693"/>
                  </a:lnTo>
                  <a:lnTo>
                    <a:pt x="338289" y="45097"/>
                  </a:lnTo>
                  <a:lnTo>
                    <a:pt x="368147" y="65303"/>
                  </a:lnTo>
                  <a:lnTo>
                    <a:pt x="388277" y="95250"/>
                  </a:lnTo>
                  <a:lnTo>
                    <a:pt x="395668" y="131927"/>
                  </a:lnTo>
                  <a:lnTo>
                    <a:pt x="395668" y="41770"/>
                  </a:lnTo>
                  <a:lnTo>
                    <a:pt x="391604" y="37693"/>
                  </a:lnTo>
                  <a:lnTo>
                    <a:pt x="379399" y="25463"/>
                  </a:lnTo>
                  <a:lnTo>
                    <a:pt x="343293" y="6731"/>
                  </a:lnTo>
                  <a:lnTo>
                    <a:pt x="301726" y="0"/>
                  </a:lnTo>
                  <a:lnTo>
                    <a:pt x="260146" y="6731"/>
                  </a:lnTo>
                  <a:lnTo>
                    <a:pt x="224040" y="25463"/>
                  </a:lnTo>
                  <a:lnTo>
                    <a:pt x="195580" y="54013"/>
                  </a:lnTo>
                  <a:lnTo>
                    <a:pt x="176898" y="90220"/>
                  </a:lnTo>
                  <a:lnTo>
                    <a:pt x="170192" y="131927"/>
                  </a:lnTo>
                  <a:lnTo>
                    <a:pt x="176936" y="173596"/>
                  </a:lnTo>
                  <a:lnTo>
                    <a:pt x="195618" y="209791"/>
                  </a:lnTo>
                  <a:lnTo>
                    <a:pt x="224078" y="238340"/>
                  </a:lnTo>
                  <a:lnTo>
                    <a:pt x="260172" y="257086"/>
                  </a:lnTo>
                  <a:lnTo>
                    <a:pt x="301726" y="263842"/>
                  </a:lnTo>
                  <a:lnTo>
                    <a:pt x="343293" y="257111"/>
                  </a:lnTo>
                  <a:lnTo>
                    <a:pt x="379399" y="238391"/>
                  </a:lnTo>
                  <a:lnTo>
                    <a:pt x="391604" y="226148"/>
                  </a:lnTo>
                  <a:lnTo>
                    <a:pt x="407873" y="209829"/>
                  </a:lnTo>
                  <a:lnTo>
                    <a:pt x="426542" y="173621"/>
                  </a:lnTo>
                  <a:lnTo>
                    <a:pt x="433247" y="131927"/>
                  </a:lnTo>
                  <a:close/>
                </a:path>
                <a:path w="1050925" h="1508125">
                  <a:moveTo>
                    <a:pt x="452056" y="527278"/>
                  </a:moveTo>
                  <a:lnTo>
                    <a:pt x="450570" y="519938"/>
                  </a:lnTo>
                  <a:lnTo>
                    <a:pt x="446544" y="513956"/>
                  </a:lnTo>
                  <a:lnTo>
                    <a:pt x="440575" y="509917"/>
                  </a:lnTo>
                  <a:lnTo>
                    <a:pt x="433260" y="508431"/>
                  </a:lnTo>
                  <a:lnTo>
                    <a:pt x="425958" y="509917"/>
                  </a:lnTo>
                  <a:lnTo>
                    <a:pt x="419976" y="513956"/>
                  </a:lnTo>
                  <a:lnTo>
                    <a:pt x="415950" y="519938"/>
                  </a:lnTo>
                  <a:lnTo>
                    <a:pt x="414477" y="527278"/>
                  </a:lnTo>
                  <a:lnTo>
                    <a:pt x="414286" y="1469936"/>
                  </a:lnTo>
                  <a:lnTo>
                    <a:pt x="320509" y="1469936"/>
                  </a:lnTo>
                  <a:lnTo>
                    <a:pt x="320509" y="942263"/>
                  </a:lnTo>
                  <a:lnTo>
                    <a:pt x="282930" y="942263"/>
                  </a:lnTo>
                  <a:lnTo>
                    <a:pt x="282930" y="1469936"/>
                  </a:lnTo>
                  <a:lnTo>
                    <a:pt x="188988" y="1469936"/>
                  </a:lnTo>
                  <a:lnTo>
                    <a:pt x="188988" y="527278"/>
                  </a:lnTo>
                  <a:lnTo>
                    <a:pt x="170192" y="508431"/>
                  </a:lnTo>
                  <a:lnTo>
                    <a:pt x="162890" y="509917"/>
                  </a:lnTo>
                  <a:lnTo>
                    <a:pt x="156908" y="513956"/>
                  </a:lnTo>
                  <a:lnTo>
                    <a:pt x="152882" y="519938"/>
                  </a:lnTo>
                  <a:lnTo>
                    <a:pt x="151409" y="527278"/>
                  </a:lnTo>
                  <a:lnTo>
                    <a:pt x="151409" y="1507629"/>
                  </a:lnTo>
                  <a:lnTo>
                    <a:pt x="451866" y="1507629"/>
                  </a:lnTo>
                  <a:lnTo>
                    <a:pt x="452056" y="527278"/>
                  </a:lnTo>
                  <a:close/>
                </a:path>
                <a:path w="1050925" h="1508125">
                  <a:moveTo>
                    <a:pt x="1050531" y="1265669"/>
                  </a:moveTo>
                  <a:lnTo>
                    <a:pt x="1046137" y="1239850"/>
                  </a:lnTo>
                  <a:lnTo>
                    <a:pt x="1045730" y="1238783"/>
                  </a:lnTo>
                  <a:lnTo>
                    <a:pt x="1045502" y="1238250"/>
                  </a:lnTo>
                  <a:lnTo>
                    <a:pt x="975550" y="1069911"/>
                  </a:lnTo>
                  <a:lnTo>
                    <a:pt x="951115" y="1037577"/>
                  </a:lnTo>
                  <a:lnTo>
                    <a:pt x="911212" y="1005166"/>
                  </a:lnTo>
                  <a:lnTo>
                    <a:pt x="871118" y="985215"/>
                  </a:lnTo>
                  <a:lnTo>
                    <a:pt x="815530" y="973493"/>
                  </a:lnTo>
                  <a:lnTo>
                    <a:pt x="805268" y="972934"/>
                  </a:lnTo>
                  <a:lnTo>
                    <a:pt x="703237" y="972934"/>
                  </a:lnTo>
                  <a:lnTo>
                    <a:pt x="642289" y="882738"/>
                  </a:lnTo>
                  <a:lnTo>
                    <a:pt x="610628" y="835888"/>
                  </a:lnTo>
                  <a:lnTo>
                    <a:pt x="606399" y="833056"/>
                  </a:lnTo>
                  <a:lnTo>
                    <a:pt x="601599" y="832116"/>
                  </a:lnTo>
                  <a:lnTo>
                    <a:pt x="566051" y="459994"/>
                  </a:lnTo>
                  <a:lnTo>
                    <a:pt x="551459" y="418414"/>
                  </a:lnTo>
                  <a:lnTo>
                    <a:pt x="511949" y="377532"/>
                  </a:lnTo>
                  <a:lnTo>
                    <a:pt x="479526" y="353822"/>
                  </a:lnTo>
                  <a:lnTo>
                    <a:pt x="453263" y="339191"/>
                  </a:lnTo>
                  <a:lnTo>
                    <a:pt x="444538" y="334327"/>
                  </a:lnTo>
                  <a:lnTo>
                    <a:pt x="407085" y="319163"/>
                  </a:lnTo>
                  <a:lnTo>
                    <a:pt x="355219" y="305943"/>
                  </a:lnTo>
                  <a:lnTo>
                    <a:pt x="301866" y="301536"/>
                  </a:lnTo>
                  <a:lnTo>
                    <a:pt x="275094" y="302717"/>
                  </a:lnTo>
                  <a:lnTo>
                    <a:pt x="222364" y="311518"/>
                  </a:lnTo>
                  <a:lnTo>
                    <a:pt x="158978" y="334327"/>
                  </a:lnTo>
                  <a:lnTo>
                    <a:pt x="123609" y="354076"/>
                  </a:lnTo>
                  <a:lnTo>
                    <a:pt x="90944" y="378040"/>
                  </a:lnTo>
                  <a:lnTo>
                    <a:pt x="61417" y="405930"/>
                  </a:lnTo>
                  <a:lnTo>
                    <a:pt x="41109" y="442861"/>
                  </a:lnTo>
                  <a:lnTo>
                    <a:pt x="1879" y="832116"/>
                  </a:lnTo>
                  <a:lnTo>
                    <a:pt x="0" y="851204"/>
                  </a:lnTo>
                  <a:lnTo>
                    <a:pt x="17183" y="901128"/>
                  </a:lnTo>
                  <a:lnTo>
                    <a:pt x="56756" y="922604"/>
                  </a:lnTo>
                  <a:lnTo>
                    <a:pt x="72097" y="923417"/>
                  </a:lnTo>
                  <a:lnTo>
                    <a:pt x="79413" y="921943"/>
                  </a:lnTo>
                  <a:lnTo>
                    <a:pt x="85382" y="917905"/>
                  </a:lnTo>
                  <a:lnTo>
                    <a:pt x="89408" y="911910"/>
                  </a:lnTo>
                  <a:lnTo>
                    <a:pt x="90893" y="904582"/>
                  </a:lnTo>
                  <a:lnTo>
                    <a:pt x="89408" y="897242"/>
                  </a:lnTo>
                  <a:lnTo>
                    <a:pt x="85382" y="891260"/>
                  </a:lnTo>
                  <a:lnTo>
                    <a:pt x="79413" y="887209"/>
                  </a:lnTo>
                  <a:lnTo>
                    <a:pt x="72136" y="885736"/>
                  </a:lnTo>
                  <a:lnTo>
                    <a:pt x="64808" y="885621"/>
                  </a:lnTo>
                  <a:lnTo>
                    <a:pt x="57797" y="883983"/>
                  </a:lnTo>
                  <a:lnTo>
                    <a:pt x="37630" y="847686"/>
                  </a:lnTo>
                  <a:lnTo>
                    <a:pt x="39090" y="837653"/>
                  </a:lnTo>
                  <a:lnTo>
                    <a:pt x="74650" y="465480"/>
                  </a:lnTo>
                  <a:lnTo>
                    <a:pt x="115658" y="406488"/>
                  </a:lnTo>
                  <a:lnTo>
                    <a:pt x="175653" y="368147"/>
                  </a:lnTo>
                  <a:lnTo>
                    <a:pt x="254914" y="343090"/>
                  </a:lnTo>
                  <a:lnTo>
                    <a:pt x="301942" y="339191"/>
                  </a:lnTo>
                  <a:lnTo>
                    <a:pt x="348983" y="343090"/>
                  </a:lnTo>
                  <a:lnTo>
                    <a:pt x="395046" y="354787"/>
                  </a:lnTo>
                  <a:lnTo>
                    <a:pt x="458863" y="385140"/>
                  </a:lnTo>
                  <a:lnTo>
                    <a:pt x="513422" y="430161"/>
                  </a:lnTo>
                  <a:lnTo>
                    <a:pt x="564603" y="838454"/>
                  </a:lnTo>
                  <a:lnTo>
                    <a:pt x="565886" y="847686"/>
                  </a:lnTo>
                  <a:lnTo>
                    <a:pt x="545731" y="884008"/>
                  </a:lnTo>
                  <a:lnTo>
                    <a:pt x="531355" y="885736"/>
                  </a:lnTo>
                  <a:lnTo>
                    <a:pt x="524052" y="887209"/>
                  </a:lnTo>
                  <a:lnTo>
                    <a:pt x="518071" y="891260"/>
                  </a:lnTo>
                  <a:lnTo>
                    <a:pt x="514045" y="897242"/>
                  </a:lnTo>
                  <a:lnTo>
                    <a:pt x="512572" y="904582"/>
                  </a:lnTo>
                  <a:lnTo>
                    <a:pt x="514045" y="911910"/>
                  </a:lnTo>
                  <a:lnTo>
                    <a:pt x="518071" y="917905"/>
                  </a:lnTo>
                  <a:lnTo>
                    <a:pt x="524052" y="921943"/>
                  </a:lnTo>
                  <a:lnTo>
                    <a:pt x="531355" y="923417"/>
                  </a:lnTo>
                  <a:lnTo>
                    <a:pt x="546696" y="922604"/>
                  </a:lnTo>
                  <a:lnTo>
                    <a:pt x="586282" y="901166"/>
                  </a:lnTo>
                  <a:lnTo>
                    <a:pt x="596900" y="882738"/>
                  </a:lnTo>
                  <a:lnTo>
                    <a:pt x="681278" y="1007529"/>
                  </a:lnTo>
                  <a:lnTo>
                    <a:pt x="687108" y="1010615"/>
                  </a:lnTo>
                  <a:lnTo>
                    <a:pt x="804494" y="1010615"/>
                  </a:lnTo>
                  <a:lnTo>
                    <a:pt x="808723" y="1010793"/>
                  </a:lnTo>
                  <a:lnTo>
                    <a:pt x="858037" y="1020521"/>
                  </a:lnTo>
                  <a:lnTo>
                    <a:pt x="909675" y="1050391"/>
                  </a:lnTo>
                  <a:lnTo>
                    <a:pt x="940231" y="1082624"/>
                  </a:lnTo>
                  <a:lnTo>
                    <a:pt x="1010818" y="1252728"/>
                  </a:lnTo>
                  <a:lnTo>
                    <a:pt x="1012990" y="1263738"/>
                  </a:lnTo>
                  <a:lnTo>
                    <a:pt x="1010856" y="1274356"/>
                  </a:lnTo>
                  <a:lnTo>
                    <a:pt x="1004900" y="1283411"/>
                  </a:lnTo>
                  <a:lnTo>
                    <a:pt x="995641" y="1289685"/>
                  </a:lnTo>
                  <a:lnTo>
                    <a:pt x="994943" y="1289964"/>
                  </a:lnTo>
                  <a:lnTo>
                    <a:pt x="988656" y="1293990"/>
                  </a:lnTo>
                  <a:lnTo>
                    <a:pt x="984529" y="1299908"/>
                  </a:lnTo>
                  <a:lnTo>
                    <a:pt x="982916" y="1306957"/>
                  </a:lnTo>
                  <a:lnTo>
                    <a:pt x="984173" y="1314335"/>
                  </a:lnTo>
                  <a:lnTo>
                    <a:pt x="986955" y="1321587"/>
                  </a:lnTo>
                  <a:lnTo>
                    <a:pt x="993927" y="1326388"/>
                  </a:lnTo>
                  <a:lnTo>
                    <a:pt x="1003998" y="1326388"/>
                  </a:lnTo>
                  <a:lnTo>
                    <a:pt x="1006297" y="1325956"/>
                  </a:lnTo>
                  <a:lnTo>
                    <a:pt x="1008456" y="1325130"/>
                  </a:lnTo>
                  <a:lnTo>
                    <a:pt x="1030478" y="1311046"/>
                  </a:lnTo>
                  <a:lnTo>
                    <a:pt x="1044905" y="1290320"/>
                  </a:lnTo>
                  <a:lnTo>
                    <a:pt x="1050531" y="1265669"/>
                  </a:lnTo>
                  <a:close/>
                </a:path>
              </a:pathLst>
            </a:custGeom>
            <a:solidFill>
              <a:srgbClr val="D1660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object 9"/>
          <p:cNvGrpSpPr/>
          <p:nvPr/>
        </p:nvGrpSpPr>
        <p:grpSpPr>
          <a:xfrm>
            <a:off x="9170527" y="1828215"/>
            <a:ext cx="1518493" cy="1062129"/>
            <a:chOff x="7646528" y="1828216"/>
            <a:chExt cx="1200150" cy="963294"/>
          </a:xfrm>
        </p:grpSpPr>
        <p:sp>
          <p:nvSpPr>
            <p:cNvPr id="10" name="object 10"/>
            <p:cNvSpPr/>
            <p:nvPr/>
          </p:nvSpPr>
          <p:spPr>
            <a:xfrm>
              <a:off x="7646517" y="1997824"/>
              <a:ext cx="937260" cy="484505"/>
            </a:xfrm>
            <a:custGeom>
              <a:avLst/>
              <a:gdLst/>
              <a:ahLst/>
              <a:cxnLst/>
              <a:rect l="l" t="t" r="r" b="b"/>
              <a:pathLst>
                <a:path w="937259" h="484505">
                  <a:moveTo>
                    <a:pt x="430606" y="105270"/>
                  </a:moveTo>
                  <a:lnTo>
                    <a:pt x="424294" y="98945"/>
                  </a:lnTo>
                  <a:lnTo>
                    <a:pt x="408736" y="98945"/>
                  </a:lnTo>
                  <a:lnTo>
                    <a:pt x="402424" y="105270"/>
                  </a:lnTo>
                  <a:lnTo>
                    <a:pt x="402424" y="352348"/>
                  </a:lnTo>
                  <a:lnTo>
                    <a:pt x="430606" y="324078"/>
                  </a:lnTo>
                  <a:lnTo>
                    <a:pt x="430606" y="105270"/>
                  </a:lnTo>
                  <a:close/>
                </a:path>
                <a:path w="937259" h="484505">
                  <a:moveTo>
                    <a:pt x="543344" y="105270"/>
                  </a:moveTo>
                  <a:lnTo>
                    <a:pt x="537032" y="98945"/>
                  </a:lnTo>
                  <a:lnTo>
                    <a:pt x="521474" y="98945"/>
                  </a:lnTo>
                  <a:lnTo>
                    <a:pt x="515162" y="105270"/>
                  </a:lnTo>
                  <a:lnTo>
                    <a:pt x="515162" y="349923"/>
                  </a:lnTo>
                  <a:lnTo>
                    <a:pt x="543344" y="378180"/>
                  </a:lnTo>
                  <a:lnTo>
                    <a:pt x="543344" y="105270"/>
                  </a:lnTo>
                  <a:close/>
                </a:path>
                <a:path w="937259" h="484505">
                  <a:moveTo>
                    <a:pt x="736092" y="105270"/>
                  </a:moveTo>
                  <a:lnTo>
                    <a:pt x="729780" y="98945"/>
                  </a:lnTo>
                  <a:lnTo>
                    <a:pt x="714222" y="98945"/>
                  </a:lnTo>
                  <a:lnTo>
                    <a:pt x="707910" y="105270"/>
                  </a:lnTo>
                  <a:lnTo>
                    <a:pt x="707910" y="484098"/>
                  </a:lnTo>
                  <a:lnTo>
                    <a:pt x="736092" y="455841"/>
                  </a:lnTo>
                  <a:lnTo>
                    <a:pt x="736092" y="105270"/>
                  </a:lnTo>
                  <a:close/>
                </a:path>
                <a:path w="937259" h="484505">
                  <a:moveTo>
                    <a:pt x="792429" y="310946"/>
                  </a:moveTo>
                  <a:lnTo>
                    <a:pt x="764247" y="310946"/>
                  </a:lnTo>
                  <a:lnTo>
                    <a:pt x="764247" y="427596"/>
                  </a:lnTo>
                  <a:lnTo>
                    <a:pt x="792429" y="399338"/>
                  </a:lnTo>
                  <a:lnTo>
                    <a:pt x="792429" y="310946"/>
                  </a:lnTo>
                  <a:close/>
                </a:path>
                <a:path w="937259" h="484505">
                  <a:moveTo>
                    <a:pt x="848829" y="105270"/>
                  </a:moveTo>
                  <a:lnTo>
                    <a:pt x="842518" y="98933"/>
                  </a:lnTo>
                  <a:lnTo>
                    <a:pt x="826960" y="98933"/>
                  </a:lnTo>
                  <a:lnTo>
                    <a:pt x="820635" y="105270"/>
                  </a:lnTo>
                  <a:lnTo>
                    <a:pt x="820635" y="371043"/>
                  </a:lnTo>
                  <a:lnTo>
                    <a:pt x="848829" y="342773"/>
                  </a:lnTo>
                  <a:lnTo>
                    <a:pt x="848829" y="105270"/>
                  </a:lnTo>
                  <a:close/>
                </a:path>
                <a:path w="937259" h="484505">
                  <a:moveTo>
                    <a:pt x="936853" y="254419"/>
                  </a:moveTo>
                  <a:lnTo>
                    <a:pt x="905141" y="59131"/>
                  </a:lnTo>
                  <a:lnTo>
                    <a:pt x="876617" y="26987"/>
                  </a:lnTo>
                  <a:lnTo>
                    <a:pt x="830465" y="7099"/>
                  </a:lnTo>
                  <a:lnTo>
                    <a:pt x="791781" y="584"/>
                  </a:lnTo>
                  <a:lnTo>
                    <a:pt x="778687" y="0"/>
                  </a:lnTo>
                  <a:lnTo>
                    <a:pt x="765873" y="533"/>
                  </a:lnTo>
                  <a:lnTo>
                    <a:pt x="728052" y="7213"/>
                  </a:lnTo>
                  <a:lnTo>
                    <a:pt x="682053" y="27076"/>
                  </a:lnTo>
                  <a:lnTo>
                    <a:pt x="653415" y="60020"/>
                  </a:lnTo>
                  <a:lnTo>
                    <a:pt x="624509" y="214045"/>
                  </a:lnTo>
                  <a:lnTo>
                    <a:pt x="599668" y="59182"/>
                  </a:lnTo>
                  <a:lnTo>
                    <a:pt x="571131" y="27038"/>
                  </a:lnTo>
                  <a:lnTo>
                    <a:pt x="524979" y="7162"/>
                  </a:lnTo>
                  <a:lnTo>
                    <a:pt x="486308" y="596"/>
                  </a:lnTo>
                  <a:lnTo>
                    <a:pt x="473214" y="0"/>
                  </a:lnTo>
                  <a:lnTo>
                    <a:pt x="460400" y="533"/>
                  </a:lnTo>
                  <a:lnTo>
                    <a:pt x="422592" y="7213"/>
                  </a:lnTo>
                  <a:lnTo>
                    <a:pt x="376631" y="27076"/>
                  </a:lnTo>
                  <a:lnTo>
                    <a:pt x="347992" y="60020"/>
                  </a:lnTo>
                  <a:lnTo>
                    <a:pt x="317995" y="220040"/>
                  </a:lnTo>
                  <a:lnTo>
                    <a:pt x="317804" y="220040"/>
                  </a:lnTo>
                  <a:lnTo>
                    <a:pt x="287629" y="59207"/>
                  </a:lnTo>
                  <a:lnTo>
                    <a:pt x="259143" y="27076"/>
                  </a:lnTo>
                  <a:lnTo>
                    <a:pt x="213207" y="7239"/>
                  </a:lnTo>
                  <a:lnTo>
                    <a:pt x="175323" y="533"/>
                  </a:lnTo>
                  <a:lnTo>
                    <a:pt x="162483" y="0"/>
                  </a:lnTo>
                  <a:lnTo>
                    <a:pt x="149339" y="596"/>
                  </a:lnTo>
                  <a:lnTo>
                    <a:pt x="110515" y="7213"/>
                  </a:lnTo>
                  <a:lnTo>
                    <a:pt x="65049" y="26758"/>
                  </a:lnTo>
                  <a:lnTo>
                    <a:pt x="35826" y="60172"/>
                  </a:lnTo>
                  <a:lnTo>
                    <a:pt x="266" y="262559"/>
                  </a:lnTo>
                  <a:lnTo>
                    <a:pt x="0" y="277952"/>
                  </a:lnTo>
                  <a:lnTo>
                    <a:pt x="4394" y="292341"/>
                  </a:lnTo>
                  <a:lnTo>
                    <a:pt x="12941" y="304711"/>
                  </a:lnTo>
                  <a:lnTo>
                    <a:pt x="25171" y="314032"/>
                  </a:lnTo>
                  <a:lnTo>
                    <a:pt x="32118" y="317538"/>
                  </a:lnTo>
                  <a:lnTo>
                    <a:pt x="40601" y="314731"/>
                  </a:lnTo>
                  <a:lnTo>
                    <a:pt x="47561" y="300812"/>
                  </a:lnTo>
                  <a:lnTo>
                    <a:pt x="44818" y="292379"/>
                  </a:lnTo>
                  <a:lnTo>
                    <a:pt x="37934" y="288836"/>
                  </a:lnTo>
                  <a:lnTo>
                    <a:pt x="30454" y="284492"/>
                  </a:lnTo>
                  <a:lnTo>
                    <a:pt x="63398" y="66040"/>
                  </a:lnTo>
                  <a:lnTo>
                    <a:pt x="104254" y="38912"/>
                  </a:lnTo>
                  <a:lnTo>
                    <a:pt x="151142" y="28816"/>
                  </a:lnTo>
                  <a:lnTo>
                    <a:pt x="162509" y="28270"/>
                  </a:lnTo>
                  <a:lnTo>
                    <a:pt x="173494" y="28740"/>
                  </a:lnTo>
                  <a:lnTo>
                    <a:pt x="219265" y="38862"/>
                  </a:lnTo>
                  <a:lnTo>
                    <a:pt x="258089" y="60642"/>
                  </a:lnTo>
                  <a:lnTo>
                    <a:pt x="305460" y="307111"/>
                  </a:lnTo>
                  <a:lnTo>
                    <a:pt x="312826" y="312140"/>
                  </a:lnTo>
                  <a:lnTo>
                    <a:pt x="326174" y="309613"/>
                  </a:lnTo>
                  <a:lnTo>
                    <a:pt x="330606" y="305142"/>
                  </a:lnTo>
                  <a:lnTo>
                    <a:pt x="375907" y="63309"/>
                  </a:lnTo>
                  <a:lnTo>
                    <a:pt x="377405" y="60845"/>
                  </a:lnTo>
                  <a:lnTo>
                    <a:pt x="416509" y="38836"/>
                  </a:lnTo>
                  <a:lnTo>
                    <a:pt x="462254" y="28740"/>
                  </a:lnTo>
                  <a:lnTo>
                    <a:pt x="473214" y="28270"/>
                  </a:lnTo>
                  <a:lnTo>
                    <a:pt x="484530" y="28803"/>
                  </a:lnTo>
                  <a:lnTo>
                    <a:pt x="531444" y="38925"/>
                  </a:lnTo>
                  <a:lnTo>
                    <a:pt x="568655" y="59448"/>
                  </a:lnTo>
                  <a:lnTo>
                    <a:pt x="610463" y="305828"/>
                  </a:lnTo>
                  <a:lnTo>
                    <a:pt x="616242" y="310857"/>
                  </a:lnTo>
                  <a:lnTo>
                    <a:pt x="629881" y="310870"/>
                  </a:lnTo>
                  <a:lnTo>
                    <a:pt x="635711" y="306095"/>
                  </a:lnTo>
                  <a:lnTo>
                    <a:pt x="637171" y="299427"/>
                  </a:lnTo>
                  <a:lnTo>
                    <a:pt x="681367" y="63309"/>
                  </a:lnTo>
                  <a:lnTo>
                    <a:pt x="682879" y="60833"/>
                  </a:lnTo>
                  <a:lnTo>
                    <a:pt x="721982" y="38836"/>
                  </a:lnTo>
                  <a:lnTo>
                    <a:pt x="767727" y="28740"/>
                  </a:lnTo>
                  <a:lnTo>
                    <a:pt x="778687" y="28270"/>
                  </a:lnTo>
                  <a:lnTo>
                    <a:pt x="789990" y="28803"/>
                  </a:lnTo>
                  <a:lnTo>
                    <a:pt x="836930" y="38925"/>
                  </a:lnTo>
                  <a:lnTo>
                    <a:pt x="874128" y="59448"/>
                  </a:lnTo>
                  <a:lnTo>
                    <a:pt x="912342" y="279107"/>
                  </a:lnTo>
                  <a:lnTo>
                    <a:pt x="936853" y="254419"/>
                  </a:lnTo>
                  <a:close/>
                </a:path>
              </a:pathLst>
            </a:custGeom>
            <a:solidFill>
              <a:srgbClr val="4178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object 11"/>
            <p:cNvPicPr/>
            <p:nvPr/>
          </p:nvPicPr>
          <p:blipFill>
            <a:blip r:embed="rId4" cstate="print"/>
            <a:stretch>
              <a:fillRect/>
            </a:stretch>
          </p:blipFill>
          <p:spPr>
            <a:xfrm>
              <a:off x="8048917" y="1828216"/>
              <a:ext cx="140917" cy="141339"/>
            </a:xfrm>
            <a:prstGeom prst="rect">
              <a:avLst/>
            </a:prstGeom>
          </p:spPr>
        </p:pic>
        <p:pic>
          <p:nvPicPr>
            <p:cNvPr id="12" name="object 12"/>
            <p:cNvPicPr/>
            <p:nvPr/>
          </p:nvPicPr>
          <p:blipFill>
            <a:blip r:embed="rId4" cstate="print"/>
            <a:stretch>
              <a:fillRect/>
            </a:stretch>
          </p:blipFill>
          <p:spPr>
            <a:xfrm>
              <a:off x="7738897" y="1828216"/>
              <a:ext cx="140917" cy="141339"/>
            </a:xfrm>
            <a:prstGeom prst="rect">
              <a:avLst/>
            </a:prstGeom>
          </p:spPr>
        </p:pic>
        <p:pic>
          <p:nvPicPr>
            <p:cNvPr id="13" name="object 13"/>
            <p:cNvPicPr/>
            <p:nvPr/>
          </p:nvPicPr>
          <p:blipFill>
            <a:blip r:embed="rId4" cstate="print"/>
            <a:stretch>
              <a:fillRect/>
            </a:stretch>
          </p:blipFill>
          <p:spPr>
            <a:xfrm>
              <a:off x="8354399" y="1828217"/>
              <a:ext cx="140917" cy="141339"/>
            </a:xfrm>
            <a:prstGeom prst="rect">
              <a:avLst/>
            </a:prstGeom>
          </p:spPr>
        </p:pic>
        <p:sp>
          <p:nvSpPr>
            <p:cNvPr id="14" name="object 14"/>
            <p:cNvSpPr/>
            <p:nvPr/>
          </p:nvSpPr>
          <p:spPr>
            <a:xfrm>
              <a:off x="7685176" y="2068499"/>
              <a:ext cx="1161415" cy="722630"/>
            </a:xfrm>
            <a:custGeom>
              <a:avLst/>
              <a:gdLst/>
              <a:ahLst/>
              <a:cxnLst/>
              <a:rect l="l" t="t" r="r" b="b"/>
              <a:pathLst>
                <a:path w="1161415" h="722630">
                  <a:moveTo>
                    <a:pt x="248412" y="339458"/>
                  </a:moveTo>
                  <a:lnTo>
                    <a:pt x="240563" y="311137"/>
                  </a:lnTo>
                  <a:lnTo>
                    <a:pt x="194678" y="145237"/>
                  </a:lnTo>
                  <a:lnTo>
                    <a:pt x="194614" y="34544"/>
                  </a:lnTo>
                  <a:lnTo>
                    <a:pt x="188366" y="28270"/>
                  </a:lnTo>
                  <a:lnTo>
                    <a:pt x="172808" y="28270"/>
                  </a:lnTo>
                  <a:lnTo>
                    <a:pt x="166547" y="34544"/>
                  </a:lnTo>
                  <a:lnTo>
                    <a:pt x="166484" y="147180"/>
                  </a:lnTo>
                  <a:lnTo>
                    <a:pt x="211391" y="311137"/>
                  </a:lnTo>
                  <a:lnTo>
                    <a:pt x="110121" y="311137"/>
                  </a:lnTo>
                  <a:lnTo>
                    <a:pt x="110121" y="339458"/>
                  </a:lnTo>
                  <a:lnTo>
                    <a:pt x="110121" y="523265"/>
                  </a:lnTo>
                  <a:lnTo>
                    <a:pt x="81940" y="523265"/>
                  </a:lnTo>
                  <a:lnTo>
                    <a:pt x="81940" y="339458"/>
                  </a:lnTo>
                  <a:lnTo>
                    <a:pt x="110121" y="339458"/>
                  </a:lnTo>
                  <a:lnTo>
                    <a:pt x="110121" y="311137"/>
                  </a:lnTo>
                  <a:lnTo>
                    <a:pt x="37058" y="311137"/>
                  </a:lnTo>
                  <a:lnTo>
                    <a:pt x="81940" y="149047"/>
                  </a:lnTo>
                  <a:lnTo>
                    <a:pt x="81940" y="34544"/>
                  </a:lnTo>
                  <a:lnTo>
                    <a:pt x="75628" y="28219"/>
                  </a:lnTo>
                  <a:lnTo>
                    <a:pt x="60071" y="28219"/>
                  </a:lnTo>
                  <a:lnTo>
                    <a:pt x="53759" y="34544"/>
                  </a:lnTo>
                  <a:lnTo>
                    <a:pt x="53746" y="145237"/>
                  </a:lnTo>
                  <a:lnTo>
                    <a:pt x="0" y="339458"/>
                  </a:lnTo>
                  <a:lnTo>
                    <a:pt x="53759" y="339458"/>
                  </a:lnTo>
                  <a:lnTo>
                    <a:pt x="53759" y="551535"/>
                  </a:lnTo>
                  <a:lnTo>
                    <a:pt x="94716" y="551535"/>
                  </a:lnTo>
                  <a:lnTo>
                    <a:pt x="122897" y="523265"/>
                  </a:lnTo>
                  <a:lnTo>
                    <a:pt x="138264" y="507847"/>
                  </a:lnTo>
                  <a:lnTo>
                    <a:pt x="138264" y="339458"/>
                  </a:lnTo>
                  <a:lnTo>
                    <a:pt x="166446" y="339458"/>
                  </a:lnTo>
                  <a:lnTo>
                    <a:pt x="166446" y="479539"/>
                  </a:lnTo>
                  <a:lnTo>
                    <a:pt x="194627" y="451269"/>
                  </a:lnTo>
                  <a:lnTo>
                    <a:pt x="194627" y="339458"/>
                  </a:lnTo>
                  <a:lnTo>
                    <a:pt x="248412" y="339458"/>
                  </a:lnTo>
                  <a:close/>
                </a:path>
                <a:path w="1161415" h="722630">
                  <a:moveTo>
                    <a:pt x="1161161" y="0"/>
                  </a:moveTo>
                  <a:lnTo>
                    <a:pt x="963879" y="0"/>
                  </a:lnTo>
                  <a:lnTo>
                    <a:pt x="956094" y="0"/>
                  </a:lnTo>
                  <a:lnTo>
                    <a:pt x="949782" y="6337"/>
                  </a:lnTo>
                  <a:lnTo>
                    <a:pt x="949782" y="21932"/>
                  </a:lnTo>
                  <a:lnTo>
                    <a:pt x="956094" y="28270"/>
                  </a:lnTo>
                  <a:lnTo>
                    <a:pt x="1112888" y="28270"/>
                  </a:lnTo>
                  <a:lnTo>
                    <a:pt x="639762" y="502970"/>
                  </a:lnTo>
                  <a:lnTo>
                    <a:pt x="421335" y="283895"/>
                  </a:lnTo>
                  <a:lnTo>
                    <a:pt x="4165" y="702132"/>
                  </a:lnTo>
                  <a:lnTo>
                    <a:pt x="4013" y="711085"/>
                  </a:lnTo>
                  <a:lnTo>
                    <a:pt x="14820" y="722299"/>
                  </a:lnTo>
                  <a:lnTo>
                    <a:pt x="23736" y="722464"/>
                  </a:lnTo>
                  <a:lnTo>
                    <a:pt x="421335" y="323862"/>
                  </a:lnTo>
                  <a:lnTo>
                    <a:pt x="639762" y="542937"/>
                  </a:lnTo>
                  <a:lnTo>
                    <a:pt x="1132979" y="48590"/>
                  </a:lnTo>
                  <a:lnTo>
                    <a:pt x="1132979" y="205676"/>
                  </a:lnTo>
                  <a:lnTo>
                    <a:pt x="1139291" y="212013"/>
                  </a:lnTo>
                  <a:lnTo>
                    <a:pt x="1154849" y="212013"/>
                  </a:lnTo>
                  <a:lnTo>
                    <a:pt x="1161161" y="205676"/>
                  </a:lnTo>
                  <a:lnTo>
                    <a:pt x="1161161" y="0"/>
                  </a:lnTo>
                  <a:close/>
                </a:path>
              </a:pathLst>
            </a:custGeom>
            <a:solidFill>
              <a:srgbClr val="4178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830317" y="470585"/>
            <a:ext cx="103632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a:ln>
                  <a:noFill/>
                </a:ln>
                <a:effectLst/>
                <a:uLnTx/>
                <a:uFillTx/>
                <a:latin typeface="Century Gothic"/>
                <a:ea typeface="+mn-ea"/>
                <a:cs typeface="Century Gothic"/>
              </a:rPr>
              <a:t>Redwood</a:t>
            </a:r>
            <a:r>
              <a:rPr kumimoji="0" lang="en-US" sz="2400" b="0" i="0" u="none" strike="noStrike" kern="1200" cap="none" spc="1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City</a:t>
            </a:r>
            <a:r>
              <a:rPr kumimoji="0" lang="en-US" sz="2400" b="0" i="0" u="none" strike="noStrike" kern="1200" cap="none" spc="-15"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&amp;</a:t>
            </a:r>
            <a:r>
              <a:rPr kumimoji="0" lang="en-US" sz="2400" b="0" i="0" u="none" strike="noStrike" kern="1200" cap="none" spc="-1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North Fair </a:t>
            </a:r>
            <a:r>
              <a:rPr kumimoji="0" lang="en-US" sz="2400" b="0" i="0" u="none" strike="noStrike" kern="1200" cap="none" spc="-10" normalizeH="0" baseline="0" noProof="0" dirty="0">
                <a:ln>
                  <a:noFill/>
                </a:ln>
                <a:effectLst/>
                <a:uLnTx/>
                <a:uFillTx/>
                <a:latin typeface="Century Gothic"/>
                <a:ea typeface="+mn-ea"/>
                <a:cs typeface="Century Gothic"/>
              </a:rPr>
              <a:t>Oaks </a:t>
            </a:r>
            <a:r>
              <a:rPr kumimoji="0" lang="en-US" sz="2400" b="0" i="0" u="none" strike="noStrike" kern="1200" cap="none" spc="-540" normalizeH="0" baseline="0" noProof="0" dirty="0">
                <a:ln>
                  <a:noFill/>
                </a:ln>
                <a:effectLst/>
                <a:uLnTx/>
                <a:uFillTx/>
                <a:latin typeface="Century Gothic"/>
                <a:ea typeface="+mn-ea"/>
                <a:cs typeface="Century Gothic"/>
              </a:rPr>
              <a:t> </a:t>
            </a:r>
            <a:r>
              <a:rPr kumimoji="0" lang="en-US" sz="2400" b="0" i="0" u="none" strike="noStrike" kern="1200" cap="none" spc="-5" normalizeH="0" baseline="0" noProof="0" dirty="0">
                <a:ln>
                  <a:noFill/>
                </a:ln>
                <a:effectLst/>
                <a:uLnTx/>
                <a:uFillTx/>
                <a:latin typeface="Century Gothic"/>
                <a:ea typeface="+mn-ea"/>
                <a:cs typeface="Century Gothic"/>
              </a:rPr>
              <a:t>Community</a:t>
            </a:r>
            <a:r>
              <a:rPr kumimoji="0" lang="en-US" sz="2400" b="0" i="0" u="none" strike="noStrike" kern="1200" cap="none" spc="0" normalizeH="0" baseline="0" noProof="0" dirty="0">
                <a:ln>
                  <a:noFill/>
                </a:ln>
                <a:effectLst/>
                <a:uLnTx/>
                <a:uFillTx/>
                <a:latin typeface="Century Gothic"/>
                <a:ea typeface="+mn-ea"/>
                <a:cs typeface="Century Gothic"/>
              </a:rPr>
              <a:t> </a:t>
            </a:r>
            <a:r>
              <a:rPr kumimoji="0" lang="en-US" sz="2400" b="0" i="0" u="none" strike="noStrike" kern="1200" cap="none" spc="-10" normalizeH="0" baseline="0" noProof="0" dirty="0">
                <a:ln>
                  <a:noFill/>
                </a:ln>
                <a:effectLst/>
                <a:uLnTx/>
                <a:uFillTx/>
                <a:latin typeface="Century Gothic"/>
                <a:ea typeface="+mn-ea"/>
                <a:cs typeface="Century Gothic"/>
              </a:rPr>
              <a:t>Needs</a:t>
            </a:r>
            <a:r>
              <a:rPr kumimoji="0" lang="en-US" sz="2400" b="0" i="0" u="none" strike="noStrike" kern="1200" cap="none" spc="0" normalizeH="0" baseline="0" noProof="0" dirty="0">
                <a:ln>
                  <a:noFill/>
                </a:ln>
                <a:effectLst/>
                <a:uLnTx/>
                <a:uFillTx/>
                <a:latin typeface="Century Gothic"/>
                <a:ea typeface="+mn-ea"/>
                <a:cs typeface="Century Gothic"/>
              </a:rPr>
              <a:t> </a:t>
            </a:r>
            <a:r>
              <a:rPr kumimoji="0" lang="en-US" sz="2400" b="0" i="0" u="none" strike="noStrike" kern="1200" cap="none" spc="-10" normalizeH="0" baseline="0" noProof="0" dirty="0">
                <a:ln>
                  <a:noFill/>
                </a:ln>
                <a:effectLst/>
                <a:uLnTx/>
                <a:uFillTx/>
                <a:latin typeface="Century Gothic"/>
                <a:ea typeface="+mn-ea"/>
                <a:cs typeface="Century Gothic"/>
              </a:rPr>
              <a:t>Assessment </a:t>
            </a:r>
            <a:r>
              <a:rPr kumimoji="0" lang="en-US" sz="2400" b="0" i="0" u="none" strike="noStrike" kern="1200" cap="none" spc="-5" normalizeH="0" baseline="0" noProof="0" dirty="0">
                <a:ln>
                  <a:noFill/>
                </a:ln>
                <a:effectLst/>
                <a:uLnTx/>
                <a:uFillTx/>
                <a:latin typeface="Century Gothic"/>
                <a:ea typeface="+mn-ea"/>
                <a:cs typeface="Century Gothic"/>
              </a:rPr>
              <a:t> </a:t>
            </a:r>
            <a:endParaRPr kumimoji="0" lang="en-US" sz="2400" b="0" i="0" u="none" strike="noStrike" kern="1200" cap="none" spc="-5" normalizeH="0" baseline="0" noProof="0" dirty="0" smtClean="0">
              <a:ln>
                <a:noFill/>
              </a:ln>
              <a:effectLst/>
              <a:uLnTx/>
              <a:uFillTx/>
              <a:latin typeface="Century Gothic"/>
              <a:ea typeface="+mn-ea"/>
              <a:cs typeface="Century Goth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 normalizeH="0" baseline="0" noProof="0" dirty="0" smtClean="0">
                <a:ln>
                  <a:noFill/>
                </a:ln>
                <a:effectLst/>
                <a:uLnTx/>
                <a:uFillTx/>
                <a:latin typeface="Century Gothic"/>
                <a:ea typeface="+mn-ea"/>
                <a:cs typeface="Century Gothic"/>
              </a:rPr>
              <a:t>Key Takeaways</a:t>
            </a:r>
            <a:endParaRPr kumimoji="0" lang="en-US" sz="2400" b="0" i="0" u="none" strike="noStrike" kern="1200" cap="none" spc="0" normalizeH="0" baseline="0" noProof="0" dirty="0">
              <a:ln>
                <a:noFill/>
              </a:ln>
              <a:effectLst/>
              <a:uLnTx/>
              <a:uFillTx/>
              <a:latin typeface="Century Gothic"/>
              <a:ea typeface="+mn-ea"/>
              <a:cs typeface="Century Gothic"/>
            </a:endParaRPr>
          </a:p>
        </p:txBody>
      </p:sp>
      <p:sp>
        <p:nvSpPr>
          <p:cNvPr id="19" name="object 8"/>
          <p:cNvSpPr txBox="1">
            <a:spLocks noGrp="1"/>
          </p:cNvSpPr>
          <p:nvPr>
            <p:ph type="ftr" sz="quarter" idx="5"/>
          </p:nvPr>
        </p:nvSpPr>
        <p:spPr>
          <a:xfrm>
            <a:off x="6983260" y="6553958"/>
            <a:ext cx="5008033" cy="1045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600" b="1" i="0" u="none" strike="noStrike" kern="1200" cap="none" spc="30" normalizeH="0" baseline="0" noProof="0" dirty="0">
                <a:ln>
                  <a:noFill/>
                </a:ln>
                <a:solidFill>
                  <a:prstClr val="black"/>
                </a:solidFill>
                <a:effectLst/>
                <a:uLnTx/>
                <a:uFillTx/>
                <a:latin typeface="Century Gothic"/>
                <a:ea typeface="+mn-ea"/>
              </a:rPr>
              <a:t>J</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N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W</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4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G</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R</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D</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8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F</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R  </a:t>
            </a:r>
            <a:r>
              <a:rPr kumimoji="0" sz="600" b="1" i="0" u="none" strike="noStrike" kern="1200" cap="none" spc="5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Y</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H  </a:t>
            </a:r>
            <a:r>
              <a:rPr kumimoji="0" sz="600" b="1" i="0" u="none" strike="noStrike" kern="1200" cap="none" spc="6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A</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0" normalizeH="0" baseline="0" noProof="0" dirty="0">
                <a:ln>
                  <a:noFill/>
                </a:ln>
                <a:solidFill>
                  <a:prstClr val="black"/>
                </a:solidFill>
                <a:effectLst/>
                <a:uLnTx/>
                <a:uFillTx/>
                <a:latin typeface="Century Gothic"/>
                <a:ea typeface="+mn-ea"/>
              </a:rPr>
              <a:t> D  </a:t>
            </a:r>
            <a:r>
              <a:rPr kumimoji="0" sz="600" b="1" i="0" u="none" strike="noStrike" kern="1200" cap="none" spc="7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H</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0" normalizeH="0" baseline="0" noProof="0" dirty="0">
                <a:ln>
                  <a:noFill/>
                </a:ln>
                <a:solidFill>
                  <a:prstClr val="black"/>
                </a:solidFill>
                <a:effectLst/>
                <a:uLnTx/>
                <a:uFillTx/>
                <a:latin typeface="Century Gothic"/>
                <a:ea typeface="+mn-ea"/>
              </a:rPr>
              <a:t>R  </a:t>
            </a:r>
            <a:r>
              <a:rPr kumimoji="0" sz="600" b="1" i="0" u="none" strike="noStrike" kern="1200" cap="none" spc="6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C</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O</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M</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U</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N</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T</a:t>
            </a:r>
            <a:r>
              <a:rPr kumimoji="0" sz="600" b="1" i="0" u="none" strike="noStrike" kern="1200" cap="none" spc="0"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I</a:t>
            </a:r>
            <a:r>
              <a:rPr kumimoji="0" sz="600" b="1" i="0" u="none" strike="noStrike" kern="1200" cap="none" spc="-5" normalizeH="0" baseline="0" noProof="0" dirty="0">
                <a:ln>
                  <a:noFill/>
                </a:ln>
                <a:solidFill>
                  <a:prstClr val="black"/>
                </a:solidFill>
                <a:effectLst/>
                <a:uLnTx/>
                <a:uFillTx/>
                <a:latin typeface="Century Gothic"/>
                <a:ea typeface="+mn-ea"/>
              </a:rPr>
              <a:t> </a:t>
            </a:r>
            <a:r>
              <a:rPr kumimoji="0" sz="600" b="1" i="0" u="none" strike="noStrike" kern="1200" cap="none" spc="30" normalizeH="0" baseline="0" noProof="0" dirty="0">
                <a:ln>
                  <a:noFill/>
                </a:ln>
                <a:solidFill>
                  <a:prstClr val="black"/>
                </a:solidFill>
                <a:effectLst/>
                <a:uLnTx/>
                <a:uFillTx/>
                <a:latin typeface="Century Gothic"/>
                <a:ea typeface="+mn-ea"/>
              </a:rPr>
              <a:t>E</a:t>
            </a:r>
            <a:r>
              <a:rPr kumimoji="0" sz="600" b="1" i="0" u="none" strike="noStrike" kern="1200" cap="none" spc="0" normalizeH="0" baseline="0" noProof="0" dirty="0">
                <a:ln>
                  <a:noFill/>
                </a:ln>
                <a:solidFill>
                  <a:prstClr val="black"/>
                </a:solidFill>
                <a:effectLst/>
                <a:uLnTx/>
                <a:uFillTx/>
                <a:latin typeface="Century Gothic"/>
                <a:ea typeface="+mn-ea"/>
              </a:rPr>
              <a:t> S</a:t>
            </a:r>
            <a:r>
              <a:rPr kumimoji="0" sz="600" b="1" i="0" u="none" strike="noStrike" kern="1200" cap="none" spc="30" normalizeH="0" baseline="0" noProof="0" dirty="0">
                <a:ln>
                  <a:noFill/>
                </a:ln>
                <a:solidFill>
                  <a:prstClr val="black"/>
                </a:solidFill>
                <a:effectLst/>
                <a:uLnTx/>
                <a:uFillTx/>
                <a:latin typeface="Century Gothic"/>
                <a:ea typeface="+mn-ea"/>
              </a:rPr>
              <a:t> </a:t>
            </a:r>
          </a:p>
        </p:txBody>
      </p:sp>
      <p:sp>
        <p:nvSpPr>
          <p:cNvPr id="20" name="TextBox 19"/>
          <p:cNvSpPr txBox="1"/>
          <p:nvPr/>
        </p:nvSpPr>
        <p:spPr>
          <a:xfrm>
            <a:off x="199696" y="6421550"/>
            <a:ext cx="38947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hlinkClick r:id="rId5"/>
              </a:rPr>
              <a:t>Community Survey conducted spring 2021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70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83" y="440344"/>
            <a:ext cx="10353762" cy="970450"/>
          </a:xfrm>
        </p:spPr>
        <p:txBody>
          <a:bodyPr>
            <a:normAutofit fontScale="90000"/>
          </a:bodyPr>
          <a:lstStyle/>
          <a:p>
            <a:r>
              <a:rPr lang="en-US" dirty="0" smtClean="0">
                <a:effectLst/>
              </a:rPr>
              <a:t>Cañada: c</a:t>
            </a:r>
            <a:r>
              <a:rPr lang="en-US" dirty="0" smtClean="0"/>
              <a:t>hanging enrollment patterns during COVID…</a:t>
            </a:r>
            <a:endParaRPr lang="en-US" dirty="0"/>
          </a:p>
        </p:txBody>
      </p:sp>
      <p:sp>
        <p:nvSpPr>
          <p:cNvPr id="6" name="TextBox 5"/>
          <p:cNvSpPr txBox="1"/>
          <p:nvPr/>
        </p:nvSpPr>
        <p:spPr>
          <a:xfrm>
            <a:off x="1482689" y="1496434"/>
            <a:ext cx="96417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prstClr val="white"/>
                </a:solidFill>
                <a:effectLst/>
                <a:uLnTx/>
                <a:uFillTx/>
                <a:latin typeface="Calibri" panose="020F0502020204030204"/>
                <a:ea typeface="+mn-ea"/>
                <a:cs typeface="+mn-cs"/>
              </a:rPr>
              <a:t>Of our home campus students</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changes from Fall 2019 to Fall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nvPr>
        </p:nvGraphicFramePr>
        <p:xfrm>
          <a:off x="1604309" y="2413072"/>
          <a:ext cx="8029546" cy="3657600"/>
        </p:xfrm>
        <a:graphic>
          <a:graphicData uri="http://schemas.openxmlformats.org/drawingml/2006/table">
            <a:tbl>
              <a:tblPr firstRow="1" bandRow="1">
                <a:tableStyleId>{5940675A-B579-460E-94D1-54222C63F5DA}</a:tableStyleId>
              </a:tblPr>
              <a:tblGrid>
                <a:gridCol w="2715443">
                  <a:extLst>
                    <a:ext uri="{9D8B030D-6E8A-4147-A177-3AD203B41FA5}">
                      <a16:colId xmlns:a16="http://schemas.microsoft.com/office/drawing/2014/main" val="2029173915"/>
                    </a:ext>
                  </a:extLst>
                </a:gridCol>
                <a:gridCol w="5314103">
                  <a:extLst>
                    <a:ext uri="{9D8B030D-6E8A-4147-A177-3AD203B41FA5}">
                      <a16:colId xmlns:a16="http://schemas.microsoft.com/office/drawing/2014/main" val="3113039981"/>
                    </a:ext>
                  </a:extLst>
                </a:gridCol>
              </a:tblGrid>
              <a:tr h="457200">
                <a:tc>
                  <a:txBody>
                    <a:bodyPr/>
                    <a:lstStyle/>
                    <a:p>
                      <a:r>
                        <a:rPr lang="en-US" dirty="0" smtClean="0"/>
                        <a:t>ESL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3% down from 12% (149 total in Fall 21)</a:t>
                      </a:r>
                    </a:p>
                  </a:txBody>
                  <a:tcPr/>
                </a:tc>
                <a:extLst>
                  <a:ext uri="{0D108BD9-81ED-4DB2-BD59-A6C34878D82A}">
                    <a16:rowId xmlns:a16="http://schemas.microsoft.com/office/drawing/2014/main" val="1384938850"/>
                  </a:ext>
                </a:extLst>
              </a:tr>
              <a:tr h="457200">
                <a:tc>
                  <a:txBody>
                    <a:bodyPr/>
                    <a:lstStyle/>
                    <a:p>
                      <a:r>
                        <a:rPr lang="en-US" dirty="0" smtClean="0"/>
                        <a:t>Low Income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36% down from 48% </a:t>
                      </a:r>
                    </a:p>
                  </a:txBody>
                  <a:tcPr/>
                </a:tc>
                <a:extLst>
                  <a:ext uri="{0D108BD9-81ED-4DB2-BD59-A6C34878D82A}">
                    <a16:rowId xmlns:a16="http://schemas.microsoft.com/office/drawing/2014/main" val="4043192687"/>
                  </a:ext>
                </a:extLst>
              </a:tr>
              <a:tr h="457200">
                <a:tc>
                  <a:txBody>
                    <a:bodyPr/>
                    <a:lstStyle/>
                    <a:p>
                      <a:r>
                        <a:rPr lang="en-US" dirty="0" smtClean="0"/>
                        <a:t>First Time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13% down from 16% </a:t>
                      </a:r>
                    </a:p>
                  </a:txBody>
                  <a:tcPr/>
                </a:tc>
                <a:extLst>
                  <a:ext uri="{0D108BD9-81ED-4DB2-BD59-A6C34878D82A}">
                    <a16:rowId xmlns:a16="http://schemas.microsoft.com/office/drawing/2014/main" val="2891016393"/>
                  </a:ext>
                </a:extLst>
              </a:tr>
              <a:tr h="457200">
                <a:tc>
                  <a:txBody>
                    <a:bodyPr/>
                    <a:lstStyle/>
                    <a:p>
                      <a:r>
                        <a:rPr lang="en-US" dirty="0" smtClean="0"/>
                        <a:t>Continuing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55% </a:t>
                      </a:r>
                    </a:p>
                  </a:txBody>
                  <a:tcPr/>
                </a:tc>
                <a:extLst>
                  <a:ext uri="{0D108BD9-81ED-4DB2-BD59-A6C34878D82A}">
                    <a16:rowId xmlns:a16="http://schemas.microsoft.com/office/drawing/2014/main" val="2017588554"/>
                  </a:ext>
                </a:extLst>
              </a:tr>
              <a:tr h="457200">
                <a:tc>
                  <a:txBody>
                    <a:bodyPr/>
                    <a:lstStyle/>
                    <a:p>
                      <a:r>
                        <a:rPr lang="en-US" dirty="0" smtClean="0"/>
                        <a:t>Female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60%; Male: 30% down from 37%</a:t>
                      </a:r>
                    </a:p>
                  </a:txBody>
                  <a:tcPr/>
                </a:tc>
                <a:extLst>
                  <a:ext uri="{0D108BD9-81ED-4DB2-BD59-A6C34878D82A}">
                    <a16:rowId xmlns:a16="http://schemas.microsoft.com/office/drawing/2014/main" val="4232323945"/>
                  </a:ext>
                </a:extLst>
              </a:tr>
              <a:tr h="457200">
                <a:tc>
                  <a:txBody>
                    <a:bodyPr/>
                    <a:lstStyle/>
                    <a:p>
                      <a:r>
                        <a:rPr lang="en-US" dirty="0" smtClean="0"/>
                        <a:t>Degree/Transfer</a:t>
                      </a:r>
                      <a:r>
                        <a:rPr lang="en-US" baseline="0" dirty="0" smtClean="0"/>
                        <a:t> Seeking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66% up from 60%</a:t>
                      </a:r>
                    </a:p>
                  </a:txBody>
                  <a:tcPr/>
                </a:tc>
                <a:extLst>
                  <a:ext uri="{0D108BD9-81ED-4DB2-BD59-A6C34878D82A}">
                    <a16:rowId xmlns:a16="http://schemas.microsoft.com/office/drawing/2014/main" val="2948032636"/>
                  </a:ext>
                </a:extLst>
              </a:tr>
              <a:tr h="457200">
                <a:tc>
                  <a:txBody>
                    <a:bodyPr/>
                    <a:lstStyle/>
                    <a:p>
                      <a:r>
                        <a:rPr lang="en-US" dirty="0" smtClean="0"/>
                        <a:t>Exploratory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ea typeface="+mn-ea"/>
                          <a:cs typeface="+mn-cs"/>
                        </a:rPr>
                        <a:t>15% down from 22% </a:t>
                      </a:r>
                      <a:endParaRPr lang="en-US" sz="2000" dirty="0"/>
                    </a:p>
                  </a:txBody>
                  <a:tcPr/>
                </a:tc>
                <a:extLst>
                  <a:ext uri="{0D108BD9-81ED-4DB2-BD59-A6C34878D82A}">
                    <a16:rowId xmlns:a16="http://schemas.microsoft.com/office/drawing/2014/main" val="273548725"/>
                  </a:ext>
                </a:extLst>
              </a:tr>
              <a:tr h="457200">
                <a:tc>
                  <a:txBody>
                    <a:bodyPr/>
                    <a:lstStyle/>
                    <a:p>
                      <a:r>
                        <a:rPr lang="en-US" dirty="0" smtClean="0"/>
                        <a:t>K-12 Students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6% down from 8%</a:t>
                      </a:r>
                      <a:endParaRPr lang="en-US" sz="2000" dirty="0"/>
                    </a:p>
                  </a:txBody>
                  <a:tcPr/>
                </a:tc>
                <a:extLst>
                  <a:ext uri="{0D108BD9-81ED-4DB2-BD59-A6C34878D82A}">
                    <a16:rowId xmlns:a16="http://schemas.microsoft.com/office/drawing/2014/main" val="3316571827"/>
                  </a:ext>
                </a:extLst>
              </a:tr>
            </a:tbl>
          </a:graphicData>
        </a:graphic>
      </p:graphicFrame>
      <p:sp>
        <p:nvSpPr>
          <p:cNvPr id="12" name="TextBox 11"/>
          <p:cNvSpPr txBox="1"/>
          <p:nvPr/>
        </p:nvSpPr>
        <p:spPr>
          <a:xfrm>
            <a:off x="9877451" y="2903811"/>
            <a:ext cx="187234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Overall, no significant shifts or disproportionate impact by age or race/ethnicity.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However, our low income students are disproportionately Black and/or Latinx</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p:cNvCxnSpPr/>
          <p:nvPr/>
        </p:nvCxnSpPr>
        <p:spPr>
          <a:xfrm flipV="1">
            <a:off x="1338940" y="3819200"/>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0712" y="2413072"/>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328057" y="4330826"/>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317172" y="4831571"/>
            <a:ext cx="10886" cy="323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60712" y="2903811"/>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360712" y="3394656"/>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17167" y="5299661"/>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17167" y="5712192"/>
            <a:ext cx="0" cy="319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4309" y="6156313"/>
            <a:ext cx="5594902"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Calibri" panose="020F0502020204030204"/>
                <a:ea typeface="+mn-ea"/>
                <a:cs typeface="+mn-cs"/>
              </a:rPr>
              <a:t>Home campus is defined by the SMCCCD college from which the student is seeking a degree or certificate.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0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preferences for instructional modalities may be shifting</a:t>
            </a:r>
            <a:endParaRPr lang="en-US" dirty="0"/>
          </a:p>
        </p:txBody>
      </p:sp>
    </p:spTree>
    <p:extLst>
      <p:ext uri="{BB962C8B-B14F-4D97-AF65-F5344CB8AC3E}">
        <p14:creationId xmlns:p14="http://schemas.microsoft.com/office/powerpoint/2010/main" val="32172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39" y="359344"/>
            <a:ext cx="10353762" cy="970450"/>
          </a:xfrm>
        </p:spPr>
        <p:txBody>
          <a:bodyPr/>
          <a:lstStyle/>
          <a:p>
            <a:r>
              <a:rPr lang="en-US" dirty="0" smtClean="0"/>
              <a:t>Mission and Vision</a:t>
            </a:r>
            <a:endParaRPr lang="en-US" dirty="0"/>
          </a:p>
        </p:txBody>
      </p:sp>
      <p:sp>
        <p:nvSpPr>
          <p:cNvPr id="3" name="Content Placeholder 2"/>
          <p:cNvSpPr>
            <a:spLocks noGrp="1"/>
          </p:cNvSpPr>
          <p:nvPr>
            <p:ph idx="1"/>
          </p:nvPr>
        </p:nvSpPr>
        <p:spPr>
          <a:xfrm>
            <a:off x="913795" y="1589675"/>
            <a:ext cx="10790525" cy="5561895"/>
          </a:xfrm>
        </p:spPr>
        <p:txBody>
          <a:bodyPr>
            <a:normAutofit/>
          </a:bodyPr>
          <a:lstStyle/>
          <a:p>
            <a:pPr marL="36900" indent="0">
              <a:buNone/>
            </a:pPr>
            <a:r>
              <a:rPr lang="en-US" sz="2900" dirty="0">
                <a:effectLst/>
              </a:rPr>
              <a:t>Mission</a:t>
            </a:r>
          </a:p>
          <a:p>
            <a:pPr marL="36900" indent="0">
              <a:buNone/>
            </a:pPr>
            <a:r>
              <a:rPr lang="en-US" dirty="0">
                <a:effectLst/>
              </a:rPr>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a:p>
            <a:pPr marL="36900" indent="0">
              <a:buNone/>
            </a:pPr>
            <a:r>
              <a:rPr lang="en-US" sz="2500" dirty="0">
                <a:effectLst/>
              </a:rPr>
              <a:t>Vision</a:t>
            </a:r>
          </a:p>
          <a:p>
            <a:pPr marL="36900" indent="0">
              <a:buNone/>
            </a:pPr>
            <a:r>
              <a:rPr lang="en-US" dirty="0" smtClean="0">
                <a:effectLst/>
              </a:rPr>
              <a:t>Cañada </a:t>
            </a:r>
            <a:r>
              <a:rPr lang="en-US" dirty="0">
                <a:effectLst/>
              </a:rPr>
              <a:t>College is committed to being a preeminent institution of learning, renowned for its quality of academic life, its diverse culture and practice of personal support and development, extraordinary student success, and its dynamic, innovative programs that prepare students for the university, the modern workplace, and the global community.</a:t>
            </a:r>
          </a:p>
          <a:p>
            <a:pPr marL="36900" indent="0">
              <a:buNone/>
            </a:pPr>
            <a:endParaRPr lang="en-US" dirty="0"/>
          </a:p>
        </p:txBody>
      </p:sp>
    </p:spTree>
    <p:extLst>
      <p:ext uri="{BB962C8B-B14F-4D97-AF65-F5344CB8AC3E}">
        <p14:creationId xmlns:p14="http://schemas.microsoft.com/office/powerpoint/2010/main" val="410800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242-97AF-4A76-B51C-CD8F3DCD6F13}"/>
              </a:ext>
            </a:extLst>
          </p:cNvPr>
          <p:cNvSpPr>
            <a:spLocks noGrp="1"/>
          </p:cNvSpPr>
          <p:nvPr>
            <p:ph type="title"/>
          </p:nvPr>
        </p:nvSpPr>
        <p:spPr>
          <a:xfrm>
            <a:off x="633792" y="131760"/>
            <a:ext cx="11044518" cy="1111250"/>
          </a:xfrm>
        </p:spPr>
        <p:txBody>
          <a:bodyPr>
            <a:noAutofit/>
          </a:bodyPr>
          <a:lstStyle/>
          <a:p>
            <a:pPr algn="ctr"/>
            <a:r>
              <a:rPr lang="en-US" sz="3600" dirty="0"/>
              <a:t>Approximately 1/3 of SMCCCD students expect to work more than 20 hours per week in Fall 2021</a:t>
            </a:r>
          </a:p>
        </p:txBody>
      </p:sp>
      <p:sp>
        <p:nvSpPr>
          <p:cNvPr id="8" name="TextBox 7">
            <a:extLst>
              <a:ext uri="{FF2B5EF4-FFF2-40B4-BE49-F238E27FC236}">
                <a16:creationId xmlns:a16="http://schemas.microsoft.com/office/drawing/2014/main" id="{D9561A41-F05D-47D6-8BE6-513361F31EBB}"/>
              </a:ext>
            </a:extLst>
          </p:cNvPr>
          <p:cNvSpPr txBox="1"/>
          <p:nvPr/>
        </p:nvSpPr>
        <p:spPr>
          <a:xfrm>
            <a:off x="354995" y="1395963"/>
            <a:ext cx="11602112" cy="430887"/>
          </a:xfrm>
          <a:prstGeom prst="rect">
            <a:avLst/>
          </a:prstGeom>
          <a:noFill/>
        </p:spPr>
        <p:txBody>
          <a:bodyPr wrap="square" rtlCol="0">
            <a:spAutoFit/>
          </a:bodyPr>
          <a:lstStyle/>
          <a:p>
            <a:r>
              <a:rPr lang="en-US" sz="2200" i="1" dirty="0"/>
              <a:t>Q: If you do return to college in the Fall of 2021, how many hours do you anticipate working for pay?</a:t>
            </a:r>
          </a:p>
        </p:txBody>
      </p:sp>
      <p:pic>
        <p:nvPicPr>
          <p:cNvPr id="6" name="Picture 5">
            <a:extLst>
              <a:ext uri="{FF2B5EF4-FFF2-40B4-BE49-F238E27FC236}">
                <a16:creationId xmlns:a16="http://schemas.microsoft.com/office/drawing/2014/main" id="{83AD9BB0-A24D-49C4-9256-E7DCA1B037A8}"/>
              </a:ext>
            </a:extLst>
          </p:cNvPr>
          <p:cNvPicPr>
            <a:picLocks noChangeAspect="1"/>
          </p:cNvPicPr>
          <p:nvPr/>
        </p:nvPicPr>
        <p:blipFill>
          <a:blip r:embed="rId3"/>
          <a:stretch>
            <a:fillRect/>
          </a:stretch>
        </p:blipFill>
        <p:spPr>
          <a:xfrm>
            <a:off x="1250263" y="1927412"/>
            <a:ext cx="9356707" cy="4794346"/>
          </a:xfrm>
          <a:prstGeom prst="rect">
            <a:avLst/>
          </a:prstGeom>
        </p:spPr>
      </p:pic>
      <p:sp>
        <p:nvSpPr>
          <p:cNvPr id="7" name="TextBox 6">
            <a:extLst>
              <a:ext uri="{FF2B5EF4-FFF2-40B4-BE49-F238E27FC236}">
                <a16:creationId xmlns:a16="http://schemas.microsoft.com/office/drawing/2014/main" id="{77C87C92-553F-4D50-A6B7-510312520294}"/>
              </a:ext>
            </a:extLst>
          </p:cNvPr>
          <p:cNvSpPr txBox="1"/>
          <p:nvPr/>
        </p:nvSpPr>
        <p:spPr>
          <a:xfrm>
            <a:off x="9076765" y="2572870"/>
            <a:ext cx="1310179" cy="553998"/>
          </a:xfrm>
          <a:prstGeom prst="rect">
            <a:avLst/>
          </a:prstGeom>
          <a:noFill/>
        </p:spPr>
        <p:txBody>
          <a:bodyPr wrap="square" rtlCol="0">
            <a:spAutoFit/>
          </a:bodyPr>
          <a:lstStyle/>
          <a:p>
            <a:pPr algn="ctr"/>
            <a:r>
              <a:rPr lang="en-US" sz="1500" b="1" dirty="0">
                <a:solidFill>
                  <a:schemeClr val="tx1">
                    <a:lumMod val="65000"/>
                    <a:lumOff val="35000"/>
                  </a:schemeClr>
                </a:solidFill>
              </a:rPr>
              <a:t>Weekly Work for Pay</a:t>
            </a:r>
          </a:p>
        </p:txBody>
      </p:sp>
      <p:sp>
        <p:nvSpPr>
          <p:cNvPr id="9" name="Rectangle 8"/>
          <p:cNvSpPr/>
          <p:nvPr/>
        </p:nvSpPr>
        <p:spPr>
          <a:xfrm>
            <a:off x="2338466" y="2572870"/>
            <a:ext cx="966866" cy="4021628"/>
          </a:xfrm>
          <a:prstGeom prst="rect">
            <a:avLst/>
          </a:prstGeom>
          <a:noFill/>
          <a:ln w="19050">
            <a:solidFill>
              <a:srgbClr val="0063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662278"/>
            <a:ext cx="3727302" cy="246221"/>
          </a:xfrm>
          <a:prstGeom prst="rect">
            <a:avLst/>
          </a:prstGeom>
          <a:noFill/>
        </p:spPr>
        <p:txBody>
          <a:bodyPr wrap="none" rtlCol="0">
            <a:spAutoFit/>
          </a:bodyPr>
          <a:lstStyle/>
          <a:p>
            <a:r>
              <a:rPr lang="en-US" sz="1000" dirty="0" smtClean="0"/>
              <a:t>Source:  SMCCCD PRIE Survey of Enrolled Students, Spring 2021 (#1)</a:t>
            </a:r>
            <a:endParaRPr lang="en-US" sz="1000" dirty="0"/>
          </a:p>
        </p:txBody>
      </p:sp>
    </p:spTree>
    <p:extLst>
      <p:ext uri="{BB962C8B-B14F-4D97-AF65-F5344CB8AC3E}">
        <p14:creationId xmlns:p14="http://schemas.microsoft.com/office/powerpoint/2010/main" val="1446391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7" y="2698423"/>
            <a:ext cx="10515600" cy="1325563"/>
          </a:xfrm>
        </p:spPr>
        <p:txBody>
          <a:bodyPr>
            <a:noAutofit/>
          </a:bodyPr>
          <a:lstStyle/>
          <a:p>
            <a:r>
              <a:rPr lang="en-US" sz="3600" dirty="0" smtClean="0"/>
              <a:t>Student anticipated work hours are directly and strongly correlated with their preference for instructional modality.</a:t>
            </a:r>
            <a:br>
              <a:rPr lang="en-US" sz="3600" dirty="0" smtClean="0"/>
            </a:br>
            <a:r>
              <a:rPr lang="en-US" sz="3600" dirty="0"/>
              <a:t/>
            </a:r>
            <a:br>
              <a:rPr lang="en-US" sz="3600" dirty="0"/>
            </a:br>
            <a:r>
              <a:rPr lang="en-US" sz="3600" dirty="0" smtClean="0"/>
              <a:t>The more students anticipate working, the more likely they are to prefer taking most of their classes online.</a:t>
            </a:r>
            <a:br>
              <a:rPr lang="en-US" sz="3600" dirty="0" smtClean="0"/>
            </a:br>
            <a:r>
              <a:rPr lang="en-US" sz="3600" dirty="0"/>
              <a:t/>
            </a:r>
            <a:br>
              <a:rPr lang="en-US" sz="3600" dirty="0"/>
            </a:br>
            <a:r>
              <a:rPr lang="en-US" sz="3600" dirty="0" smtClean="0"/>
              <a:t>Similarly, the less students anticipate working, the more likely they are to prefer taking most of their classes face-to-face.</a:t>
            </a:r>
            <a:endParaRPr lang="en-US" sz="3600" dirty="0"/>
          </a:p>
        </p:txBody>
      </p:sp>
    </p:spTree>
    <p:extLst>
      <p:ext uri="{BB962C8B-B14F-4D97-AF65-F5344CB8AC3E}">
        <p14:creationId xmlns:p14="http://schemas.microsoft.com/office/powerpoint/2010/main" val="447739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242-97AF-4A76-B51C-CD8F3DCD6F13}"/>
              </a:ext>
            </a:extLst>
          </p:cNvPr>
          <p:cNvSpPr>
            <a:spLocks noGrp="1"/>
          </p:cNvSpPr>
          <p:nvPr>
            <p:ph type="title"/>
          </p:nvPr>
        </p:nvSpPr>
        <p:spPr>
          <a:xfrm>
            <a:off x="633792" y="131760"/>
            <a:ext cx="11044518" cy="1111250"/>
          </a:xfrm>
        </p:spPr>
        <p:txBody>
          <a:bodyPr>
            <a:noAutofit/>
          </a:bodyPr>
          <a:lstStyle/>
          <a:p>
            <a:pPr algn="ctr"/>
            <a:r>
              <a:rPr lang="en-US" sz="3600" dirty="0"/>
              <a:t>Students’ post-COVID </a:t>
            </a:r>
            <a:r>
              <a:rPr lang="en-US" sz="3600" b="1" dirty="0"/>
              <a:t>course modality </a:t>
            </a:r>
            <a:r>
              <a:rPr lang="en-US" sz="3600" dirty="0"/>
              <a:t>preferences are split between on-line and in person</a:t>
            </a:r>
          </a:p>
        </p:txBody>
      </p:sp>
      <p:sp>
        <p:nvSpPr>
          <p:cNvPr id="8" name="TextBox 7">
            <a:extLst>
              <a:ext uri="{FF2B5EF4-FFF2-40B4-BE49-F238E27FC236}">
                <a16:creationId xmlns:a16="http://schemas.microsoft.com/office/drawing/2014/main" id="{D9561A41-F05D-47D6-8BE6-513361F31EBB}"/>
              </a:ext>
            </a:extLst>
          </p:cNvPr>
          <p:cNvSpPr txBox="1"/>
          <p:nvPr/>
        </p:nvSpPr>
        <p:spPr>
          <a:xfrm>
            <a:off x="1529371" y="1243010"/>
            <a:ext cx="9869252" cy="769441"/>
          </a:xfrm>
          <a:prstGeom prst="rect">
            <a:avLst/>
          </a:prstGeom>
          <a:noFill/>
        </p:spPr>
        <p:txBody>
          <a:bodyPr wrap="square" rtlCol="0">
            <a:spAutoFit/>
          </a:bodyPr>
          <a:lstStyle/>
          <a:p>
            <a:r>
              <a:rPr lang="en-US" sz="2200" i="1" dirty="0"/>
              <a:t>Q: In the future, once the pandemic is behind us, which most accurately describes your preference for how to attend college?</a:t>
            </a:r>
          </a:p>
        </p:txBody>
      </p:sp>
      <p:pic>
        <p:nvPicPr>
          <p:cNvPr id="3" name="Picture 2">
            <a:extLst>
              <a:ext uri="{FF2B5EF4-FFF2-40B4-BE49-F238E27FC236}">
                <a16:creationId xmlns:a16="http://schemas.microsoft.com/office/drawing/2014/main" id="{C3239BC3-F10F-4251-B748-ECAEB6AC182E}"/>
              </a:ext>
            </a:extLst>
          </p:cNvPr>
          <p:cNvPicPr>
            <a:picLocks noChangeAspect="1"/>
          </p:cNvPicPr>
          <p:nvPr/>
        </p:nvPicPr>
        <p:blipFill>
          <a:blip r:embed="rId3"/>
          <a:stretch>
            <a:fillRect/>
          </a:stretch>
        </p:blipFill>
        <p:spPr>
          <a:xfrm>
            <a:off x="1529371" y="2012451"/>
            <a:ext cx="9415729" cy="4707864"/>
          </a:xfrm>
          <a:prstGeom prst="rect">
            <a:avLst/>
          </a:prstGeom>
        </p:spPr>
      </p:pic>
      <p:sp>
        <p:nvSpPr>
          <p:cNvPr id="5" name="Rectangle 4"/>
          <p:cNvSpPr/>
          <p:nvPr/>
        </p:nvSpPr>
        <p:spPr>
          <a:xfrm>
            <a:off x="3904937" y="2578307"/>
            <a:ext cx="1229193" cy="4074581"/>
          </a:xfrm>
          <a:prstGeom prst="rect">
            <a:avLst/>
          </a:prstGeom>
          <a:noFill/>
          <a:ln w="19050">
            <a:solidFill>
              <a:srgbClr val="0063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882311" y="1738694"/>
              <a:ext cx="2578680" cy="113400"/>
            </p14:xfrm>
          </p:contentPart>
        </mc:Choice>
        <mc:Fallback xmlns="">
          <p:pic>
            <p:nvPicPr>
              <p:cNvPr id="4" name="Ink 3"/>
              <p:cNvPicPr/>
              <p:nvPr/>
            </p:nvPicPr>
            <p:blipFill>
              <a:blip r:embed="rId5"/>
              <a:stretch>
                <a:fillRect/>
              </a:stretch>
            </p:blipFill>
            <p:spPr>
              <a:xfrm>
                <a:off x="3810311" y="1594694"/>
                <a:ext cx="2722680" cy="401400"/>
              </a:xfrm>
              <a:prstGeom prst="rect">
                <a:avLst/>
              </a:prstGeom>
            </p:spPr>
          </p:pic>
        </mc:Fallback>
      </mc:AlternateContent>
      <p:sp>
        <p:nvSpPr>
          <p:cNvPr id="7" name="TextBox 6"/>
          <p:cNvSpPr txBox="1"/>
          <p:nvPr/>
        </p:nvSpPr>
        <p:spPr>
          <a:xfrm>
            <a:off x="0" y="6662278"/>
            <a:ext cx="3727302" cy="246221"/>
          </a:xfrm>
          <a:prstGeom prst="rect">
            <a:avLst/>
          </a:prstGeom>
          <a:noFill/>
        </p:spPr>
        <p:txBody>
          <a:bodyPr wrap="none" rtlCol="0">
            <a:spAutoFit/>
          </a:bodyPr>
          <a:lstStyle/>
          <a:p>
            <a:r>
              <a:rPr lang="en-US" sz="1000" dirty="0" smtClean="0"/>
              <a:t>Source:  SMCCCD PRIE Survey of Enrolled Students, Spring 2021 (#1)</a:t>
            </a:r>
            <a:endParaRPr lang="en-US" sz="1000" dirty="0"/>
          </a:p>
        </p:txBody>
      </p:sp>
    </p:spTree>
    <p:extLst>
      <p:ext uri="{BB962C8B-B14F-4D97-AF65-F5344CB8AC3E}">
        <p14:creationId xmlns:p14="http://schemas.microsoft.com/office/powerpoint/2010/main" val="4124990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11" y="355600"/>
            <a:ext cx="10910778" cy="1325563"/>
          </a:xfrm>
        </p:spPr>
        <p:txBody>
          <a:bodyPr/>
          <a:lstStyle/>
          <a:p>
            <a:r>
              <a:rPr lang="en-US" dirty="0" smtClean="0"/>
              <a:t>Students who stopped out during the pandemic</a:t>
            </a:r>
            <a:endParaRPr lang="en-US" dirty="0"/>
          </a:p>
        </p:txBody>
      </p:sp>
      <p:sp>
        <p:nvSpPr>
          <p:cNvPr id="3" name="Text Placeholder 2"/>
          <p:cNvSpPr>
            <a:spLocks noGrp="1"/>
          </p:cNvSpPr>
          <p:nvPr>
            <p:ph type="body" idx="1"/>
          </p:nvPr>
        </p:nvSpPr>
        <p:spPr/>
        <p:txBody>
          <a:bodyPr/>
          <a:lstStyle/>
          <a:p>
            <a:r>
              <a:rPr lang="en-US" dirty="0" smtClean="0"/>
              <a:t>More likely to Stop Out</a:t>
            </a:r>
            <a:endParaRPr lang="en-US" b="0" dirty="0"/>
          </a:p>
        </p:txBody>
      </p:sp>
      <p:sp>
        <p:nvSpPr>
          <p:cNvPr id="4" name="Content Placeholder 3"/>
          <p:cNvSpPr>
            <a:spLocks noGrp="1"/>
          </p:cNvSpPr>
          <p:nvPr>
            <p:ph sz="half" idx="2"/>
          </p:nvPr>
        </p:nvSpPr>
        <p:spPr/>
        <p:txBody>
          <a:bodyPr/>
          <a:lstStyle/>
          <a:p>
            <a:r>
              <a:rPr lang="en-US" dirty="0"/>
              <a:t>Returning students </a:t>
            </a:r>
          </a:p>
          <a:p>
            <a:r>
              <a:rPr lang="en-US" dirty="0" smtClean="0"/>
              <a:t>K-12 </a:t>
            </a:r>
            <a:r>
              <a:rPr lang="en-US" dirty="0"/>
              <a:t>students </a:t>
            </a:r>
            <a:endParaRPr lang="en-US" dirty="0" smtClean="0"/>
          </a:p>
          <a:p>
            <a:r>
              <a:rPr lang="en-US" dirty="0" smtClean="0"/>
              <a:t>Low </a:t>
            </a:r>
            <a:r>
              <a:rPr lang="en-US" dirty="0"/>
              <a:t>income students </a:t>
            </a:r>
          </a:p>
          <a:p>
            <a:r>
              <a:rPr lang="en-US" dirty="0" smtClean="0"/>
              <a:t>Older </a:t>
            </a:r>
            <a:r>
              <a:rPr lang="en-US" dirty="0"/>
              <a:t>students </a:t>
            </a:r>
          </a:p>
        </p:txBody>
      </p:sp>
      <p:sp>
        <p:nvSpPr>
          <p:cNvPr id="5" name="Text Placeholder 4"/>
          <p:cNvSpPr>
            <a:spLocks noGrp="1"/>
          </p:cNvSpPr>
          <p:nvPr>
            <p:ph type="body" sz="quarter" idx="3"/>
          </p:nvPr>
        </p:nvSpPr>
        <p:spPr/>
        <p:txBody>
          <a:bodyPr/>
          <a:lstStyle/>
          <a:p>
            <a:r>
              <a:rPr lang="en-US" dirty="0" smtClean="0"/>
              <a:t>Less likely to Stop Out</a:t>
            </a:r>
            <a:endParaRPr lang="en-US" dirty="0"/>
          </a:p>
        </p:txBody>
      </p:sp>
      <p:sp>
        <p:nvSpPr>
          <p:cNvPr id="6" name="Content Placeholder 5"/>
          <p:cNvSpPr>
            <a:spLocks noGrp="1"/>
          </p:cNvSpPr>
          <p:nvPr>
            <p:ph sz="quarter" idx="4"/>
          </p:nvPr>
        </p:nvSpPr>
        <p:spPr/>
        <p:txBody>
          <a:bodyPr/>
          <a:lstStyle/>
          <a:p>
            <a:r>
              <a:rPr lang="en-US" dirty="0" smtClean="0"/>
              <a:t>Continuing students </a:t>
            </a:r>
          </a:p>
          <a:p>
            <a:endParaRPr lang="en-US" dirty="0"/>
          </a:p>
        </p:txBody>
      </p:sp>
      <p:sp>
        <p:nvSpPr>
          <p:cNvPr id="7" name="Rectangle 6"/>
          <p:cNvSpPr/>
          <p:nvPr/>
        </p:nvSpPr>
        <p:spPr>
          <a:xfrm>
            <a:off x="1077032" y="5985671"/>
            <a:ext cx="10435869" cy="584775"/>
          </a:xfrm>
          <a:prstGeom prst="rect">
            <a:avLst/>
          </a:prstGeom>
        </p:spPr>
        <p:txBody>
          <a:bodyPr wrap="square">
            <a:spAutoFit/>
          </a:bodyPr>
          <a:lstStyle/>
          <a:p>
            <a:r>
              <a:rPr lang="en-US" sz="1600" dirty="0" smtClean="0">
                <a:latin typeface="Calibri" panose="020F0502020204030204" pitchFamily="34" charset="0"/>
                <a:ea typeface="Calibri" panose="020F0502020204030204" pitchFamily="34" charset="0"/>
              </a:rPr>
              <a:t>There were no </a:t>
            </a:r>
            <a:r>
              <a:rPr lang="en-US" sz="1600" dirty="0">
                <a:latin typeface="Calibri" panose="020F0502020204030204" pitchFamily="34" charset="0"/>
                <a:ea typeface="Calibri" panose="020F0502020204030204" pitchFamily="34" charset="0"/>
              </a:rPr>
              <a:t>major differences on the basis of race/ethnicity, first generation status, or </a:t>
            </a:r>
            <a:r>
              <a:rPr lang="en-US" sz="1600" dirty="0" smtClean="0">
                <a:latin typeface="Calibri" panose="020F0502020204030204" pitchFamily="34" charset="0"/>
                <a:ea typeface="Calibri" panose="020F0502020204030204" pitchFamily="34" charset="0"/>
              </a:rPr>
              <a:t>gender between the Stopped Out student group and our overall population (districtwide) pre-pandemic (2019-20)</a:t>
            </a:r>
          </a:p>
        </p:txBody>
      </p:sp>
    </p:spTree>
    <p:extLst>
      <p:ext uri="{BB962C8B-B14F-4D97-AF65-F5344CB8AC3E}">
        <p14:creationId xmlns:p14="http://schemas.microsoft.com/office/powerpoint/2010/main" val="494621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C87E-727E-40E0-ABAF-672F56D7B91C}"/>
              </a:ext>
            </a:extLst>
          </p:cNvPr>
          <p:cNvSpPr>
            <a:spLocks noGrp="1"/>
          </p:cNvSpPr>
          <p:nvPr>
            <p:ph type="title"/>
          </p:nvPr>
        </p:nvSpPr>
        <p:spPr>
          <a:xfrm>
            <a:off x="539015" y="609600"/>
            <a:ext cx="10972800" cy="970450"/>
          </a:xfrm>
        </p:spPr>
        <p:txBody>
          <a:bodyPr>
            <a:noAutofit/>
          </a:bodyPr>
          <a:lstStyle/>
          <a:p>
            <a:r>
              <a:rPr lang="en-US" sz="2800" dirty="0"/>
              <a:t>We've noticed you have not re-enrolled at the San Mateo County Community Colleges (Cañada, CSM, or Skyline) during the COVID pandemic.  Could you please share your reasons for not returning?</a:t>
            </a:r>
          </a:p>
        </p:txBody>
      </p:sp>
      <p:graphicFrame>
        <p:nvGraphicFramePr>
          <p:cNvPr id="4" name="Content Placeholder 3">
            <a:extLst>
              <a:ext uri="{FF2B5EF4-FFF2-40B4-BE49-F238E27FC236}">
                <a16:creationId xmlns:a16="http://schemas.microsoft.com/office/drawing/2014/main" id="{9A910C07-CF48-4DF1-97B8-91072A146900}"/>
              </a:ext>
            </a:extLst>
          </p:cNvPr>
          <p:cNvGraphicFramePr>
            <a:graphicFrameLocks noGrp="1"/>
          </p:cNvGraphicFramePr>
          <p:nvPr>
            <p:ph idx="1"/>
            <p:extLst>
              <p:ext uri="{D42A27DB-BD31-4B8C-83A1-F6EECF244321}">
                <p14:modId xmlns:p14="http://schemas.microsoft.com/office/powerpoint/2010/main" val="1647268484"/>
              </p:ext>
            </p:extLst>
          </p:nvPr>
        </p:nvGraphicFramePr>
        <p:xfrm>
          <a:off x="2398426" y="1883479"/>
          <a:ext cx="7051033" cy="4531995"/>
        </p:xfrm>
        <a:graphic>
          <a:graphicData uri="http://schemas.openxmlformats.org/drawingml/2006/table">
            <a:tbl>
              <a:tblPr>
                <a:tableStyleId>{69C7853C-536D-4A76-A0AE-DD22124D55A5}</a:tableStyleId>
              </a:tblPr>
              <a:tblGrid>
                <a:gridCol w="5393266">
                  <a:extLst>
                    <a:ext uri="{9D8B030D-6E8A-4147-A177-3AD203B41FA5}">
                      <a16:colId xmlns:a16="http://schemas.microsoft.com/office/drawing/2014/main" val="3464704969"/>
                    </a:ext>
                  </a:extLst>
                </a:gridCol>
                <a:gridCol w="1657767">
                  <a:extLst>
                    <a:ext uri="{9D8B030D-6E8A-4147-A177-3AD203B41FA5}">
                      <a16:colId xmlns:a16="http://schemas.microsoft.com/office/drawing/2014/main" val="4028625388"/>
                    </a:ext>
                  </a:extLst>
                </a:gridCol>
              </a:tblGrid>
              <a:tr h="3810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 of survey respondents</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9936029"/>
                  </a:ext>
                </a:extLst>
              </a:tr>
              <a:tr h="190500">
                <a:tc>
                  <a:txBody>
                    <a:bodyPr/>
                    <a:lstStyle/>
                    <a:p>
                      <a:pPr algn="l" fontAlgn="b"/>
                      <a:r>
                        <a:rPr lang="en-US" sz="1800" u="none" strike="noStrike" dirty="0">
                          <a:effectLst/>
                        </a:rPr>
                        <a:t>I had to prioritize my job/work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196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543550"/>
                  </a:ext>
                </a:extLst>
              </a:tr>
              <a:tr h="190500">
                <a:tc>
                  <a:txBody>
                    <a:bodyPr/>
                    <a:lstStyle/>
                    <a:p>
                      <a:pPr algn="l" fontAlgn="b"/>
                      <a:r>
                        <a:rPr lang="en-US" sz="1800" u="none" strike="noStrike" dirty="0">
                          <a:effectLst/>
                        </a:rPr>
                        <a:t>I prefer not to enroll in online classes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0509568"/>
                  </a:ext>
                </a:extLst>
              </a:tr>
              <a:tr h="190500">
                <a:tc>
                  <a:txBody>
                    <a:bodyPr/>
                    <a:lstStyle/>
                    <a:p>
                      <a:pPr algn="l" fontAlgn="b"/>
                      <a:r>
                        <a:rPr lang="en-US" sz="180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6160472"/>
                  </a:ext>
                </a:extLst>
              </a:tr>
              <a:tr h="190500">
                <a:tc>
                  <a:txBody>
                    <a:bodyPr/>
                    <a:lstStyle/>
                    <a:p>
                      <a:pPr algn="l" fontAlgn="b"/>
                      <a:r>
                        <a:rPr lang="en-US" sz="1800" u="none" strike="noStrike" dirty="0">
                          <a:effectLst/>
                        </a:rPr>
                        <a:t>I am attending college elsewhere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135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7542013"/>
                  </a:ext>
                </a:extLst>
              </a:tr>
              <a:tr h="190500">
                <a:tc>
                  <a:txBody>
                    <a:bodyPr/>
                    <a:lstStyle/>
                    <a:p>
                      <a:pPr algn="l" fontAlgn="b"/>
                      <a:r>
                        <a:rPr lang="en-US" sz="1800" u="none" strike="noStrike" dirty="0">
                          <a:effectLst/>
                        </a:rPr>
                        <a:t>I needed to prioritize my care for children/family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9500778"/>
                  </a:ext>
                </a:extLst>
              </a:tr>
              <a:tr h="190500">
                <a:tc>
                  <a:txBody>
                    <a:bodyPr/>
                    <a:lstStyle/>
                    <a:p>
                      <a:pPr algn="l" fontAlgn="b"/>
                      <a:r>
                        <a:rPr lang="en-US" sz="1800" u="none" strike="noStrike" dirty="0">
                          <a:effectLst/>
                        </a:rPr>
                        <a:t>I am taking a break from school for now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1231135"/>
                  </a:ext>
                </a:extLst>
              </a:tr>
              <a:tr h="190500">
                <a:tc>
                  <a:txBody>
                    <a:bodyPr/>
                    <a:lstStyle/>
                    <a:p>
                      <a:pPr algn="l" fontAlgn="b"/>
                      <a:r>
                        <a:rPr lang="en-US" sz="1800" u="none" strike="noStrike" dirty="0">
                          <a:effectLst/>
                        </a:rPr>
                        <a:t>I needed to focus on my mental health/wellness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1450972"/>
                  </a:ext>
                </a:extLst>
              </a:tr>
              <a:tr h="190500">
                <a:tc>
                  <a:txBody>
                    <a:bodyPr/>
                    <a:lstStyle/>
                    <a:p>
                      <a:pPr algn="l" fontAlgn="b"/>
                      <a:r>
                        <a:rPr lang="en-US" sz="1800" u="none" strike="noStrike" dirty="0">
                          <a:effectLst/>
                        </a:rPr>
                        <a:t>I could not (and cannot) afford to attend right now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209381"/>
                  </a:ext>
                </a:extLst>
              </a:tr>
              <a:tr h="190500">
                <a:tc>
                  <a:txBody>
                    <a:bodyPr/>
                    <a:lstStyle/>
                    <a:p>
                      <a:pPr algn="l" fontAlgn="b"/>
                      <a:r>
                        <a:rPr lang="en-US" sz="1800" u="none" strike="noStrike" dirty="0">
                          <a:effectLst/>
                        </a:rPr>
                        <a:t>I moved out of the area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1103961"/>
                  </a:ext>
                </a:extLst>
              </a:tr>
              <a:tr h="190500">
                <a:tc>
                  <a:txBody>
                    <a:bodyPr/>
                    <a:lstStyle/>
                    <a:p>
                      <a:pPr algn="l" fontAlgn="b"/>
                      <a:r>
                        <a:rPr lang="en-US" sz="1800" u="none" strike="noStrike">
                          <a:effectLst/>
                        </a:rPr>
                        <a:t>I needed to focus on my physical health/wellness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2799455"/>
                  </a:ext>
                </a:extLst>
              </a:tr>
              <a:tr h="190500">
                <a:tc>
                  <a:txBody>
                    <a:bodyPr/>
                    <a:lstStyle/>
                    <a:p>
                      <a:pPr algn="l" fontAlgn="b"/>
                      <a:r>
                        <a:rPr lang="en-US" sz="1800" u="none" strike="noStrike">
                          <a:effectLst/>
                        </a:rPr>
                        <a:t>I do not have a quite place to study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8863839"/>
                  </a:ext>
                </a:extLst>
              </a:tr>
              <a:tr h="190500">
                <a:tc>
                  <a:txBody>
                    <a:bodyPr/>
                    <a:lstStyle/>
                    <a:p>
                      <a:pPr algn="l" fontAlgn="b"/>
                      <a:r>
                        <a:rPr lang="en-US" sz="1800" u="none" strike="noStrike">
                          <a:effectLst/>
                        </a:rPr>
                        <a:t>I did not feel supported while I was enrolled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4956981"/>
                  </a:ext>
                </a:extLst>
              </a:tr>
              <a:tr h="190500">
                <a:tc>
                  <a:txBody>
                    <a:bodyPr/>
                    <a:lstStyle/>
                    <a:p>
                      <a:pPr algn="l" fontAlgn="b"/>
                      <a:r>
                        <a:rPr lang="en-US" sz="1800" u="none" strike="noStrike">
                          <a:effectLst/>
                        </a:rPr>
                        <a:t>My Wifi and internet access are unreliable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494809"/>
                  </a:ext>
                </a:extLst>
              </a:tr>
              <a:tr h="190500">
                <a:tc>
                  <a:txBody>
                    <a:bodyPr/>
                    <a:lstStyle/>
                    <a:p>
                      <a:pPr algn="l" fontAlgn="b"/>
                      <a:r>
                        <a:rPr lang="en-US" sz="1800" u="none" strike="noStrike">
                          <a:effectLst/>
                        </a:rPr>
                        <a:t>I could not find a program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539548"/>
                  </a:ext>
                </a:extLst>
              </a:tr>
            </a:tbl>
          </a:graphicData>
        </a:graphic>
      </p:graphicFrame>
      <p:sp>
        <p:nvSpPr>
          <p:cNvPr id="5" name="TextBox 4">
            <a:extLst>
              <a:ext uri="{FF2B5EF4-FFF2-40B4-BE49-F238E27FC236}">
                <a16:creationId xmlns:a16="http://schemas.microsoft.com/office/drawing/2014/main" id="{B2A46EE2-162C-4F1C-A154-F1E5B58F9D68}"/>
              </a:ext>
            </a:extLst>
          </p:cNvPr>
          <p:cNvSpPr txBox="1"/>
          <p:nvPr/>
        </p:nvSpPr>
        <p:spPr>
          <a:xfrm>
            <a:off x="81761" y="6415474"/>
            <a:ext cx="12017829" cy="646331"/>
          </a:xfrm>
          <a:prstGeom prst="rect">
            <a:avLst/>
          </a:prstGeom>
          <a:noFill/>
        </p:spPr>
        <p:txBody>
          <a:bodyPr wrap="square" rtlCol="0">
            <a:spAutoFit/>
          </a:bodyPr>
          <a:lstStyle/>
          <a:p>
            <a:r>
              <a:rPr lang="en-US" sz="1200" dirty="0"/>
              <a:t>Students were able to select as many or as few items as they </a:t>
            </a:r>
            <a:r>
              <a:rPr lang="en-US" sz="1200" dirty="0" smtClean="0"/>
              <a:t>liked.  Five main themes of the “Other” responses were:  </a:t>
            </a:r>
            <a:r>
              <a:rPr lang="en-US" sz="1200" dirty="0"/>
              <a:t>They had completed course requirements/graduated/transferred, they were waiting to be in person, college processes had created an impediment to their re-enrolling, various life reasons, and a lack of classes that they were interested in.</a:t>
            </a:r>
          </a:p>
          <a:p>
            <a:endParaRPr lang="en-US" sz="1200" dirty="0"/>
          </a:p>
        </p:txBody>
      </p:sp>
    </p:spTree>
    <p:extLst>
      <p:ext uri="{BB962C8B-B14F-4D97-AF65-F5344CB8AC3E}">
        <p14:creationId xmlns:p14="http://schemas.microsoft.com/office/powerpoint/2010/main" val="3179394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65F7-1C79-4B88-99F9-DF2CD175F290}"/>
              </a:ext>
            </a:extLst>
          </p:cNvPr>
          <p:cNvSpPr>
            <a:spLocks noGrp="1"/>
          </p:cNvSpPr>
          <p:nvPr>
            <p:ph type="title"/>
          </p:nvPr>
        </p:nvSpPr>
        <p:spPr/>
        <p:txBody>
          <a:bodyPr>
            <a:normAutofit fontScale="90000"/>
          </a:bodyPr>
          <a:lstStyle/>
          <a:p>
            <a:r>
              <a:rPr lang="en-US" dirty="0"/>
              <a:t>Demographic Breakdown of Students Selecting </a:t>
            </a:r>
            <a:r>
              <a:rPr lang="en-US" dirty="0" smtClean="0"/>
              <a:t/>
            </a:r>
            <a:br>
              <a:rPr lang="en-US" dirty="0" smtClean="0"/>
            </a:br>
            <a:r>
              <a:rPr lang="en-US" dirty="0" smtClean="0"/>
              <a:t>“</a:t>
            </a:r>
            <a:r>
              <a:rPr lang="en-US" dirty="0"/>
              <a:t>I prefer not to enroll in online classes”</a:t>
            </a:r>
          </a:p>
        </p:txBody>
      </p:sp>
      <p:graphicFrame>
        <p:nvGraphicFramePr>
          <p:cNvPr id="9" name="Content Placeholder 8">
            <a:extLst>
              <a:ext uri="{FF2B5EF4-FFF2-40B4-BE49-F238E27FC236}">
                <a16:creationId xmlns:a16="http://schemas.microsoft.com/office/drawing/2014/main" id="{A7E43175-93AF-4300-A509-6125ECDEE59A}"/>
              </a:ext>
            </a:extLst>
          </p:cNvPr>
          <p:cNvGraphicFramePr>
            <a:graphicFrameLocks noGrp="1"/>
          </p:cNvGraphicFramePr>
          <p:nvPr>
            <p:ph sz="half" idx="1"/>
            <p:custDataLst>
              <p:tags r:id="rId1"/>
            </p:custDataLst>
            <p:extLst>
              <p:ext uri="{D42A27DB-BD31-4B8C-83A1-F6EECF244321}">
                <p14:modId xmlns:p14="http://schemas.microsoft.com/office/powerpoint/2010/main" val="2747792117"/>
              </p:ext>
            </p:extLst>
          </p:nvPr>
        </p:nvGraphicFramePr>
        <p:xfrm>
          <a:off x="590863" y="1825624"/>
          <a:ext cx="5181600" cy="4912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a:extLst>
              <a:ext uri="{FF2B5EF4-FFF2-40B4-BE49-F238E27FC236}">
                <a16:creationId xmlns:a16="http://schemas.microsoft.com/office/drawing/2014/main" id="{81AE72C7-CF31-48C3-AE64-9817B7A3B233}"/>
              </a:ext>
            </a:extLst>
          </p:cNvPr>
          <p:cNvGraphicFramePr>
            <a:graphicFrameLocks noGrp="1"/>
          </p:cNvGraphicFramePr>
          <p:nvPr>
            <p:ph sz="half" idx="2"/>
            <p:custDataLst>
              <p:tags r:id="rId2"/>
            </p:custDataLst>
            <p:extLst>
              <p:ext uri="{D42A27DB-BD31-4B8C-83A1-F6EECF244321}">
                <p14:modId xmlns:p14="http://schemas.microsoft.com/office/powerpoint/2010/main" val="1076959429"/>
              </p:ext>
            </p:extLst>
          </p:nvPr>
        </p:nvGraphicFramePr>
        <p:xfrm>
          <a:off x="5929162" y="1665172"/>
          <a:ext cx="5727032" cy="5072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711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962D-44E4-4BAD-AAA8-272A10D017AB}"/>
              </a:ext>
            </a:extLst>
          </p:cNvPr>
          <p:cNvSpPr>
            <a:spLocks noGrp="1"/>
          </p:cNvSpPr>
          <p:nvPr>
            <p:ph type="title"/>
          </p:nvPr>
        </p:nvSpPr>
        <p:spPr/>
        <p:txBody>
          <a:bodyPr>
            <a:noAutofit/>
          </a:bodyPr>
          <a:lstStyle/>
          <a:p>
            <a:r>
              <a:rPr lang="en-US" sz="2800" dirty="0"/>
              <a:t>If you had both face-to-face and online/virtual options for all of the classes you might want to take, what are the three biggest obstacles to your re-enrolling at the SMCCCD Colleges next fall?</a:t>
            </a:r>
          </a:p>
        </p:txBody>
      </p:sp>
      <p:graphicFrame>
        <p:nvGraphicFramePr>
          <p:cNvPr id="4" name="Content Placeholder 3">
            <a:extLst>
              <a:ext uri="{FF2B5EF4-FFF2-40B4-BE49-F238E27FC236}">
                <a16:creationId xmlns:a16="http://schemas.microsoft.com/office/drawing/2014/main" id="{AF370903-9487-4F0A-A465-C91507B4DD04}"/>
              </a:ext>
            </a:extLst>
          </p:cNvPr>
          <p:cNvGraphicFramePr>
            <a:graphicFrameLocks noGrp="1"/>
          </p:cNvGraphicFramePr>
          <p:nvPr>
            <p:ph idx="1"/>
            <p:extLst>
              <p:ext uri="{D42A27DB-BD31-4B8C-83A1-F6EECF244321}">
                <p14:modId xmlns:p14="http://schemas.microsoft.com/office/powerpoint/2010/main" val="80129495"/>
              </p:ext>
            </p:extLst>
          </p:nvPr>
        </p:nvGraphicFramePr>
        <p:xfrm>
          <a:off x="2221010" y="2078762"/>
          <a:ext cx="7739332" cy="3819525"/>
        </p:xfrm>
        <a:graphic>
          <a:graphicData uri="http://schemas.openxmlformats.org/drawingml/2006/table">
            <a:tbl>
              <a:tblPr>
                <a:tableStyleId>{69C7853C-536D-4A76-A0AE-DD22124D55A5}</a:tableStyleId>
              </a:tblPr>
              <a:tblGrid>
                <a:gridCol w="5941306">
                  <a:extLst>
                    <a:ext uri="{9D8B030D-6E8A-4147-A177-3AD203B41FA5}">
                      <a16:colId xmlns:a16="http://schemas.microsoft.com/office/drawing/2014/main" val="555430190"/>
                    </a:ext>
                  </a:extLst>
                </a:gridCol>
                <a:gridCol w="1798026">
                  <a:extLst>
                    <a:ext uri="{9D8B030D-6E8A-4147-A177-3AD203B41FA5}">
                      <a16:colId xmlns:a16="http://schemas.microsoft.com/office/drawing/2014/main" val="4247125741"/>
                    </a:ext>
                  </a:extLst>
                </a:gridCol>
              </a:tblGrid>
              <a:tr h="190500">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dk1"/>
                          </a:solidFill>
                          <a:effectLst/>
                          <a:latin typeface="+mn-lt"/>
                        </a:rPr>
                        <a:t>#</a:t>
                      </a:r>
                      <a:r>
                        <a:rPr lang="en-US" sz="2000" b="1" i="0" u="none" strike="noStrike" baseline="0" dirty="0" smtClean="0">
                          <a:solidFill>
                            <a:schemeClr val="dk1"/>
                          </a:solidFill>
                          <a:effectLst/>
                          <a:latin typeface="+mn-lt"/>
                        </a:rPr>
                        <a:t> of survey respondents</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8354181"/>
                  </a:ext>
                </a:extLst>
              </a:tr>
              <a:tr h="190500">
                <a:tc>
                  <a:txBody>
                    <a:bodyPr/>
                    <a:lstStyle/>
                    <a:p>
                      <a:pPr algn="l" fontAlgn="b"/>
                      <a:r>
                        <a:rPr lang="en-US" sz="2000" u="none" strike="noStrike" dirty="0">
                          <a:effectLst/>
                        </a:rPr>
                        <a:t>I need to prioritize my job/work</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2666318"/>
                  </a:ext>
                </a:extLst>
              </a:tr>
              <a:tr h="190500">
                <a:tc>
                  <a:txBody>
                    <a:bodyPr/>
                    <a:lstStyle/>
                    <a:p>
                      <a:pPr algn="l" fontAlgn="b"/>
                      <a:r>
                        <a:rPr lang="en-US" sz="2000" u="none" strike="noStrike" dirty="0">
                          <a:effectLst/>
                        </a:rPr>
                        <a:t>I moved out of the area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9760389"/>
                  </a:ext>
                </a:extLst>
              </a:tr>
              <a:tr h="190500">
                <a:tc>
                  <a:txBody>
                    <a:bodyPr/>
                    <a:lstStyle/>
                    <a:p>
                      <a:pPr algn="l" fontAlgn="b"/>
                      <a:r>
                        <a:rPr lang="en-US" sz="2000" u="none" strike="noStrike" dirty="0">
                          <a:effectLst/>
                        </a:rPr>
                        <a:t>Other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9819012"/>
                  </a:ext>
                </a:extLst>
              </a:tr>
              <a:tr h="190500">
                <a:tc>
                  <a:txBody>
                    <a:bodyPr/>
                    <a:lstStyle/>
                    <a:p>
                      <a:pPr algn="l" fontAlgn="b"/>
                      <a:r>
                        <a:rPr lang="en-US" sz="2000" u="none" strike="noStrike" dirty="0">
                          <a:effectLst/>
                        </a:rPr>
                        <a:t>The course(s) I need are not offered at the time(s) I need them</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266693"/>
                  </a:ext>
                </a:extLst>
              </a:tr>
              <a:tr h="381000">
                <a:tc>
                  <a:txBody>
                    <a:bodyPr/>
                    <a:lstStyle/>
                    <a:p>
                      <a:pPr algn="l" fontAlgn="b"/>
                      <a:r>
                        <a:rPr lang="en-US" sz="2000" u="none" strike="noStrike" dirty="0">
                          <a:effectLst/>
                        </a:rPr>
                        <a:t>I need to focus on my mental health/wellness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4011151"/>
                  </a:ext>
                </a:extLst>
              </a:tr>
              <a:tr h="190500">
                <a:tc>
                  <a:txBody>
                    <a:bodyPr/>
                    <a:lstStyle/>
                    <a:p>
                      <a:pPr algn="l" fontAlgn="b"/>
                      <a:r>
                        <a:rPr lang="en-US" sz="2000" u="none" strike="noStrike" dirty="0">
                          <a:effectLst/>
                        </a:rPr>
                        <a:t>I cannot find a program of study that interests me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2633867"/>
                  </a:ext>
                </a:extLst>
              </a:tr>
              <a:tr h="190500">
                <a:tc>
                  <a:txBody>
                    <a:bodyPr/>
                    <a:lstStyle/>
                    <a:p>
                      <a:pPr algn="l" fontAlgn="b"/>
                      <a:r>
                        <a:rPr lang="en-US" sz="2000" u="none" strike="noStrike">
                          <a:effectLst/>
                        </a:rPr>
                        <a:t>I need to prioritize my care for children/family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0972353"/>
                  </a:ext>
                </a:extLst>
              </a:tr>
              <a:tr h="190500">
                <a:tc>
                  <a:txBody>
                    <a:bodyPr/>
                    <a:lstStyle/>
                    <a:p>
                      <a:pPr algn="l" fontAlgn="b"/>
                      <a:r>
                        <a:rPr lang="en-US" sz="2000" u="none" strike="noStrike">
                          <a:effectLst/>
                        </a:rPr>
                        <a:t>I need to focus on my physical health/wellness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2348842"/>
                  </a:ext>
                </a:extLst>
              </a:tr>
              <a:tr h="190500">
                <a:tc>
                  <a:txBody>
                    <a:bodyPr/>
                    <a:lstStyle/>
                    <a:p>
                      <a:pPr algn="l" fontAlgn="b"/>
                      <a:r>
                        <a:rPr lang="en-US" sz="2000" u="none" strike="noStrike">
                          <a:effectLst/>
                        </a:rPr>
                        <a:t>I cannot afford to attend college right now</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9812527"/>
                  </a:ext>
                </a:extLst>
              </a:tr>
            </a:tbl>
          </a:graphicData>
        </a:graphic>
      </p:graphicFrame>
      <p:sp>
        <p:nvSpPr>
          <p:cNvPr id="5" name="TextBox 4">
            <a:extLst>
              <a:ext uri="{FF2B5EF4-FFF2-40B4-BE49-F238E27FC236}">
                <a16:creationId xmlns:a16="http://schemas.microsoft.com/office/drawing/2014/main" id="{0BD93909-5409-4A15-8BDE-67D32474F016}"/>
              </a:ext>
            </a:extLst>
          </p:cNvPr>
          <p:cNvSpPr txBox="1"/>
          <p:nvPr/>
        </p:nvSpPr>
        <p:spPr>
          <a:xfrm flipH="1">
            <a:off x="100091" y="6089222"/>
            <a:ext cx="11981170" cy="615553"/>
          </a:xfrm>
          <a:prstGeom prst="rect">
            <a:avLst/>
          </a:prstGeom>
          <a:noFill/>
        </p:spPr>
        <p:txBody>
          <a:bodyPr wrap="square" rtlCol="0">
            <a:spAutoFit/>
          </a:bodyPr>
          <a:lstStyle/>
          <a:p>
            <a:r>
              <a:rPr lang="en-US" sz="1200" dirty="0"/>
              <a:t>Students were able to select up to three options, of those who indicated No or Not Sure to </a:t>
            </a:r>
            <a:r>
              <a:rPr lang="en-US" sz="1100" dirty="0" smtClean="0"/>
              <a:t>re-enrolling</a:t>
            </a:r>
            <a:r>
              <a:rPr lang="en-US" sz="1000" dirty="0" smtClean="0"/>
              <a:t>. </a:t>
            </a:r>
            <a:r>
              <a:rPr lang="en-US" sz="1200" dirty="0" smtClean="0"/>
              <a:t>The </a:t>
            </a:r>
            <a:r>
              <a:rPr lang="en-US" sz="1200" dirty="0"/>
              <a:t>main themes for those that selected other were transferred/graduated/completed course requirements, they have switched schools, or they prefer in person instruction. </a:t>
            </a:r>
          </a:p>
          <a:p>
            <a:endParaRPr lang="en-US" sz="1000" dirty="0"/>
          </a:p>
        </p:txBody>
      </p:sp>
    </p:spTree>
    <p:extLst>
      <p:ext uri="{BB962C8B-B14F-4D97-AF65-F5344CB8AC3E}">
        <p14:creationId xmlns:p14="http://schemas.microsoft.com/office/powerpoint/2010/main" val="3144560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829F-6072-46D1-AF17-96920CF77171}"/>
              </a:ext>
            </a:extLst>
          </p:cNvPr>
          <p:cNvSpPr>
            <a:spLocks noGrp="1"/>
          </p:cNvSpPr>
          <p:nvPr>
            <p:ph type="title"/>
          </p:nvPr>
        </p:nvSpPr>
        <p:spPr>
          <a:xfrm>
            <a:off x="467360" y="609600"/>
            <a:ext cx="10952480" cy="970450"/>
          </a:xfrm>
        </p:spPr>
        <p:txBody>
          <a:bodyPr>
            <a:noAutofit/>
          </a:bodyPr>
          <a:lstStyle/>
          <a:p>
            <a:r>
              <a:rPr lang="en-US" sz="3600" dirty="0"/>
              <a:t>What are the top 3 things the San Mateo Colleges could do to support your return to college in the future?</a:t>
            </a:r>
          </a:p>
        </p:txBody>
      </p:sp>
      <p:graphicFrame>
        <p:nvGraphicFramePr>
          <p:cNvPr id="4" name="Content Placeholder 3">
            <a:extLst>
              <a:ext uri="{FF2B5EF4-FFF2-40B4-BE49-F238E27FC236}">
                <a16:creationId xmlns:a16="http://schemas.microsoft.com/office/drawing/2014/main" id="{7D504077-4576-475D-A849-8FCBB9858F4F}"/>
              </a:ext>
            </a:extLst>
          </p:cNvPr>
          <p:cNvGraphicFramePr>
            <a:graphicFrameLocks noGrp="1"/>
          </p:cNvGraphicFramePr>
          <p:nvPr>
            <p:ph idx="1"/>
            <p:extLst>
              <p:ext uri="{D42A27DB-BD31-4B8C-83A1-F6EECF244321}">
                <p14:modId xmlns:p14="http://schemas.microsoft.com/office/powerpoint/2010/main" val="1617928222"/>
              </p:ext>
            </p:extLst>
          </p:nvPr>
        </p:nvGraphicFramePr>
        <p:xfrm>
          <a:off x="2756783" y="2020977"/>
          <a:ext cx="6373634" cy="4067175"/>
        </p:xfrm>
        <a:graphic>
          <a:graphicData uri="http://schemas.openxmlformats.org/drawingml/2006/table">
            <a:tbl>
              <a:tblPr>
                <a:tableStyleId>{69C7853C-536D-4A76-A0AE-DD22124D55A5}</a:tableStyleId>
              </a:tblPr>
              <a:tblGrid>
                <a:gridCol w="5019422">
                  <a:extLst>
                    <a:ext uri="{9D8B030D-6E8A-4147-A177-3AD203B41FA5}">
                      <a16:colId xmlns:a16="http://schemas.microsoft.com/office/drawing/2014/main" val="2697398103"/>
                    </a:ext>
                  </a:extLst>
                </a:gridCol>
                <a:gridCol w="1354212">
                  <a:extLst>
                    <a:ext uri="{9D8B030D-6E8A-4147-A177-3AD203B41FA5}">
                      <a16:colId xmlns:a16="http://schemas.microsoft.com/office/drawing/2014/main" val="3789064486"/>
                    </a:ext>
                  </a:extLst>
                </a:gridCol>
              </a:tblGrid>
              <a:tr h="153246">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dk1"/>
                          </a:solidFill>
                          <a:effectLst/>
                          <a:latin typeface="+mn-lt"/>
                        </a:rPr>
                        <a:t>#</a:t>
                      </a:r>
                      <a:r>
                        <a:rPr lang="en-US" sz="2000" b="1" i="0" u="none" strike="noStrike" baseline="0" dirty="0" smtClean="0">
                          <a:solidFill>
                            <a:schemeClr val="dk1"/>
                          </a:solidFill>
                          <a:effectLst/>
                          <a:latin typeface="+mn-lt"/>
                        </a:rPr>
                        <a:t> of survey respondents</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8616562"/>
                  </a:ext>
                </a:extLst>
              </a:tr>
              <a:tr h="301349">
                <a:tc>
                  <a:txBody>
                    <a:bodyPr/>
                    <a:lstStyle/>
                    <a:p>
                      <a:pPr algn="l" fontAlgn="b"/>
                      <a:r>
                        <a:rPr lang="en-US" sz="2000" u="none" strike="noStrike" dirty="0">
                          <a:effectLst/>
                        </a:rPr>
                        <a:t>More scheduling options: getting the courses I want when I want them</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2345669"/>
                  </a:ext>
                </a:extLst>
              </a:tr>
              <a:tr h="153246">
                <a:tc>
                  <a:txBody>
                    <a:bodyPr/>
                    <a:lstStyle/>
                    <a:p>
                      <a:pPr algn="l" fontAlgn="b"/>
                      <a:r>
                        <a:rPr lang="en-US" sz="2000" u="none" strike="noStrike" dirty="0">
                          <a:effectLst/>
                        </a:rPr>
                        <a:t>Financial Support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2635408"/>
                  </a:ext>
                </a:extLst>
              </a:tr>
              <a:tr h="153246">
                <a:tc>
                  <a:txBody>
                    <a:bodyPr/>
                    <a:lstStyle/>
                    <a:p>
                      <a:pPr algn="l" fontAlgn="b"/>
                      <a:r>
                        <a:rPr lang="en-US" sz="2000" u="none" strike="noStrike" dirty="0">
                          <a:effectLst/>
                        </a:rPr>
                        <a:t>Help choosing courses programs etc.</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203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823844"/>
                  </a:ext>
                </a:extLst>
              </a:tr>
              <a:tr h="153246">
                <a:tc>
                  <a:txBody>
                    <a:bodyPr/>
                    <a:lstStyle/>
                    <a:p>
                      <a:pPr algn="l" fontAlgn="b"/>
                      <a:r>
                        <a:rPr lang="en-US" sz="2000" u="none" strike="noStrike" dirty="0">
                          <a:effectLst/>
                        </a:rPr>
                        <a:t>Personal counseling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083590"/>
                  </a:ext>
                </a:extLst>
              </a:tr>
              <a:tr h="205699">
                <a:tc>
                  <a:txBody>
                    <a:bodyPr/>
                    <a:lstStyle/>
                    <a:p>
                      <a:pPr algn="l" fontAlgn="b"/>
                      <a:r>
                        <a:rPr lang="en-US" sz="2000" u="none" strike="noStrike" dirty="0">
                          <a:effectLst/>
                        </a:rPr>
                        <a:t>Help with registering for courses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0869646"/>
                  </a:ext>
                </a:extLst>
              </a:tr>
              <a:tr h="153246">
                <a:tc>
                  <a:txBody>
                    <a:bodyPr/>
                    <a:lstStyle/>
                    <a:p>
                      <a:pPr algn="l" fontAlgn="b"/>
                      <a:r>
                        <a:rPr lang="en-US" sz="2000" u="none" strike="noStrike" dirty="0">
                          <a:effectLst/>
                        </a:rPr>
                        <a:t>Other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3366800"/>
                  </a:ext>
                </a:extLst>
              </a:tr>
              <a:tr h="153246">
                <a:tc>
                  <a:txBody>
                    <a:bodyPr/>
                    <a:lstStyle/>
                    <a:p>
                      <a:pPr algn="l" fontAlgn="b"/>
                      <a:r>
                        <a:rPr lang="en-US" sz="2000" u="none" strike="noStrike" dirty="0">
                          <a:effectLst/>
                        </a:rPr>
                        <a:t>Transportation to/from campus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7022754"/>
                  </a:ext>
                </a:extLst>
              </a:tr>
              <a:tr h="205699">
                <a:tc>
                  <a:txBody>
                    <a:bodyPr/>
                    <a:lstStyle/>
                    <a:p>
                      <a:pPr algn="l" fontAlgn="b"/>
                      <a:r>
                        <a:rPr lang="en-US" sz="2000" u="none" strike="noStrike" dirty="0">
                          <a:effectLst/>
                        </a:rPr>
                        <a:t>Support with technology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763976"/>
                  </a:ext>
                </a:extLst>
              </a:tr>
              <a:tr h="153246">
                <a:tc>
                  <a:txBody>
                    <a:bodyPr/>
                    <a:lstStyle/>
                    <a:p>
                      <a:pPr algn="l" fontAlgn="b"/>
                      <a:r>
                        <a:rPr lang="en-US" sz="2000" u="none" strike="noStrike">
                          <a:effectLst/>
                        </a:rPr>
                        <a:t>Support with accessing food and/or housing</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3056406"/>
                  </a:ext>
                </a:extLst>
              </a:tr>
              <a:tr h="153246">
                <a:tc>
                  <a:txBody>
                    <a:bodyPr/>
                    <a:lstStyle/>
                    <a:p>
                      <a:pPr algn="l" fontAlgn="b"/>
                      <a:r>
                        <a:rPr lang="en-US" sz="2000" u="none" strike="noStrike">
                          <a:effectLst/>
                        </a:rPr>
                        <a:t>Support with childcare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2673018"/>
                  </a:ext>
                </a:extLst>
              </a:tr>
            </a:tbl>
          </a:graphicData>
        </a:graphic>
      </p:graphicFrame>
      <p:sp>
        <p:nvSpPr>
          <p:cNvPr id="5" name="TextBox 4">
            <a:extLst>
              <a:ext uri="{FF2B5EF4-FFF2-40B4-BE49-F238E27FC236}">
                <a16:creationId xmlns:a16="http://schemas.microsoft.com/office/drawing/2014/main" id="{C047FD41-70C0-4FCE-9F2F-B86D8DC863B6}"/>
              </a:ext>
            </a:extLst>
          </p:cNvPr>
          <p:cNvSpPr txBox="1"/>
          <p:nvPr/>
        </p:nvSpPr>
        <p:spPr>
          <a:xfrm>
            <a:off x="111760" y="6347321"/>
            <a:ext cx="12080240" cy="646331"/>
          </a:xfrm>
          <a:prstGeom prst="rect">
            <a:avLst/>
          </a:prstGeom>
          <a:noFill/>
        </p:spPr>
        <p:txBody>
          <a:bodyPr wrap="square" rtlCol="0">
            <a:spAutoFit/>
          </a:bodyPr>
          <a:lstStyle/>
          <a:p>
            <a:r>
              <a:rPr lang="en-US" sz="1200" dirty="0"/>
              <a:t>Students were able to select up to three </a:t>
            </a:r>
            <a:r>
              <a:rPr lang="en-US" sz="1200" dirty="0" smtClean="0"/>
              <a:t>options. </a:t>
            </a:r>
            <a:r>
              <a:rPr lang="en-US" sz="1200" dirty="0"/>
              <a:t>Of those who selected Other, over half indicated None/Not applicable, a minority indicated a return to in person instruction, and finally more diverse course offerings.</a:t>
            </a:r>
          </a:p>
          <a:p>
            <a:endParaRPr lang="en-US" sz="1200" dirty="0"/>
          </a:p>
        </p:txBody>
      </p:sp>
    </p:spTree>
    <p:extLst>
      <p:ext uri="{BB962C8B-B14F-4D97-AF65-F5344CB8AC3E}">
        <p14:creationId xmlns:p14="http://schemas.microsoft.com/office/powerpoint/2010/main" val="81406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78" y="2900413"/>
            <a:ext cx="3725582" cy="970450"/>
          </a:xfrm>
        </p:spPr>
        <p:txBody>
          <a:bodyPr>
            <a:normAutofit fontScale="90000"/>
          </a:bodyPr>
          <a:lstStyle/>
          <a:p>
            <a:pPr algn="l"/>
            <a:r>
              <a:rPr lang="en-US" sz="3100" dirty="0"/>
              <a:t>We track our progress via our newly adopted </a:t>
            </a:r>
            <a:r>
              <a:rPr lang="en-US" sz="3100" dirty="0">
                <a:hlinkClick r:id="rId2"/>
              </a:rPr>
              <a:t>College Scorecard </a:t>
            </a:r>
            <a:r>
              <a:rPr lang="en-US" sz="3100" dirty="0" smtClean="0"/>
              <a:t/>
            </a:r>
            <a:br>
              <a:rPr lang="en-US" sz="3100" dirty="0" smtClean="0"/>
            </a:br>
            <a:r>
              <a:rPr lang="en-US" sz="3100" dirty="0" smtClean="0"/>
              <a:t>as </a:t>
            </a:r>
            <a:r>
              <a:rPr lang="en-US" sz="3100" dirty="0"/>
              <a:t>well as our </a:t>
            </a:r>
            <a:r>
              <a:rPr lang="en-US" sz="3100" dirty="0" smtClean="0"/>
              <a:t/>
            </a:r>
            <a:br>
              <a:rPr lang="en-US" sz="3100" dirty="0" smtClean="0"/>
            </a:br>
            <a:r>
              <a:rPr lang="en-US" sz="3100" dirty="0" smtClean="0">
                <a:hlinkClick r:id="rId3"/>
              </a:rPr>
              <a:t>Data </a:t>
            </a:r>
            <a:r>
              <a:rPr lang="en-US" sz="3100" dirty="0">
                <a:hlinkClick r:id="rId3"/>
              </a:rPr>
              <a:t>Dashboards</a:t>
            </a:r>
            <a:r>
              <a:rPr lang="en-US" dirty="0"/>
              <a:t/>
            </a:r>
            <a:br>
              <a:rPr lang="en-US" dirty="0"/>
            </a:br>
            <a:endParaRPr lang="en-US" dirty="0"/>
          </a:p>
        </p:txBody>
      </p:sp>
      <p:pic>
        <p:nvPicPr>
          <p:cNvPr id="4" name="Picture 3"/>
          <p:cNvPicPr>
            <a:picLocks noChangeAspect="1"/>
          </p:cNvPicPr>
          <p:nvPr/>
        </p:nvPicPr>
        <p:blipFill>
          <a:blip r:embed="rId4"/>
          <a:stretch>
            <a:fillRect/>
          </a:stretch>
        </p:blipFill>
        <p:spPr>
          <a:xfrm>
            <a:off x="4139856" y="367268"/>
            <a:ext cx="7905750" cy="6200775"/>
          </a:xfrm>
          <a:prstGeom prst="rect">
            <a:avLst/>
          </a:prstGeom>
        </p:spPr>
      </p:pic>
    </p:spTree>
    <p:extLst>
      <p:ext uri="{BB962C8B-B14F-4D97-AF65-F5344CB8AC3E}">
        <p14:creationId xmlns:p14="http://schemas.microsoft.com/office/powerpoint/2010/main" val="160463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42" y="0"/>
            <a:ext cx="10353762" cy="970450"/>
          </a:xfrm>
        </p:spPr>
        <p:txBody>
          <a:bodyPr/>
          <a:lstStyle/>
          <a:p>
            <a:r>
              <a:rPr lang="en-US" dirty="0" smtClean="0"/>
              <a:t>Changes in our internal environment</a:t>
            </a:r>
            <a:endParaRPr lang="en-US" dirty="0"/>
          </a:p>
        </p:txBody>
      </p:sp>
      <p:sp>
        <p:nvSpPr>
          <p:cNvPr id="4" name="TextBox 3"/>
          <p:cNvSpPr txBox="1"/>
          <p:nvPr/>
        </p:nvSpPr>
        <p:spPr>
          <a:xfrm>
            <a:off x="532086" y="1058780"/>
            <a:ext cx="11001675" cy="6811095"/>
          </a:xfrm>
          <a:prstGeom prst="rect">
            <a:avLst/>
          </a:prstGeom>
          <a:noFill/>
        </p:spPr>
        <p:txBody>
          <a:bodyPr wrap="square" rtlCol="0">
            <a:spAutoFit/>
          </a:bodyPr>
          <a:lstStyle/>
          <a:p>
            <a:pPr marL="342900" indent="-306000">
              <a:spcBef>
                <a:spcPct val="20000"/>
              </a:spcBef>
              <a:spcAft>
                <a:spcPts val="600"/>
              </a:spcAft>
              <a:buClr>
                <a:schemeClr val="tx2"/>
              </a:buClr>
              <a:buSzPct val="70000"/>
              <a:buFont typeface="Wingdings 2" charset="2"/>
              <a:buChar char=""/>
            </a:pPr>
            <a:r>
              <a:rPr lang="en-US" sz="2200" dirty="0">
                <a:ln>
                  <a:solidFill>
                    <a:schemeClr val="bg1">
                      <a:lumMod val="75000"/>
                      <a:lumOff val="25000"/>
                      <a:alpha val="10000"/>
                    </a:schemeClr>
                  </a:solidFill>
                </a:ln>
                <a:solidFill>
                  <a:schemeClr val="tx2"/>
                </a:solidFill>
              </a:rPr>
              <a:t>Cañada </a:t>
            </a:r>
            <a:r>
              <a:rPr lang="en-US" sz="2200" dirty="0">
                <a:ln>
                  <a:solidFill>
                    <a:schemeClr val="bg1">
                      <a:lumMod val="75000"/>
                      <a:lumOff val="25000"/>
                      <a:alpha val="10000"/>
                    </a:schemeClr>
                  </a:solidFill>
                </a:ln>
                <a:solidFill>
                  <a:schemeClr val="tx2"/>
                </a:solidFill>
              </a:rPr>
              <a:t>is the smallest of the three community colleges serving San Mateo County</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College </a:t>
            </a:r>
            <a:r>
              <a:rPr lang="en-US" sz="2200" dirty="0">
                <a:ln>
                  <a:solidFill>
                    <a:schemeClr val="bg1">
                      <a:lumMod val="75000"/>
                      <a:lumOff val="25000"/>
                      <a:alpha val="10000"/>
                    </a:schemeClr>
                  </a:solidFill>
                </a:ln>
                <a:solidFill>
                  <a:schemeClr val="tx2"/>
                </a:solidFill>
              </a:rPr>
              <a:t>enrollments have been declining steadily for more than 10 </a:t>
            </a:r>
            <a:r>
              <a:rPr lang="en-US" sz="2200" dirty="0" smtClean="0">
                <a:ln>
                  <a:solidFill>
                    <a:schemeClr val="bg1">
                      <a:lumMod val="75000"/>
                      <a:lumOff val="25000"/>
                      <a:alpha val="10000"/>
                    </a:schemeClr>
                  </a:solidFill>
                </a:ln>
                <a:solidFill>
                  <a:schemeClr val="tx2"/>
                </a:solidFill>
              </a:rPr>
              <a:t>years</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The percentage of total students enrolled in the District who are seeking a degree or certificate from Cañada (as opposed to Skyline College or College of San Mateo) is declining </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The share of full-time equivalent students at Cañada is the smallest among the College’s peers across the State</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Before the pandemic, Cañada had placed nearly 25% of its sections online as a way to capture enrollments (primarily from Skyline and CSM students)</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Now, with most sections across the District online, Cañada is losing enrollments to Skyline and CSM</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Cañada has a number of student support programs that help students persist and complete courses and programs successfully, but equity gaps across student groups remain</a:t>
            </a:r>
          </a:p>
          <a:p>
            <a:pPr marL="342900" indent="-306000">
              <a:spcBef>
                <a:spcPct val="20000"/>
              </a:spcBef>
              <a:spcAft>
                <a:spcPts val="600"/>
              </a:spcAft>
              <a:buClr>
                <a:schemeClr val="tx2"/>
              </a:buClr>
              <a:buSzPct val="70000"/>
              <a:buFont typeface="Wingdings 2" charset="2"/>
              <a:buChar char=""/>
            </a:pPr>
            <a:r>
              <a:rPr lang="en-US" sz="2200" dirty="0" smtClean="0">
                <a:ln>
                  <a:solidFill>
                    <a:schemeClr val="bg1">
                      <a:lumMod val="75000"/>
                      <a:lumOff val="25000"/>
                      <a:alpha val="10000"/>
                    </a:schemeClr>
                  </a:solidFill>
                </a:ln>
                <a:solidFill>
                  <a:schemeClr val="tx2"/>
                </a:solidFill>
              </a:rPr>
              <a:t>In short:  the pandemic has exacerbated the College’s pre-existing enrollment and student success challenges</a:t>
            </a:r>
          </a:p>
          <a:p>
            <a:pPr marL="342900" indent="-306000">
              <a:spcBef>
                <a:spcPct val="20000"/>
              </a:spcBef>
              <a:spcAft>
                <a:spcPts val="600"/>
              </a:spcAft>
              <a:buClr>
                <a:schemeClr val="tx2"/>
              </a:buClr>
              <a:buSzPct val="70000"/>
              <a:buFont typeface="Wingdings 2" charset="2"/>
              <a:buChar char=""/>
            </a:pPr>
            <a:endParaRPr lang="en-US" sz="2200" dirty="0" smtClean="0">
              <a:ln>
                <a:solidFill>
                  <a:schemeClr val="bg1">
                    <a:lumMod val="75000"/>
                    <a:lumOff val="25000"/>
                    <a:alpha val="10000"/>
                  </a:schemeClr>
                </a:solidFill>
              </a:ln>
              <a:solidFill>
                <a:schemeClr val="tx2"/>
              </a:solidFill>
            </a:endParaRPr>
          </a:p>
          <a:p>
            <a:pPr marL="342900" indent="-306000">
              <a:spcBef>
                <a:spcPct val="20000"/>
              </a:spcBef>
              <a:spcAft>
                <a:spcPts val="600"/>
              </a:spcAft>
              <a:buClr>
                <a:schemeClr val="tx2"/>
              </a:buClr>
              <a:buSzPct val="70000"/>
              <a:buFont typeface="Wingdings 2" charset="2"/>
              <a:buChar char=""/>
            </a:pPr>
            <a:endParaRPr lang="en-US" sz="2200" dirty="0">
              <a:ln>
                <a:solidFill>
                  <a:schemeClr val="bg1">
                    <a:lumMod val="75000"/>
                    <a:lumOff val="25000"/>
                    <a:alpha val="10000"/>
                  </a:schemeClr>
                </a:solidFill>
              </a:ln>
              <a:solidFill>
                <a:schemeClr val="tx2"/>
              </a:solidFill>
            </a:endParaRPr>
          </a:p>
        </p:txBody>
      </p:sp>
    </p:spTree>
    <p:extLst>
      <p:ext uri="{BB962C8B-B14F-4D97-AF65-F5344CB8AC3E}">
        <p14:creationId xmlns:p14="http://schemas.microsoft.com/office/powerpoint/2010/main" val="32275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7094"/>
            <a:ext cx="10353762" cy="970450"/>
          </a:xfrm>
        </p:spPr>
        <p:txBody>
          <a:bodyPr/>
          <a:lstStyle/>
          <a:p>
            <a:r>
              <a:rPr lang="en-US" dirty="0" smtClean="0"/>
              <a:t>Values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rPr>
              <a:t>Transforming </a:t>
            </a:r>
            <a:r>
              <a:rPr lang="en-US" dirty="0">
                <a:effectLst/>
              </a:rPr>
              <a:t>Lives</a:t>
            </a:r>
          </a:p>
          <a:p>
            <a:r>
              <a:rPr lang="en-US" dirty="0">
                <a:effectLst/>
              </a:rPr>
              <a:t>High Academic Standards</a:t>
            </a:r>
          </a:p>
          <a:p>
            <a:r>
              <a:rPr lang="en-US" dirty="0">
                <a:effectLst/>
              </a:rPr>
              <a:t>Diverse and Inclusive Environment</a:t>
            </a:r>
          </a:p>
          <a:p>
            <a:r>
              <a:rPr lang="en-US" dirty="0">
                <a:effectLst/>
              </a:rPr>
              <a:t>Student Success in Achieving Educational Goals</a:t>
            </a:r>
          </a:p>
          <a:p>
            <a:r>
              <a:rPr lang="en-US" dirty="0">
                <a:effectLst/>
              </a:rPr>
              <a:t>Community, Education, and Industry Partnerships</a:t>
            </a:r>
          </a:p>
          <a:p>
            <a:r>
              <a:rPr lang="en-US" dirty="0">
                <a:effectLst/>
              </a:rPr>
              <a:t>Communication and Collaboration</a:t>
            </a:r>
          </a:p>
          <a:p>
            <a:r>
              <a:rPr lang="en-US" dirty="0">
                <a:effectLst/>
              </a:rPr>
              <a:t>Engaging Student Life</a:t>
            </a:r>
          </a:p>
          <a:p>
            <a:r>
              <a:rPr lang="en-US" dirty="0">
                <a:effectLst/>
              </a:rPr>
              <a:t>Accountability</a:t>
            </a:r>
          </a:p>
          <a:p>
            <a:r>
              <a:rPr lang="en-US" dirty="0">
                <a:effectLst/>
              </a:rPr>
              <a:t>Sustainability</a:t>
            </a:r>
          </a:p>
          <a:p>
            <a:r>
              <a:rPr lang="en-US" dirty="0">
                <a:effectLst/>
              </a:rPr>
              <a:t>Transparency</a:t>
            </a:r>
          </a:p>
          <a:p>
            <a:endParaRPr lang="en-US" dirty="0"/>
          </a:p>
        </p:txBody>
      </p:sp>
    </p:spTree>
    <p:extLst>
      <p:ext uri="{BB962C8B-B14F-4D97-AF65-F5344CB8AC3E}">
        <p14:creationId xmlns:p14="http://schemas.microsoft.com/office/powerpoint/2010/main" val="3307159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Metrics</a:t>
            </a:r>
            <a:endParaRPr lang="en-US" dirty="0"/>
          </a:p>
        </p:txBody>
      </p:sp>
    </p:spTree>
    <p:extLst>
      <p:ext uri="{BB962C8B-B14F-4D97-AF65-F5344CB8AC3E}">
        <p14:creationId xmlns:p14="http://schemas.microsoft.com/office/powerpoint/2010/main" val="3747598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3117"/>
            <a:ext cx="10353762" cy="970450"/>
          </a:xfrm>
        </p:spPr>
        <p:txBody>
          <a:bodyPr>
            <a:normAutofit fontScale="90000"/>
          </a:bodyPr>
          <a:lstStyle/>
          <a:p>
            <a:r>
              <a:rPr lang="en-US" dirty="0" smtClean="0">
                <a:effectLst/>
              </a:rPr>
              <a:t>Until this term, Cañada’s headcount has been stable</a:t>
            </a:r>
            <a:endParaRPr lang="en-US" dirty="0"/>
          </a:p>
        </p:txBody>
      </p:sp>
      <p:graphicFrame>
        <p:nvGraphicFramePr>
          <p:cNvPr id="5" name="Chart 4"/>
          <p:cNvGraphicFramePr>
            <a:graphicFrameLocks/>
          </p:cNvGraphicFramePr>
          <p:nvPr>
            <p:custDataLst>
              <p:tags r:id="rId1"/>
            </p:custDataLst>
            <p:extLst>
              <p:ext uri="{D42A27DB-BD31-4B8C-83A1-F6EECF244321}">
                <p14:modId xmlns:p14="http://schemas.microsoft.com/office/powerpoint/2010/main" val="3583091666"/>
              </p:ext>
            </p:extLst>
          </p:nvPr>
        </p:nvGraphicFramePr>
        <p:xfrm>
          <a:off x="6616262" y="1937104"/>
          <a:ext cx="5341883" cy="3170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custDataLst>
              <p:tags r:id="rId2"/>
            </p:custDataLst>
            <p:extLst>
              <p:ext uri="{D42A27DB-BD31-4B8C-83A1-F6EECF244321}">
                <p14:modId xmlns:p14="http://schemas.microsoft.com/office/powerpoint/2010/main" val="1390913076"/>
              </p:ext>
            </p:extLst>
          </p:nvPr>
        </p:nvGraphicFramePr>
        <p:xfrm>
          <a:off x="204952" y="2126290"/>
          <a:ext cx="5951483" cy="3438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5306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Enrollments continue to drop: -20%</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691454147"/>
              </p:ext>
            </p:extLst>
          </p:nvPr>
        </p:nvGraphicFramePr>
        <p:xfrm>
          <a:off x="913795" y="1790299"/>
          <a:ext cx="10353762" cy="4379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225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9" y="444062"/>
            <a:ext cx="11902966" cy="970450"/>
          </a:xfrm>
        </p:spPr>
        <p:txBody>
          <a:bodyPr>
            <a:normAutofit fontScale="90000"/>
          </a:bodyPr>
          <a:lstStyle/>
          <a:p>
            <a:r>
              <a:rPr lang="en-US" dirty="0" smtClean="0"/>
              <a:t>The </a:t>
            </a:r>
            <a:r>
              <a:rPr lang="en-US" dirty="0" smtClean="0"/>
              <a:t>number of units our students take is </a:t>
            </a:r>
            <a:br>
              <a:rPr lang="en-US" dirty="0" smtClean="0"/>
            </a:br>
            <a:r>
              <a:rPr lang="en-US" dirty="0" smtClean="0"/>
              <a:t>extremely low</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123919877"/>
              </p:ext>
            </p:extLst>
          </p:nvPr>
        </p:nvGraphicFramePr>
        <p:xfrm>
          <a:off x="3712780" y="1852612"/>
          <a:ext cx="7668775" cy="446147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9606525" y="6332736"/>
            <a:ext cx="1588897" cy="246221"/>
          </a:xfrm>
          <a:prstGeom prst="rect">
            <a:avLst/>
          </a:prstGeom>
          <a:noFill/>
        </p:spPr>
        <p:txBody>
          <a:bodyPr wrap="none" rtlCol="0">
            <a:spAutoFit/>
          </a:bodyPr>
          <a:lstStyle/>
          <a:p>
            <a:r>
              <a:rPr lang="en-US" sz="1000" dirty="0" smtClean="0"/>
              <a:t>Source:  IPEDS Report Data</a:t>
            </a:r>
            <a:endParaRPr lang="en-US" sz="1000" dirty="0"/>
          </a:p>
        </p:txBody>
      </p:sp>
      <p:sp>
        <p:nvSpPr>
          <p:cNvPr id="6" name="TextBox 5"/>
          <p:cNvSpPr txBox="1"/>
          <p:nvPr/>
        </p:nvSpPr>
        <p:spPr>
          <a:xfrm>
            <a:off x="573386" y="2656490"/>
            <a:ext cx="2904625" cy="1938992"/>
          </a:xfrm>
          <a:prstGeom prst="rect">
            <a:avLst/>
          </a:prstGeom>
          <a:noFill/>
        </p:spPr>
        <p:txBody>
          <a:bodyPr wrap="square" rtlCol="0">
            <a:spAutoFit/>
          </a:bodyPr>
          <a:lstStyle/>
          <a:p>
            <a:pPr algn="ctr"/>
            <a:r>
              <a:rPr lang="en-US" sz="2400" dirty="0" smtClean="0"/>
              <a:t>Compared to 38 of its peers, Cañada has the lowest % of </a:t>
            </a:r>
          </a:p>
          <a:p>
            <a:pPr algn="ctr"/>
            <a:r>
              <a:rPr lang="en-US" sz="2400" dirty="0" smtClean="0"/>
              <a:t>full time equivalent students</a:t>
            </a:r>
            <a:endParaRPr lang="en-US" sz="2400" dirty="0"/>
          </a:p>
        </p:txBody>
      </p:sp>
    </p:spTree>
    <p:extLst>
      <p:ext uri="{BB962C8B-B14F-4D97-AF65-F5344CB8AC3E}">
        <p14:creationId xmlns:p14="http://schemas.microsoft.com/office/powerpoint/2010/main" val="3955293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During the pandemic, our home campus students are taking fewer units here at </a:t>
            </a:r>
            <a:r>
              <a:rPr lang="en-US" sz="3200" dirty="0" smtClean="0">
                <a:effectLst/>
              </a:rPr>
              <a:t>Cañada</a:t>
            </a:r>
            <a:endParaRPr lang="en-US" sz="3200"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3696256115"/>
              </p:ext>
            </p:extLst>
          </p:nvPr>
        </p:nvGraphicFramePr>
        <p:xfrm>
          <a:off x="548640" y="2199290"/>
          <a:ext cx="5019215" cy="3200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custDataLst>
              <p:tags r:id="rId2"/>
            </p:custDataLst>
            <p:extLst>
              <p:ext uri="{D42A27DB-BD31-4B8C-83A1-F6EECF244321}">
                <p14:modId xmlns:p14="http://schemas.microsoft.com/office/powerpoint/2010/main" val="1050328473"/>
              </p:ext>
            </p:extLst>
          </p:nvPr>
        </p:nvGraphicFramePr>
        <p:xfrm>
          <a:off x="5846488" y="2199206"/>
          <a:ext cx="5305565" cy="320039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1232369" y="2936328"/>
            <a:ext cx="1087821" cy="206528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37434" y="3474720"/>
            <a:ext cx="1140373" cy="152689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56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custDataLst>
              <p:tags r:id="rId1"/>
            </p:custDataLst>
            <p:extLst>
              <p:ext uri="{D42A27DB-BD31-4B8C-83A1-F6EECF244321}">
                <p14:modId xmlns:p14="http://schemas.microsoft.com/office/powerpoint/2010/main" val="2443157861"/>
              </p:ext>
            </p:extLst>
          </p:nvPr>
        </p:nvGraphicFramePr>
        <p:xfrm>
          <a:off x="726375" y="1537137"/>
          <a:ext cx="10648446" cy="509417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953209" y="388883"/>
            <a:ext cx="10353762" cy="970450"/>
          </a:xfrm>
        </p:spPr>
        <p:txBody>
          <a:bodyPr>
            <a:noAutofit/>
          </a:bodyPr>
          <a:lstStyle/>
          <a:p>
            <a:r>
              <a:rPr lang="en-US" sz="3200" dirty="0" smtClean="0"/>
              <a:t>During the pandemic, more students are “swirling”</a:t>
            </a:r>
            <a:endParaRPr lang="en-US" sz="3200" dirty="0"/>
          </a:p>
        </p:txBody>
      </p:sp>
    </p:spTree>
    <p:extLst>
      <p:ext uri="{BB962C8B-B14F-4D97-AF65-F5344CB8AC3E}">
        <p14:creationId xmlns:p14="http://schemas.microsoft.com/office/powerpoint/2010/main" val="2308094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713" y="475594"/>
            <a:ext cx="10353762" cy="970450"/>
          </a:xfrm>
        </p:spPr>
        <p:txBody>
          <a:bodyPr>
            <a:normAutofit fontScale="90000"/>
          </a:bodyPr>
          <a:lstStyle/>
          <a:p>
            <a:r>
              <a:rPr lang="en-US" dirty="0" smtClean="0">
                <a:effectLst/>
              </a:rPr>
              <a:t>A smaller share </a:t>
            </a:r>
            <a:r>
              <a:rPr lang="en-US" dirty="0">
                <a:effectLst/>
              </a:rPr>
              <a:t>of Cañada </a:t>
            </a:r>
            <a:r>
              <a:rPr lang="en-US" dirty="0" smtClean="0">
                <a:effectLst/>
              </a:rPr>
              <a:t>students are seeking a degree or certificate from </a:t>
            </a:r>
            <a:r>
              <a:rPr lang="en-US" dirty="0">
                <a:effectLst/>
              </a:rPr>
              <a:t>Cañada </a:t>
            </a:r>
            <a:endParaRPr lang="en-US" dirty="0"/>
          </a:p>
        </p:txBody>
      </p:sp>
      <p:sp>
        <p:nvSpPr>
          <p:cNvPr id="9" name="TextBox 8"/>
          <p:cNvSpPr txBox="1"/>
          <p:nvPr/>
        </p:nvSpPr>
        <p:spPr>
          <a:xfrm>
            <a:off x="164430" y="6517354"/>
            <a:ext cx="559490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Home campus is defined by the college from which the student is seeking a degree or certificate.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p:cNvGrpSpPr/>
          <p:nvPr/>
        </p:nvGrpSpPr>
        <p:grpSpPr>
          <a:xfrm>
            <a:off x="2359990" y="1790096"/>
            <a:ext cx="7623208" cy="4637122"/>
            <a:chOff x="2030931" y="1446044"/>
            <a:chExt cx="7623208" cy="4637122"/>
          </a:xfrm>
        </p:grpSpPr>
        <p:sp>
          <p:nvSpPr>
            <p:cNvPr id="5" name="TextBox 3"/>
            <p:cNvSpPr txBox="1"/>
            <p:nvPr/>
          </p:nvSpPr>
          <p:spPr>
            <a:xfrm>
              <a:off x="3395333" y="2506524"/>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6,223</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9"/>
            <p:cNvGraphicFramePr>
              <a:graphicFrameLocks/>
            </p:cNvGraphicFramePr>
            <p:nvPr>
              <p:custDataLst>
                <p:tags r:id="rId1"/>
              </p:custDataLst>
            </p:nvPr>
          </p:nvGraphicFramePr>
          <p:xfrm>
            <a:off x="2030931" y="1446044"/>
            <a:ext cx="7623208" cy="46371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3"/>
            <p:cNvSpPr txBox="1"/>
            <p:nvPr/>
          </p:nvSpPr>
          <p:spPr>
            <a:xfrm>
              <a:off x="5645905"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6,048</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3"/>
            <p:cNvSpPr txBox="1"/>
            <p:nvPr/>
          </p:nvSpPr>
          <p:spPr>
            <a:xfrm>
              <a:off x="7877227"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4,334</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04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p:cNvPr>
          <p:cNvPicPr>
            <a:picLocks noChangeAspect="1"/>
          </p:cNvPicPr>
          <p:nvPr/>
        </p:nvPicPr>
        <p:blipFill>
          <a:blip r:embed="rId4"/>
          <a:stretch>
            <a:fillRect/>
          </a:stretch>
        </p:blipFill>
        <p:spPr>
          <a:xfrm>
            <a:off x="0" y="1404258"/>
            <a:ext cx="12127288" cy="5181600"/>
          </a:xfrm>
          <a:prstGeom prst="rect">
            <a:avLst/>
          </a:prstGeom>
        </p:spPr>
      </p:pic>
      <p:sp>
        <p:nvSpPr>
          <p:cNvPr id="5" name="Title 4"/>
          <p:cNvSpPr>
            <a:spLocks noGrp="1"/>
          </p:cNvSpPr>
          <p:nvPr>
            <p:ph type="title"/>
          </p:nvPr>
        </p:nvSpPr>
        <p:spPr>
          <a:xfrm>
            <a:off x="114298" y="304800"/>
            <a:ext cx="11898691" cy="970450"/>
          </a:xfrm>
        </p:spPr>
        <p:txBody>
          <a:bodyPr>
            <a:normAutofit fontScale="90000"/>
          </a:bodyPr>
          <a:lstStyle/>
          <a:p>
            <a:r>
              <a:rPr lang="en-US" dirty="0" smtClean="0"/>
              <a:t>Fall 2020 CAN Enrolled Students by Home Campus, </a:t>
            </a:r>
            <a:br>
              <a:rPr lang="en-US" dirty="0" smtClean="0"/>
            </a:br>
            <a:r>
              <a:rPr lang="en-US" dirty="0" smtClean="0"/>
              <a:t>Education Level &amp; Education Goal</a:t>
            </a:r>
            <a:endParaRPr lang="en-US" dirty="0"/>
          </a:p>
        </p:txBody>
      </p:sp>
    </p:spTree>
    <p:extLst>
      <p:ext uri="{BB962C8B-B14F-4D97-AF65-F5344CB8AC3E}">
        <p14:creationId xmlns:p14="http://schemas.microsoft.com/office/powerpoint/2010/main" val="913540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custDataLst>
              <p:tags r:id="rId1"/>
            </p:custDataLst>
            <p:extLst>
              <p:ext uri="{D42A27DB-BD31-4B8C-83A1-F6EECF244321}">
                <p14:modId xmlns:p14="http://schemas.microsoft.com/office/powerpoint/2010/main" val="1892097739"/>
              </p:ext>
            </p:extLst>
          </p:nvPr>
        </p:nvGraphicFramePr>
        <p:xfrm>
          <a:off x="327259" y="336885"/>
          <a:ext cx="11492564" cy="6044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553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Low Income Students</a:t>
            </a:r>
            <a:endParaRPr lang="en-US" dirty="0"/>
          </a:p>
        </p:txBody>
      </p:sp>
      <p:graphicFrame>
        <p:nvGraphicFramePr>
          <p:cNvPr id="4" name="Chart 3"/>
          <p:cNvGraphicFramePr>
            <a:graphicFrameLocks/>
          </p:cNvGraphicFramePr>
          <p:nvPr>
            <p:custDataLst>
              <p:tags r:id="rId1"/>
            </p:custDataLst>
            <p:extLst/>
          </p:nvPr>
        </p:nvGraphicFramePr>
        <p:xfrm>
          <a:off x="696310" y="233329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custDataLst>
              <p:tags r:id="rId2"/>
            </p:custDataLst>
            <p:extLst/>
          </p:nvPr>
        </p:nvGraphicFramePr>
        <p:xfrm>
          <a:off x="5969054" y="2265964"/>
          <a:ext cx="5879645" cy="3740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238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Cañada </a:t>
            </a:r>
            <a:r>
              <a:rPr lang="en-US" dirty="0" smtClean="0"/>
              <a:t>College:</a:t>
            </a:r>
            <a:br>
              <a:rPr lang="en-US" dirty="0" smtClean="0"/>
            </a:br>
            <a:r>
              <a:rPr lang="en-US" dirty="0" smtClean="0"/>
              <a:t>Current Ed</a:t>
            </a:r>
            <a:r>
              <a:rPr lang="en-US" dirty="0" smtClean="0"/>
              <a:t>ucational</a:t>
            </a:r>
            <a:r>
              <a:rPr lang="en-US" dirty="0" smtClean="0"/>
              <a:t> </a:t>
            </a:r>
            <a:r>
              <a:rPr lang="en-US" dirty="0" smtClean="0"/>
              <a:t>Master Plan Goals:</a:t>
            </a:r>
            <a:endParaRPr lang="en-US" dirty="0"/>
          </a:p>
        </p:txBody>
      </p:sp>
      <p:sp>
        <p:nvSpPr>
          <p:cNvPr id="3" name="Content Placeholder 2"/>
          <p:cNvSpPr>
            <a:spLocks noGrp="1"/>
          </p:cNvSpPr>
          <p:nvPr>
            <p:ph idx="1"/>
          </p:nvPr>
        </p:nvSpPr>
        <p:spPr>
          <a:xfrm>
            <a:off x="838199" y="1825624"/>
            <a:ext cx="10991335" cy="4756407"/>
          </a:xfrm>
        </p:spPr>
        <p:txBody>
          <a:bodyPr>
            <a:normAutofit/>
          </a:bodyPr>
          <a:lstStyle/>
          <a:p>
            <a:pPr marL="0" indent="0">
              <a:buNone/>
            </a:pPr>
            <a:r>
              <a:rPr lang="en-US" sz="2400" b="1" dirty="0" smtClean="0"/>
              <a:t>Student Completion/Success</a:t>
            </a:r>
          </a:p>
          <a:p>
            <a:pPr marL="0" indent="0">
              <a:buNone/>
            </a:pPr>
            <a:r>
              <a:rPr lang="en-US" dirty="0"/>
              <a:t>To provide educational and student services programs that help students meet their unique academic goals; minimize logistical and financial barriers to success; and highlight inclusivity, diversity and equity</a:t>
            </a:r>
            <a:r>
              <a:rPr lang="en-US" dirty="0" smtClean="0"/>
              <a:t>.</a:t>
            </a:r>
          </a:p>
          <a:p>
            <a:pPr marL="0" indent="0">
              <a:buNone/>
            </a:pPr>
            <a:r>
              <a:rPr lang="en-US" sz="2400" b="1" dirty="0" smtClean="0"/>
              <a:t>Community Connections</a:t>
            </a:r>
          </a:p>
          <a:p>
            <a:pPr marL="0" indent="0">
              <a:buNone/>
            </a:pPr>
            <a:r>
              <a:rPr lang="en-US" dirty="0"/>
              <a:t>To build and strengthen collaborative relationships and partnerships that support the needs of, reflect and enrich our diverse and vibrant local community. </a:t>
            </a:r>
            <a:endParaRPr lang="en-US" dirty="0" smtClean="0"/>
          </a:p>
          <a:p>
            <a:pPr marL="0" indent="0">
              <a:buNone/>
            </a:pPr>
            <a:r>
              <a:rPr lang="en-US" sz="2400" b="1" dirty="0" smtClean="0"/>
              <a:t>Organizational Development</a:t>
            </a:r>
          </a:p>
          <a:p>
            <a:pPr marL="0" indent="0">
              <a:buNone/>
            </a:pPr>
            <a:r>
              <a:rPr lang="en-US" dirty="0"/>
              <a:t>To invest institutional resources on the structures, processes and practices that focus on a diverse student and staff population, promote excellence, equity, inclusion and transformative learning. </a:t>
            </a:r>
            <a:endParaRPr lang="en-US" b="1" dirty="0"/>
          </a:p>
        </p:txBody>
      </p:sp>
    </p:spTree>
    <p:extLst>
      <p:ext uri="{BB962C8B-B14F-4D97-AF65-F5344CB8AC3E}">
        <p14:creationId xmlns:p14="http://schemas.microsoft.com/office/powerpoint/2010/main" val="211532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Momentum Metrics</a:t>
            </a:r>
            <a:endParaRPr lang="en-US" dirty="0"/>
          </a:p>
        </p:txBody>
      </p:sp>
    </p:spTree>
    <p:extLst>
      <p:ext uri="{BB962C8B-B14F-4D97-AF65-F5344CB8AC3E}">
        <p14:creationId xmlns:p14="http://schemas.microsoft.com/office/powerpoint/2010/main" val="3032619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completing a comprehensive Ed. Plan</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462239940"/>
              </p:ext>
            </p:extLst>
          </p:nvPr>
        </p:nvGraphicFramePr>
        <p:xfrm>
          <a:off x="1058779" y="1838425"/>
          <a:ext cx="10010274" cy="458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9247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Part-time students less likely to complete any SEP</a:t>
            </a:r>
            <a:endParaRPr lang="en-US" dirty="0"/>
          </a:p>
        </p:txBody>
      </p:sp>
      <p:graphicFrame>
        <p:nvGraphicFramePr>
          <p:cNvPr id="3" name="Chart 2"/>
          <p:cNvGraphicFramePr>
            <a:graphicFrameLocks/>
          </p:cNvGraphicFramePr>
          <p:nvPr>
            <p:custDataLst>
              <p:tags r:id="rId1"/>
            </p:custDataLst>
            <p:extLst>
              <p:ext uri="{D42A27DB-BD31-4B8C-83A1-F6EECF244321}">
                <p14:modId xmlns:p14="http://schemas.microsoft.com/office/powerpoint/2010/main" val="3763719934"/>
              </p:ext>
            </p:extLst>
          </p:nvPr>
        </p:nvGraphicFramePr>
        <p:xfrm>
          <a:off x="1491916" y="1886551"/>
          <a:ext cx="9509759" cy="4812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426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Course Completion Rates</a:t>
            </a:r>
            <a:endParaRPr lang="en-US" dirty="0"/>
          </a:p>
        </p:txBody>
      </p:sp>
      <p:pic>
        <p:nvPicPr>
          <p:cNvPr id="5" name="slide2" descr="Course Enrollment">
            <a:extLst>
              <a:ext uri="{FF2B5EF4-FFF2-40B4-BE49-F238E27FC236}">
                <a16:creationId xmlns:a16="http://schemas.microsoft.com/office/drawing/2014/main" id="{890FF11A-CE45-4B18-A1A5-ED672FB840A4}"/>
              </a:ext>
            </a:extLst>
          </p:cNvPr>
          <p:cNvPicPr>
            <a:picLocks noChangeAspect="1"/>
          </p:cNvPicPr>
          <p:nvPr/>
        </p:nvPicPr>
        <p:blipFill rotWithShape="1">
          <a:blip r:embed="rId2">
            <a:extLst>
              <a:ext uri="{28A0092B-C50C-407E-A947-70E740481C1C}">
                <a14:useLocalDpi xmlns:a14="http://schemas.microsoft.com/office/drawing/2010/main" val="0"/>
              </a:ext>
            </a:extLst>
          </a:blip>
          <a:srcRect b="75017"/>
          <a:stretch/>
        </p:blipFill>
        <p:spPr>
          <a:xfrm>
            <a:off x="250324" y="2030930"/>
            <a:ext cx="11680704" cy="2772075"/>
          </a:xfrm>
          <a:prstGeom prst="rect">
            <a:avLst/>
          </a:prstGeom>
        </p:spPr>
      </p:pic>
    </p:spTree>
    <p:extLst>
      <p:ext uri="{BB962C8B-B14F-4D97-AF65-F5344CB8AC3E}">
        <p14:creationId xmlns:p14="http://schemas.microsoft.com/office/powerpoint/2010/main" val="39933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sproportionate Impact">
            <a:extLst>
              <a:ext uri="{FF2B5EF4-FFF2-40B4-BE49-F238E27FC236}">
                <a16:creationId xmlns:a16="http://schemas.microsoft.com/office/drawing/2014/main" id="{5FABF058-9542-4AD4-A2F0-0BC3FC89CCF8}"/>
              </a:ext>
            </a:extLst>
          </p:cNvPr>
          <p:cNvPicPr>
            <a:picLocks noChangeAspect="1"/>
          </p:cNvPicPr>
          <p:nvPr/>
        </p:nvPicPr>
        <p:blipFill rotWithShape="1">
          <a:blip r:embed="rId2">
            <a:extLst>
              <a:ext uri="{28A0092B-C50C-407E-A947-70E740481C1C}">
                <a14:useLocalDpi xmlns:a14="http://schemas.microsoft.com/office/drawing/2010/main" val="0"/>
              </a:ext>
            </a:extLst>
          </a:blip>
          <a:srcRect t="31720" r="20531" b="37886"/>
          <a:stretch/>
        </p:blipFill>
        <p:spPr>
          <a:xfrm>
            <a:off x="366562" y="952900"/>
            <a:ext cx="11299257" cy="4321744"/>
          </a:xfrm>
          <a:prstGeom prst="rect">
            <a:avLst/>
          </a:prstGeom>
        </p:spPr>
      </p:pic>
      <p:sp>
        <p:nvSpPr>
          <p:cNvPr id="3" name="TextBox 2"/>
          <p:cNvSpPr txBox="1"/>
          <p:nvPr/>
        </p:nvSpPr>
        <p:spPr>
          <a:xfrm>
            <a:off x="452387" y="5650028"/>
            <a:ext cx="11280809" cy="307777"/>
          </a:xfrm>
          <a:prstGeom prst="rect">
            <a:avLst/>
          </a:prstGeom>
          <a:noFill/>
        </p:spPr>
        <p:txBody>
          <a:bodyPr wrap="square" rtlCol="0">
            <a:spAutoFit/>
          </a:bodyPr>
          <a:lstStyle/>
          <a:p>
            <a:r>
              <a:rPr lang="en-US" sz="1400" dirty="0" smtClean="0"/>
              <a:t>Population metrics highlighted in red indicate those groups disproportionately negatively impacted.  This is where the College is seeing equity gaps.</a:t>
            </a:r>
            <a:endParaRPr lang="en-US" sz="1400" dirty="0"/>
          </a:p>
        </p:txBody>
      </p:sp>
    </p:spTree>
    <p:extLst>
      <p:ext uri="{BB962C8B-B14F-4D97-AF65-F5344CB8AC3E}">
        <p14:creationId xmlns:p14="http://schemas.microsoft.com/office/powerpoint/2010/main" val="2560419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412" r="1942" b="7347"/>
          <a:stretch/>
        </p:blipFill>
        <p:spPr>
          <a:xfrm>
            <a:off x="616162" y="279133"/>
            <a:ext cx="10520267" cy="3272589"/>
          </a:xfrm>
          <a:prstGeom prst="rect">
            <a:avLst/>
          </a:prstGeom>
        </p:spPr>
      </p:pic>
      <p:pic>
        <p:nvPicPr>
          <p:cNvPr id="3" name="Picture 2"/>
          <p:cNvPicPr>
            <a:picLocks noChangeAspect="1"/>
          </p:cNvPicPr>
          <p:nvPr/>
        </p:nvPicPr>
        <p:blipFill>
          <a:blip r:embed="rId3"/>
          <a:stretch>
            <a:fillRect/>
          </a:stretch>
        </p:blipFill>
        <p:spPr>
          <a:xfrm>
            <a:off x="616162" y="3946359"/>
            <a:ext cx="10547568" cy="2338938"/>
          </a:xfrm>
          <a:prstGeom prst="rect">
            <a:avLst/>
          </a:prstGeom>
        </p:spPr>
      </p:pic>
      <p:sp>
        <p:nvSpPr>
          <p:cNvPr id="4" name="TextBox 3"/>
          <p:cNvSpPr txBox="1"/>
          <p:nvPr/>
        </p:nvSpPr>
        <p:spPr>
          <a:xfrm>
            <a:off x="442762" y="6372157"/>
            <a:ext cx="11280809" cy="307777"/>
          </a:xfrm>
          <a:prstGeom prst="rect">
            <a:avLst/>
          </a:prstGeom>
          <a:noFill/>
        </p:spPr>
        <p:txBody>
          <a:bodyPr wrap="square" rtlCol="0">
            <a:spAutoFit/>
          </a:bodyPr>
          <a:lstStyle/>
          <a:p>
            <a:r>
              <a:rPr lang="en-US" sz="1400" dirty="0" smtClean="0"/>
              <a:t>Population metrics highlighted in red indicate those groups disproportionately negatively impacted.  This is where the College is seeing equity gaps.</a:t>
            </a:r>
            <a:endParaRPr lang="en-US" sz="1400" dirty="0"/>
          </a:p>
        </p:txBody>
      </p:sp>
    </p:spTree>
    <p:extLst>
      <p:ext uri="{BB962C8B-B14F-4D97-AF65-F5344CB8AC3E}">
        <p14:creationId xmlns:p14="http://schemas.microsoft.com/office/powerpoint/2010/main" val="1949048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sproportionate Impact">
            <a:extLst>
              <a:ext uri="{FF2B5EF4-FFF2-40B4-BE49-F238E27FC236}">
                <a16:creationId xmlns:a16="http://schemas.microsoft.com/office/drawing/2014/main" id="{5FABF058-9542-4AD4-A2F0-0BC3FC89CCF8}"/>
              </a:ext>
            </a:extLst>
          </p:cNvPr>
          <p:cNvPicPr>
            <a:picLocks noChangeAspect="1"/>
          </p:cNvPicPr>
          <p:nvPr/>
        </p:nvPicPr>
        <p:blipFill rotWithShape="1">
          <a:blip r:embed="rId2">
            <a:extLst>
              <a:ext uri="{28A0092B-C50C-407E-A947-70E740481C1C}">
                <a14:useLocalDpi xmlns:a14="http://schemas.microsoft.com/office/drawing/2010/main" val="0"/>
              </a:ext>
            </a:extLst>
          </a:blip>
          <a:srcRect t="64281" r="17766"/>
          <a:stretch/>
        </p:blipFill>
        <p:spPr>
          <a:xfrm>
            <a:off x="482719" y="1120274"/>
            <a:ext cx="11268123" cy="4894445"/>
          </a:xfrm>
          <a:prstGeom prst="rect">
            <a:avLst/>
          </a:prstGeom>
        </p:spPr>
      </p:pic>
      <p:sp>
        <p:nvSpPr>
          <p:cNvPr id="3" name="TextBox 2"/>
          <p:cNvSpPr txBox="1"/>
          <p:nvPr/>
        </p:nvSpPr>
        <p:spPr>
          <a:xfrm>
            <a:off x="442762" y="6372157"/>
            <a:ext cx="11280809" cy="307777"/>
          </a:xfrm>
          <a:prstGeom prst="rect">
            <a:avLst/>
          </a:prstGeom>
          <a:noFill/>
        </p:spPr>
        <p:txBody>
          <a:bodyPr wrap="square" rtlCol="0">
            <a:spAutoFit/>
          </a:bodyPr>
          <a:lstStyle/>
          <a:p>
            <a:r>
              <a:rPr lang="en-US" sz="1400" dirty="0" smtClean="0"/>
              <a:t>Population metrics highlighted in red indicate those groups disproportionately negatively impacted.  This is where the College is seeing equity gaps.</a:t>
            </a:r>
            <a:endParaRPr lang="en-US" sz="1400" dirty="0"/>
          </a:p>
        </p:txBody>
      </p:sp>
    </p:spTree>
    <p:extLst>
      <p:ext uri="{BB962C8B-B14F-4D97-AF65-F5344CB8AC3E}">
        <p14:creationId xmlns:p14="http://schemas.microsoft.com/office/powerpoint/2010/main" val="1200855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7792" y="1924400"/>
            <a:ext cx="10445768" cy="3446496"/>
          </a:xfrm>
          <a:prstGeom prst="rect">
            <a:avLst/>
          </a:prstGeom>
        </p:spPr>
      </p:pic>
      <p:sp>
        <p:nvSpPr>
          <p:cNvPr id="3" name="TextBox 2"/>
          <p:cNvSpPr txBox="1"/>
          <p:nvPr/>
        </p:nvSpPr>
        <p:spPr>
          <a:xfrm>
            <a:off x="442762" y="6372157"/>
            <a:ext cx="11280809" cy="307777"/>
          </a:xfrm>
          <a:prstGeom prst="rect">
            <a:avLst/>
          </a:prstGeom>
          <a:noFill/>
        </p:spPr>
        <p:txBody>
          <a:bodyPr wrap="square" rtlCol="0">
            <a:spAutoFit/>
          </a:bodyPr>
          <a:lstStyle/>
          <a:p>
            <a:r>
              <a:rPr lang="en-US" sz="1400" dirty="0" smtClean="0"/>
              <a:t>Population metrics highlighted in red indicate those groups disproportionately negatively impacted.  This is where the College is seeing equity gaps.</a:t>
            </a:r>
            <a:endParaRPr lang="en-US" sz="1400" dirty="0"/>
          </a:p>
        </p:txBody>
      </p:sp>
    </p:spTree>
    <p:extLst>
      <p:ext uri="{BB962C8B-B14F-4D97-AF65-F5344CB8AC3E}">
        <p14:creationId xmlns:p14="http://schemas.microsoft.com/office/powerpoint/2010/main" val="4291408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completing transfer level math and English within one year of enrolling</a:t>
            </a:r>
            <a:endParaRPr lang="en-US" dirty="0"/>
          </a:p>
        </p:txBody>
      </p:sp>
      <p:pic>
        <p:nvPicPr>
          <p:cNvPr id="3" name="Picture 2"/>
          <p:cNvPicPr>
            <a:picLocks noChangeAspect="1"/>
          </p:cNvPicPr>
          <p:nvPr/>
        </p:nvPicPr>
        <p:blipFill>
          <a:blip r:embed="rId2"/>
          <a:stretch>
            <a:fillRect/>
          </a:stretch>
        </p:blipFill>
        <p:spPr>
          <a:xfrm>
            <a:off x="1627787" y="2062959"/>
            <a:ext cx="8460405" cy="4666995"/>
          </a:xfrm>
          <a:prstGeom prst="rect">
            <a:avLst/>
          </a:prstGeom>
        </p:spPr>
      </p:pic>
    </p:spTree>
    <p:extLst>
      <p:ext uri="{BB962C8B-B14F-4D97-AF65-F5344CB8AC3E}">
        <p14:creationId xmlns:p14="http://schemas.microsoft.com/office/powerpoint/2010/main" val="3277854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62812" y="192505"/>
            <a:ext cx="5149515" cy="65274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301591"/>
            <a:ext cx="6487427" cy="970450"/>
          </a:xfrm>
        </p:spPr>
        <p:txBody>
          <a:bodyPr/>
          <a:lstStyle/>
          <a:p>
            <a:r>
              <a:rPr lang="en-US" dirty="0" smtClean="0"/>
              <a:t>Persistence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10669132"/>
              </p:ext>
            </p:extLst>
          </p:nvPr>
        </p:nvGraphicFramePr>
        <p:xfrm>
          <a:off x="6862811" y="192505"/>
          <a:ext cx="5149515" cy="6527451"/>
        </p:xfrm>
        <a:graphic>
          <a:graphicData uri="http://schemas.openxmlformats.org/drawingml/2006/table">
            <a:tbl>
              <a:tblPr/>
              <a:tblGrid>
                <a:gridCol w="2747689">
                  <a:extLst>
                    <a:ext uri="{9D8B030D-6E8A-4147-A177-3AD203B41FA5}">
                      <a16:colId xmlns:a16="http://schemas.microsoft.com/office/drawing/2014/main" val="2003632844"/>
                    </a:ext>
                  </a:extLst>
                </a:gridCol>
                <a:gridCol w="1268163">
                  <a:extLst>
                    <a:ext uri="{9D8B030D-6E8A-4147-A177-3AD203B41FA5}">
                      <a16:colId xmlns:a16="http://schemas.microsoft.com/office/drawing/2014/main" val="2761988496"/>
                    </a:ext>
                  </a:extLst>
                </a:gridCol>
                <a:gridCol w="1133663">
                  <a:extLst>
                    <a:ext uri="{9D8B030D-6E8A-4147-A177-3AD203B41FA5}">
                      <a16:colId xmlns:a16="http://schemas.microsoft.com/office/drawing/2014/main" val="224939332"/>
                    </a:ext>
                  </a:extLst>
                </a:gridCol>
              </a:tblGrid>
              <a:tr h="506520">
                <a:tc>
                  <a:txBody>
                    <a:bodyPr/>
                    <a:lstStyle/>
                    <a:p>
                      <a:pPr algn="l" fontAlgn="ctr"/>
                      <a:r>
                        <a:rPr lang="en-US" sz="1400" b="1" i="0" u="none" strike="noStrike" dirty="0">
                          <a:solidFill>
                            <a:srgbClr val="000000"/>
                          </a:solidFill>
                          <a:effectLst/>
                          <a:latin typeface="Arial" panose="020B0604020202020204" pitchFamily="34" charset="0"/>
                        </a:rPr>
                        <a:t> </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Fall 2020 to Spring 2021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Fall 2020 to Fall 2021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16769953"/>
                  </a:ext>
                </a:extLst>
              </a:tr>
              <a:tr h="286711">
                <a:tc>
                  <a:txBody>
                    <a:bodyPr/>
                    <a:lstStyle/>
                    <a:p>
                      <a:pPr algn="l" fontAlgn="ctr"/>
                      <a:r>
                        <a:rPr lang="en-US" sz="1400" b="0" i="0" u="none" strike="noStrike">
                          <a:solidFill>
                            <a:srgbClr val="000000"/>
                          </a:solidFill>
                          <a:effectLst/>
                          <a:latin typeface="Arial" panose="020B0604020202020204" pitchFamily="34" charset="0"/>
                        </a:rPr>
                        <a:t>Overall persistence rates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04682"/>
                  </a:ext>
                </a:extLst>
              </a:tr>
              <a:tr h="286711">
                <a:tc>
                  <a:txBody>
                    <a:bodyPr/>
                    <a:lstStyle/>
                    <a:p>
                      <a:pPr algn="l" fontAlgn="ctr"/>
                      <a:r>
                        <a:rPr lang="en-US" sz="1400" b="1" i="0" u="none" strike="noStrike">
                          <a:solidFill>
                            <a:srgbClr val="000000"/>
                          </a:solidFill>
                          <a:effectLst/>
                          <a:latin typeface="Arial" panose="020B0604020202020204" pitchFamily="34" charset="0"/>
                        </a:rPr>
                        <a:t>Term Ethnicity Desc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11962846"/>
                  </a:ext>
                </a:extLst>
              </a:tr>
              <a:tr h="286711">
                <a:tc>
                  <a:txBody>
                    <a:bodyPr/>
                    <a:lstStyle/>
                    <a:p>
                      <a:pPr algn="l" fontAlgn="ctr"/>
                      <a:r>
                        <a:rPr lang="en-US" sz="1400" b="0" i="0" u="none" strike="noStrike">
                          <a:solidFill>
                            <a:srgbClr val="000000"/>
                          </a:solidFill>
                          <a:effectLst/>
                          <a:latin typeface="Arial" panose="020B0604020202020204" pitchFamily="34" charset="0"/>
                        </a:rPr>
                        <a:t>American Indian/Alaskan Native</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602139"/>
                  </a:ext>
                </a:extLst>
              </a:tr>
              <a:tr h="286711">
                <a:tc>
                  <a:txBody>
                    <a:bodyPr/>
                    <a:lstStyle/>
                    <a:p>
                      <a:pPr algn="l" fontAlgn="ctr"/>
                      <a:r>
                        <a:rPr lang="en-US" sz="1400" b="0" i="0" u="none" strike="noStrike">
                          <a:solidFill>
                            <a:srgbClr val="000000"/>
                          </a:solidFill>
                          <a:effectLst/>
                          <a:latin typeface="Arial" panose="020B0604020202020204" pitchFamily="34" charset="0"/>
                        </a:rPr>
                        <a:t>Asian</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65879"/>
                  </a:ext>
                </a:extLst>
              </a:tr>
              <a:tr h="286711">
                <a:tc>
                  <a:txBody>
                    <a:bodyPr/>
                    <a:lstStyle/>
                    <a:p>
                      <a:pPr algn="l" fontAlgn="ctr"/>
                      <a:r>
                        <a:rPr lang="en-US" sz="1400" b="0" i="0" u="none" strike="noStrike">
                          <a:solidFill>
                            <a:srgbClr val="000000"/>
                          </a:solidFill>
                          <a:effectLst/>
                          <a:latin typeface="Arial" panose="020B0604020202020204" pitchFamily="34" charset="0"/>
                        </a:rPr>
                        <a:t>Black - Non-Hispanic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400" b="0" i="0" u="none" strike="noStrike">
                          <a:solidFill>
                            <a:srgbClr val="000000"/>
                          </a:solidFill>
                          <a:effectLst/>
                          <a:latin typeface="Arial" panose="020B0604020202020204" pitchFamily="34" charset="0"/>
                        </a:rPr>
                        <a:t>35%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479540"/>
                  </a:ext>
                </a:extLst>
              </a:tr>
              <a:tr h="286711">
                <a:tc>
                  <a:txBody>
                    <a:bodyPr/>
                    <a:lstStyle/>
                    <a:p>
                      <a:pPr algn="l" fontAlgn="ctr"/>
                      <a:r>
                        <a:rPr lang="en-US" sz="1400" b="0" i="0" u="none" strike="noStrike">
                          <a:solidFill>
                            <a:srgbClr val="000000"/>
                          </a:solidFill>
                          <a:effectLst/>
                          <a:latin typeface="Arial" panose="020B0604020202020204" pitchFamily="34" charset="0"/>
                        </a:rPr>
                        <a:t>Filipino</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392205"/>
                  </a:ext>
                </a:extLst>
              </a:tr>
              <a:tr h="286711">
                <a:tc>
                  <a:txBody>
                    <a:bodyPr/>
                    <a:lstStyle/>
                    <a:p>
                      <a:pPr algn="l" fontAlgn="ctr"/>
                      <a:r>
                        <a:rPr lang="en-US" sz="1400" b="0" i="0" u="none" strike="noStrike">
                          <a:solidFill>
                            <a:srgbClr val="000000"/>
                          </a:solidFill>
                          <a:effectLst/>
                          <a:latin typeface="Arial" panose="020B0604020202020204" pitchFamily="34" charset="0"/>
                        </a:rPr>
                        <a:t>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38084"/>
                  </a:ext>
                </a:extLst>
              </a:tr>
              <a:tr h="286711">
                <a:tc>
                  <a:txBody>
                    <a:bodyPr/>
                    <a:lstStyle/>
                    <a:p>
                      <a:pPr algn="l" fontAlgn="ctr"/>
                      <a:r>
                        <a:rPr lang="en-US" sz="1400" b="0" i="0" u="none" strike="noStrike">
                          <a:solidFill>
                            <a:srgbClr val="000000"/>
                          </a:solidFill>
                          <a:effectLst/>
                          <a:latin typeface="Arial" panose="020B0604020202020204" pitchFamily="34" charset="0"/>
                        </a:rPr>
                        <a:t>Multiraces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349960"/>
                  </a:ext>
                </a:extLst>
              </a:tr>
              <a:tr h="286711">
                <a:tc>
                  <a:txBody>
                    <a:bodyPr/>
                    <a:lstStyle/>
                    <a:p>
                      <a:pPr algn="l" fontAlgn="ctr"/>
                      <a:r>
                        <a:rPr lang="en-US" sz="1400" b="0" i="0" u="none" strike="noStrike" dirty="0">
                          <a:solidFill>
                            <a:srgbClr val="000000"/>
                          </a:solidFill>
                          <a:effectLst/>
                          <a:latin typeface="Arial" panose="020B0604020202020204" pitchFamily="34" charset="0"/>
                        </a:rPr>
                        <a:t>Pacific Islander</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675300"/>
                  </a:ext>
                </a:extLst>
              </a:tr>
              <a:tr h="286711">
                <a:tc>
                  <a:txBody>
                    <a:bodyPr/>
                    <a:lstStyle/>
                    <a:p>
                      <a:pPr algn="l" fontAlgn="ctr"/>
                      <a:r>
                        <a:rPr lang="en-US" sz="1400" b="0" i="0" u="none" strike="noStrike">
                          <a:solidFill>
                            <a:srgbClr val="000000"/>
                          </a:solidFill>
                          <a:effectLst/>
                          <a:latin typeface="Arial" panose="020B0604020202020204" pitchFamily="34" charset="0"/>
                        </a:rPr>
                        <a:t>Unknown</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005992"/>
                  </a:ext>
                </a:extLst>
              </a:tr>
              <a:tr h="286711">
                <a:tc>
                  <a:txBody>
                    <a:bodyPr/>
                    <a:lstStyle/>
                    <a:p>
                      <a:pPr algn="l" fontAlgn="ctr"/>
                      <a:r>
                        <a:rPr lang="en-US" sz="1400" b="0" i="0" u="none" strike="noStrike">
                          <a:solidFill>
                            <a:srgbClr val="000000"/>
                          </a:solidFill>
                          <a:effectLst/>
                          <a:latin typeface="Arial" panose="020B0604020202020204" pitchFamily="34" charset="0"/>
                        </a:rPr>
                        <a:t>White Non-Hispanic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00069997"/>
                  </a:ext>
                </a:extLst>
              </a:tr>
              <a:tr h="286711">
                <a:tc>
                  <a:txBody>
                    <a:bodyPr/>
                    <a:lstStyle/>
                    <a:p>
                      <a:pPr algn="l" fontAlgn="ctr"/>
                      <a:r>
                        <a:rPr lang="en-US" sz="1400" b="1" i="0" u="none" strike="noStrike">
                          <a:solidFill>
                            <a:srgbClr val="000000"/>
                          </a:solidFill>
                          <a:effectLst/>
                          <a:latin typeface="Arial" panose="020B0604020202020204" pitchFamily="34" charset="0"/>
                        </a:rPr>
                        <a:t>Student Low Income</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8001187"/>
                  </a:ext>
                </a:extLst>
              </a:tr>
              <a:tr h="286711">
                <a:tc>
                  <a:txBody>
                    <a:bodyPr/>
                    <a:lstStyle/>
                    <a:p>
                      <a:pPr algn="l" fontAlgn="ctr"/>
                      <a:r>
                        <a:rPr lang="en-US" sz="1400" b="0" i="0" u="none" strike="noStrike">
                          <a:solidFill>
                            <a:srgbClr val="000000"/>
                          </a:solidFill>
                          <a:effectLst/>
                          <a:latin typeface="Arial" panose="020B0604020202020204" pitchFamily="34" charset="0"/>
                        </a:rPr>
                        <a:t>Yes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437161"/>
                  </a:ext>
                </a:extLst>
              </a:tr>
              <a:tr h="286711">
                <a:tc>
                  <a:txBody>
                    <a:bodyPr/>
                    <a:lstStyle/>
                    <a:p>
                      <a:pPr algn="l" fontAlgn="ctr"/>
                      <a:r>
                        <a:rPr lang="en-US" sz="1400" b="0" i="0" u="none" strike="noStrike">
                          <a:solidFill>
                            <a:srgbClr val="000000"/>
                          </a:solidFill>
                          <a:effectLst/>
                          <a:latin typeface="Arial" panose="020B0604020202020204" pitchFamily="34" charset="0"/>
                        </a:rPr>
                        <a:t>No</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485382"/>
                  </a:ext>
                </a:extLst>
              </a:tr>
              <a:tr h="286711">
                <a:tc>
                  <a:txBody>
                    <a:bodyPr/>
                    <a:lstStyle/>
                    <a:p>
                      <a:pPr algn="l" fontAlgn="ctr"/>
                      <a:r>
                        <a:rPr lang="en-US" sz="1400" b="1" i="0" u="none" strike="noStrike">
                          <a:solidFill>
                            <a:srgbClr val="000000"/>
                          </a:solidFill>
                          <a:effectLst/>
                          <a:latin typeface="Arial" panose="020B0604020202020204" pitchFamily="34" charset="0"/>
                        </a:rPr>
                        <a:t>Enrollment Status Desc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00895449"/>
                  </a:ext>
                </a:extLst>
              </a:tr>
              <a:tr h="286711">
                <a:tc>
                  <a:txBody>
                    <a:bodyPr/>
                    <a:lstStyle/>
                    <a:p>
                      <a:pPr algn="l" fontAlgn="ctr"/>
                      <a:r>
                        <a:rPr lang="en-US" sz="1400" b="0" i="0" u="none" strike="noStrike">
                          <a:solidFill>
                            <a:srgbClr val="000000"/>
                          </a:solidFill>
                          <a:effectLst/>
                          <a:latin typeface="Arial" panose="020B0604020202020204" pitchFamily="34" charset="0"/>
                        </a:rPr>
                        <a:t>Continuing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097348"/>
                  </a:ext>
                </a:extLst>
              </a:tr>
              <a:tr h="286711">
                <a:tc>
                  <a:txBody>
                    <a:bodyPr/>
                    <a:lstStyle/>
                    <a:p>
                      <a:pPr algn="l" fontAlgn="ctr"/>
                      <a:r>
                        <a:rPr lang="en-US" sz="1400" b="0" i="0" u="none" strike="noStrike">
                          <a:solidFill>
                            <a:srgbClr val="000000"/>
                          </a:solidFill>
                          <a:effectLst/>
                          <a:latin typeface="Arial" panose="020B0604020202020204" pitchFamily="34" charset="0"/>
                        </a:rPr>
                        <a:t>First-Time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355055"/>
                  </a:ext>
                </a:extLst>
              </a:tr>
              <a:tr h="286711">
                <a:tc>
                  <a:txBody>
                    <a:bodyPr/>
                    <a:lstStyle/>
                    <a:p>
                      <a:pPr algn="l" fontAlgn="ctr"/>
                      <a:r>
                        <a:rPr lang="en-US" sz="1400" b="0" i="0" u="none" strike="noStrike">
                          <a:solidFill>
                            <a:srgbClr val="000000"/>
                          </a:solidFill>
                          <a:effectLst/>
                          <a:latin typeface="Arial" panose="020B0604020202020204" pitchFamily="34" charset="0"/>
                        </a:rPr>
                        <a:t>First-Time Transfer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55%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a:solidFill>
                            <a:srgbClr val="9C0006"/>
                          </a:solidFill>
                          <a:effectLst/>
                          <a:latin typeface="Calibri" panose="020F0502020204030204" pitchFamily="34" charset="0"/>
                        </a:rPr>
                        <a:t>33%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54327760"/>
                  </a:ext>
                </a:extLst>
              </a:tr>
              <a:tr h="286711">
                <a:tc>
                  <a:txBody>
                    <a:bodyPr/>
                    <a:lstStyle/>
                    <a:p>
                      <a:pPr algn="l" fontAlgn="ctr"/>
                      <a:r>
                        <a:rPr lang="en-US" sz="1400" b="0" i="0" u="none" strike="noStrike">
                          <a:solidFill>
                            <a:srgbClr val="000000"/>
                          </a:solidFill>
                          <a:effectLst/>
                          <a:latin typeface="Arial" panose="020B0604020202020204" pitchFamily="34" charset="0"/>
                        </a:rPr>
                        <a:t>Not Applicable, Currently K-12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33%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21877020"/>
                  </a:ext>
                </a:extLst>
              </a:tr>
              <a:tr h="286711">
                <a:tc>
                  <a:txBody>
                    <a:bodyPr/>
                    <a:lstStyle/>
                    <a:p>
                      <a:pPr algn="l" fontAlgn="ctr"/>
                      <a:r>
                        <a:rPr lang="en-US" sz="1400" b="0" i="0" u="none" strike="noStrike" dirty="0">
                          <a:solidFill>
                            <a:srgbClr val="000000"/>
                          </a:solidFill>
                          <a:effectLst/>
                          <a:latin typeface="Arial" panose="020B0604020202020204" pitchFamily="34" charset="0"/>
                        </a:rPr>
                        <a:t>Returning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dirty="0">
                          <a:solidFill>
                            <a:srgbClr val="9C0006"/>
                          </a:solidFill>
                          <a:effectLst/>
                          <a:latin typeface="Calibri" panose="020F0502020204030204" pitchFamily="34" charset="0"/>
                        </a:rPr>
                        <a:t>29%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9649376"/>
                  </a:ext>
                </a:extLst>
              </a:tr>
              <a:tr h="286711">
                <a:tc>
                  <a:txBody>
                    <a:bodyPr/>
                    <a:lstStyle/>
                    <a:p>
                      <a:pPr algn="l" fontAlgn="ctr"/>
                      <a:r>
                        <a:rPr lang="en-US" sz="1400" b="0" i="0" u="none" strike="noStrike">
                          <a:solidFill>
                            <a:srgbClr val="000000"/>
                          </a:solidFill>
                          <a:effectLst/>
                          <a:latin typeface="Arial" panose="020B0604020202020204" pitchFamily="34" charset="0"/>
                        </a:rPr>
                        <a:t>Returning Transfer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dirty="0">
                          <a:solidFill>
                            <a:srgbClr val="9C0006"/>
                          </a:solidFill>
                          <a:effectLst/>
                          <a:latin typeface="Calibri" panose="020F0502020204030204" pitchFamily="34" charset="0"/>
                        </a:rPr>
                        <a:t>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00235268"/>
                  </a:ext>
                </a:extLst>
              </a:tr>
            </a:tbl>
          </a:graphicData>
        </a:graphic>
      </p:graphicFrame>
      <p:graphicFrame>
        <p:nvGraphicFramePr>
          <p:cNvPr id="8" name="Chart 7"/>
          <p:cNvGraphicFramePr>
            <a:graphicFrameLocks/>
          </p:cNvGraphicFramePr>
          <p:nvPr>
            <p:custDataLst>
              <p:tags r:id="rId1"/>
            </p:custDataLst>
            <p:extLst>
              <p:ext uri="{D42A27DB-BD31-4B8C-83A1-F6EECF244321}">
                <p14:modId xmlns:p14="http://schemas.microsoft.com/office/powerpoint/2010/main" val="207604846"/>
              </p:ext>
            </p:extLst>
          </p:nvPr>
        </p:nvGraphicFramePr>
        <p:xfrm>
          <a:off x="600891" y="2361512"/>
          <a:ext cx="5651404" cy="376978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91966" y="6289062"/>
            <a:ext cx="6096000" cy="430887"/>
          </a:xfrm>
          <a:prstGeom prst="rect">
            <a:avLst/>
          </a:prstGeom>
        </p:spPr>
        <p:txBody>
          <a:bodyPr>
            <a:spAutoFit/>
          </a:bodyPr>
          <a:lstStyle/>
          <a:p>
            <a:r>
              <a:rPr lang="en-US" sz="1100" dirty="0">
                <a:latin typeface="Calibri" panose="020F0502020204030204" pitchFamily="34" charset="0"/>
              </a:rPr>
              <a:t>‡ Spring 2020, Summer 2020, Fall 2020, and Spring 2021 were impacted by </a:t>
            </a:r>
            <a:r>
              <a:rPr lang="en-US" sz="1100" dirty="0" err="1">
                <a:latin typeface="Calibri" panose="020F0502020204030204" pitchFamily="34" charset="0"/>
              </a:rPr>
              <a:t>Covid</a:t>
            </a:r>
            <a:r>
              <a:rPr lang="en-US" sz="1100" dirty="0">
                <a:latin typeface="Calibri" panose="020F0502020204030204" pitchFamily="34" charset="0"/>
              </a:rPr>
              <a:t> 19 and may not be representative of a typical academic year</a:t>
            </a:r>
            <a:r>
              <a:rPr lang="en-US" sz="1100" dirty="0"/>
              <a:t> </a:t>
            </a:r>
          </a:p>
        </p:txBody>
      </p:sp>
    </p:spTree>
    <p:extLst>
      <p:ext uri="{BB962C8B-B14F-4D97-AF65-F5344CB8AC3E}">
        <p14:creationId xmlns:p14="http://schemas.microsoft.com/office/powerpoint/2010/main" val="35300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ext uri="{D42A27DB-BD31-4B8C-83A1-F6EECF244321}">
                <p14:modId xmlns:p14="http://schemas.microsoft.com/office/powerpoint/2010/main" val="1502405315"/>
              </p:ext>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r>
              <a:rPr lang="en-US" dirty="0" smtClean="0"/>
              <a:t>Winter 2021</a:t>
            </a:r>
            <a:endParaRPr lang="en-US" dirty="0"/>
          </a:p>
        </p:txBody>
      </p:sp>
      <p:sp>
        <p:nvSpPr>
          <p:cNvPr id="7" name="TextBox 6"/>
          <p:cNvSpPr txBox="1"/>
          <p:nvPr/>
        </p:nvSpPr>
        <p:spPr>
          <a:xfrm>
            <a:off x="3942776" y="1661193"/>
            <a:ext cx="1297150" cy="369332"/>
          </a:xfrm>
          <a:prstGeom prst="rect">
            <a:avLst/>
          </a:prstGeom>
          <a:noFill/>
        </p:spPr>
        <p:txBody>
          <a:bodyPr wrap="none" rtlCol="0">
            <a:spAutoFit/>
          </a:bodyPr>
          <a:lstStyle/>
          <a:p>
            <a:r>
              <a:rPr lang="en-US" dirty="0" smtClean="0"/>
              <a:t>Spring 2021</a:t>
            </a:r>
            <a:endParaRPr lang="en-US" dirty="0"/>
          </a:p>
        </p:txBody>
      </p:sp>
      <p:sp>
        <p:nvSpPr>
          <p:cNvPr id="8" name="TextBox 7"/>
          <p:cNvSpPr txBox="1"/>
          <p:nvPr/>
        </p:nvSpPr>
        <p:spPr>
          <a:xfrm>
            <a:off x="6805679" y="1661193"/>
            <a:ext cx="1739259" cy="369332"/>
          </a:xfrm>
          <a:prstGeom prst="rect">
            <a:avLst/>
          </a:prstGeom>
          <a:noFill/>
        </p:spPr>
        <p:txBody>
          <a:bodyPr wrap="none" rtlCol="0">
            <a:spAutoFit/>
          </a:bodyPr>
          <a:lstStyle/>
          <a:p>
            <a:r>
              <a:rPr lang="en-US" dirty="0" smtClean="0"/>
              <a:t>September 2021</a:t>
            </a:r>
            <a:endParaRPr lang="en-US" dirty="0"/>
          </a:p>
        </p:txBody>
      </p:sp>
      <p:sp>
        <p:nvSpPr>
          <p:cNvPr id="9" name="TextBox 8"/>
          <p:cNvSpPr txBox="1"/>
          <p:nvPr/>
        </p:nvSpPr>
        <p:spPr>
          <a:xfrm>
            <a:off x="9714926" y="1661193"/>
            <a:ext cx="1469633" cy="369332"/>
          </a:xfrm>
          <a:prstGeom prst="rect">
            <a:avLst/>
          </a:prstGeom>
          <a:noFill/>
        </p:spPr>
        <p:txBody>
          <a:bodyPr wrap="none" rtlCol="0">
            <a:spAutoFit/>
          </a:bodyPr>
          <a:lstStyle/>
          <a:p>
            <a:r>
              <a:rPr lang="en-US" dirty="0" smtClean="0"/>
              <a:t>October 2021</a:t>
            </a:r>
            <a:endParaRPr lang="en-US" dirty="0"/>
          </a:p>
        </p:txBody>
      </p:sp>
      <p:graphicFrame>
        <p:nvGraphicFramePr>
          <p:cNvPr id="10" name="Diagram 9"/>
          <p:cNvGraphicFramePr/>
          <p:nvPr>
            <p:extLst>
              <p:ext uri="{D42A27DB-BD31-4B8C-83A1-F6EECF244321}">
                <p14:modId xmlns:p14="http://schemas.microsoft.com/office/powerpoint/2010/main" val="2386756007"/>
              </p:ext>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r>
              <a:rPr lang="en-US" dirty="0" smtClean="0"/>
              <a:t>October 2021</a:t>
            </a:r>
            <a:endParaRPr lang="en-US" dirty="0"/>
          </a:p>
        </p:txBody>
      </p:sp>
      <p:sp>
        <p:nvSpPr>
          <p:cNvPr id="12" name="TextBox 11"/>
          <p:cNvSpPr txBox="1"/>
          <p:nvPr/>
        </p:nvSpPr>
        <p:spPr>
          <a:xfrm>
            <a:off x="3942776" y="3595511"/>
            <a:ext cx="1694631" cy="369332"/>
          </a:xfrm>
          <a:prstGeom prst="rect">
            <a:avLst/>
          </a:prstGeom>
          <a:noFill/>
        </p:spPr>
        <p:txBody>
          <a:bodyPr wrap="none" rtlCol="0">
            <a:spAutoFit/>
          </a:bodyPr>
          <a:lstStyle/>
          <a:p>
            <a:r>
              <a:rPr lang="en-US" dirty="0" smtClean="0"/>
              <a:t>November 2021</a:t>
            </a:r>
            <a:endParaRPr lang="en-US" dirty="0"/>
          </a:p>
        </p:txBody>
      </p:sp>
      <p:sp>
        <p:nvSpPr>
          <p:cNvPr id="13" name="TextBox 12"/>
          <p:cNvSpPr txBox="1"/>
          <p:nvPr/>
        </p:nvSpPr>
        <p:spPr>
          <a:xfrm>
            <a:off x="6805679" y="3595511"/>
            <a:ext cx="1678665" cy="369332"/>
          </a:xfrm>
          <a:prstGeom prst="rect">
            <a:avLst/>
          </a:prstGeom>
          <a:noFill/>
        </p:spPr>
        <p:txBody>
          <a:bodyPr wrap="none" rtlCol="0">
            <a:spAutoFit/>
          </a:bodyPr>
          <a:lstStyle/>
          <a:p>
            <a:r>
              <a:rPr lang="en-US" dirty="0" smtClean="0"/>
              <a:t>December 2021</a:t>
            </a:r>
            <a:endParaRPr lang="en-US" dirty="0"/>
          </a:p>
        </p:txBody>
      </p:sp>
      <p:sp>
        <p:nvSpPr>
          <p:cNvPr id="14" name="TextBox 13"/>
          <p:cNvSpPr txBox="1"/>
          <p:nvPr/>
        </p:nvSpPr>
        <p:spPr>
          <a:xfrm>
            <a:off x="9714926" y="3595511"/>
            <a:ext cx="1543371" cy="369332"/>
          </a:xfrm>
          <a:prstGeom prst="rect">
            <a:avLst/>
          </a:prstGeom>
          <a:noFill/>
        </p:spPr>
        <p:txBody>
          <a:bodyPr wrap="none" rtlCol="0">
            <a:spAutoFit/>
          </a:bodyPr>
          <a:lstStyle/>
          <a:p>
            <a:r>
              <a:rPr lang="en-US" dirty="0" smtClean="0"/>
              <a:t>February 2022</a:t>
            </a:r>
            <a:endParaRPr lang="en-US" dirty="0"/>
          </a:p>
        </p:txBody>
      </p:sp>
      <p:graphicFrame>
        <p:nvGraphicFramePr>
          <p:cNvPr id="15" name="Diagram 14"/>
          <p:cNvGraphicFramePr/>
          <p:nvPr>
            <p:extLst>
              <p:ext uri="{D42A27DB-BD31-4B8C-83A1-F6EECF244321}">
                <p14:modId xmlns:p14="http://schemas.microsoft.com/office/powerpoint/2010/main" val="4099078962"/>
              </p:ext>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r>
              <a:rPr lang="en-US" dirty="0" smtClean="0"/>
              <a:t>February 2022</a:t>
            </a:r>
            <a:endParaRPr lang="en-US" dirty="0"/>
          </a:p>
        </p:txBody>
      </p:sp>
      <p:sp>
        <p:nvSpPr>
          <p:cNvPr id="17" name="TextBox 16"/>
          <p:cNvSpPr txBox="1"/>
          <p:nvPr/>
        </p:nvSpPr>
        <p:spPr>
          <a:xfrm>
            <a:off x="3985992" y="5371997"/>
            <a:ext cx="1309782" cy="369332"/>
          </a:xfrm>
          <a:prstGeom prst="rect">
            <a:avLst/>
          </a:prstGeom>
          <a:noFill/>
        </p:spPr>
        <p:txBody>
          <a:bodyPr wrap="none" rtlCol="0">
            <a:spAutoFit/>
          </a:bodyPr>
          <a:lstStyle/>
          <a:p>
            <a:r>
              <a:rPr lang="en-US" dirty="0" smtClean="0"/>
              <a:t>March 2022</a:t>
            </a:r>
            <a:endParaRPr lang="en-US" dirty="0"/>
          </a:p>
        </p:txBody>
      </p:sp>
      <p:sp>
        <p:nvSpPr>
          <p:cNvPr id="18" name="TextBox 17"/>
          <p:cNvSpPr txBox="1"/>
          <p:nvPr/>
        </p:nvSpPr>
        <p:spPr>
          <a:xfrm>
            <a:off x="6848895" y="5371997"/>
            <a:ext cx="1146468" cy="369332"/>
          </a:xfrm>
          <a:prstGeom prst="rect">
            <a:avLst/>
          </a:prstGeom>
          <a:noFill/>
        </p:spPr>
        <p:txBody>
          <a:bodyPr wrap="none" rtlCol="0">
            <a:spAutoFit/>
          </a:bodyPr>
          <a:lstStyle/>
          <a:p>
            <a:r>
              <a:rPr lang="en-US" dirty="0" smtClean="0"/>
              <a:t>April 2022</a:t>
            </a:r>
            <a:endParaRPr lang="en-US" dirty="0"/>
          </a:p>
        </p:txBody>
      </p:sp>
      <p:sp>
        <p:nvSpPr>
          <p:cNvPr id="19" name="TextBox 18"/>
          <p:cNvSpPr txBox="1"/>
          <p:nvPr/>
        </p:nvSpPr>
        <p:spPr>
          <a:xfrm>
            <a:off x="9758142" y="5371997"/>
            <a:ext cx="1113318" cy="369332"/>
          </a:xfrm>
          <a:prstGeom prst="rect">
            <a:avLst/>
          </a:prstGeom>
          <a:noFill/>
        </p:spPr>
        <p:txBody>
          <a:bodyPr wrap="none" rtlCol="0">
            <a:spAutoFit/>
          </a:bodyPr>
          <a:lstStyle/>
          <a:p>
            <a:r>
              <a:rPr lang="en-US" dirty="0" smtClean="0"/>
              <a:t>May 2022</a:t>
            </a:r>
            <a:endParaRPr lang="en-US" dirty="0"/>
          </a:p>
        </p:txBody>
      </p:sp>
    </p:spTree>
    <p:extLst>
      <p:ext uri="{BB962C8B-B14F-4D97-AF65-F5344CB8AC3E}">
        <p14:creationId xmlns:p14="http://schemas.microsoft.com/office/powerpoint/2010/main" val="2978195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049" y="3400926"/>
            <a:ext cx="4476352" cy="970450"/>
          </a:xfrm>
        </p:spPr>
        <p:txBody>
          <a:bodyPr>
            <a:normAutofit fontScale="90000"/>
          </a:bodyPr>
          <a:lstStyle/>
          <a:p>
            <a:r>
              <a:rPr lang="en-US" sz="2800" dirty="0" smtClean="0"/>
              <a:t>Students </a:t>
            </a:r>
            <a:r>
              <a:rPr lang="en-US" sz="2800" u="sng" dirty="0" smtClean="0"/>
              <a:t>persist from fall to spring</a:t>
            </a:r>
            <a:r>
              <a:rPr lang="en-US" sz="2800" dirty="0" smtClean="0"/>
              <a:t> at higher rates with the support of special programs (Promise, EOPS, College for Working Adults, ESO </a:t>
            </a:r>
            <a:r>
              <a:rPr lang="en-US" sz="2800" dirty="0" err="1" smtClean="0"/>
              <a:t>Adelante</a:t>
            </a:r>
            <a:r>
              <a:rPr lang="en-US" sz="2800" dirty="0" smtClean="0"/>
              <a:t>, Puente, COLTS)</a:t>
            </a:r>
            <a:br>
              <a:rPr lang="en-US" sz="2800" dirty="0" smtClean="0"/>
            </a:br>
            <a:r>
              <a:rPr lang="en-US" sz="2800" dirty="0"/>
              <a:t/>
            </a:r>
            <a:br>
              <a:rPr lang="en-US" sz="2800" dirty="0"/>
            </a:br>
            <a:r>
              <a:rPr lang="en-US" sz="2800" dirty="0" smtClean="0"/>
              <a:t/>
            </a:r>
            <a:br>
              <a:rPr lang="en-US" sz="2800" dirty="0" smtClean="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406443624"/>
              </p:ext>
            </p:extLst>
          </p:nvPr>
        </p:nvGraphicFramePr>
        <p:xfrm>
          <a:off x="6438696" y="867883"/>
          <a:ext cx="4563328" cy="5311371"/>
        </p:xfrm>
        <a:graphic>
          <a:graphicData uri="http://schemas.openxmlformats.org/drawingml/2006/table">
            <a:tbl>
              <a:tblPr firstRow="1" firstCol="1">
                <a:tableStyleId>{93296810-A885-4BE3-A3E7-6D5BEEA58F35}</a:tableStyleId>
              </a:tblPr>
              <a:tblGrid>
                <a:gridCol w="1805272">
                  <a:extLst>
                    <a:ext uri="{9D8B030D-6E8A-4147-A177-3AD203B41FA5}">
                      <a16:colId xmlns:a16="http://schemas.microsoft.com/office/drawing/2014/main" val="196788986"/>
                    </a:ext>
                  </a:extLst>
                </a:gridCol>
                <a:gridCol w="1263691">
                  <a:extLst>
                    <a:ext uri="{9D8B030D-6E8A-4147-A177-3AD203B41FA5}">
                      <a16:colId xmlns:a16="http://schemas.microsoft.com/office/drawing/2014/main" val="1678662838"/>
                    </a:ext>
                  </a:extLst>
                </a:gridCol>
                <a:gridCol w="1494365">
                  <a:extLst>
                    <a:ext uri="{9D8B030D-6E8A-4147-A177-3AD203B41FA5}">
                      <a16:colId xmlns:a16="http://schemas.microsoft.com/office/drawing/2014/main" val="111410122"/>
                    </a:ext>
                  </a:extLst>
                </a:gridCol>
              </a:tblGrid>
              <a:tr h="293809">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fontAlgn="b"/>
                      <a:r>
                        <a:rPr lang="en-US" sz="1800" u="none" strike="noStrike" dirty="0">
                          <a:effectLst/>
                        </a:rPr>
                        <a:t>Persistence</a:t>
                      </a:r>
                      <a:endParaRPr lang="en-US" sz="18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534296905"/>
                  </a:ext>
                </a:extLst>
              </a:tr>
              <a:tr h="580971">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b="1" u="none" strike="noStrike" dirty="0">
                          <a:effectLst/>
                        </a:rPr>
                        <a:t>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b="1" u="none" strike="noStrike" dirty="0">
                          <a:effectLst/>
                        </a:rPr>
                        <a:t>No 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31110149"/>
                  </a:ext>
                </a:extLst>
              </a:tr>
              <a:tr h="293809">
                <a:tc>
                  <a:txBody>
                    <a:bodyPr/>
                    <a:lstStyle/>
                    <a:p>
                      <a:pPr algn="l" fontAlgn="b"/>
                      <a:r>
                        <a:rPr lang="en-US" sz="1800" u="none" strike="noStrike">
                          <a:effectLst/>
                        </a:rPr>
                        <a:t>Full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95%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79%</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98391882"/>
                  </a:ext>
                </a:extLst>
              </a:tr>
              <a:tr h="293809">
                <a:tc>
                  <a:txBody>
                    <a:bodyPr/>
                    <a:lstStyle/>
                    <a:p>
                      <a:pPr algn="l" fontAlgn="b"/>
                      <a:r>
                        <a:rPr lang="en-US" sz="1800" u="none" strike="noStrike">
                          <a:effectLst/>
                        </a:rPr>
                        <a:t>Part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83%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52%</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57313711"/>
                  </a:ext>
                </a:extLst>
              </a:tr>
              <a:tr h="293809">
                <a:tc>
                  <a:txBody>
                    <a:bodyPr/>
                    <a:lstStyle/>
                    <a:p>
                      <a:pPr algn="l" fontAlgn="b"/>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19060233"/>
                  </a:ext>
                </a:extLst>
              </a:tr>
              <a:tr h="293809">
                <a:tc>
                  <a:txBody>
                    <a:bodyPr/>
                    <a:lstStyle/>
                    <a:p>
                      <a:pPr algn="l" fontAlgn="b"/>
                      <a:r>
                        <a:rPr lang="en-US" sz="1800" u="none" strike="noStrike" dirty="0">
                          <a:effectLst/>
                        </a:rPr>
                        <a:t>Low Income</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dirty="0">
                          <a:effectLst/>
                        </a:rPr>
                        <a:t>95%</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34041211"/>
                  </a:ext>
                </a:extLst>
              </a:tr>
              <a:tr h="293809">
                <a:tc>
                  <a:txBody>
                    <a:bodyPr/>
                    <a:lstStyle/>
                    <a:p>
                      <a:pPr algn="l"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6438940"/>
                  </a:ext>
                </a:extLst>
              </a:tr>
              <a:tr h="293809">
                <a:tc>
                  <a:txBody>
                    <a:bodyPr/>
                    <a:lstStyle/>
                    <a:p>
                      <a:pPr algn="l"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3970660"/>
                  </a:ext>
                </a:extLst>
              </a:tr>
              <a:tr h="623721">
                <a:tc>
                  <a:txBody>
                    <a:bodyPr/>
                    <a:lstStyle/>
                    <a:p>
                      <a:pPr algn="l"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25%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92214737"/>
                  </a:ext>
                </a:extLst>
              </a:tr>
              <a:tr h="293809">
                <a:tc>
                  <a:txBody>
                    <a:bodyPr/>
                    <a:lstStyle/>
                    <a:p>
                      <a:pPr algn="l"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75212077"/>
                  </a:ext>
                </a:extLst>
              </a:tr>
              <a:tr h="293809">
                <a:tc>
                  <a:txBody>
                    <a:bodyPr/>
                    <a:lstStyle/>
                    <a:p>
                      <a:pPr algn="l"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91%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52494964"/>
                  </a:ext>
                </a:extLst>
              </a:tr>
              <a:tr h="293809">
                <a:tc>
                  <a:txBody>
                    <a:bodyPr/>
                    <a:lstStyle/>
                    <a:p>
                      <a:pPr algn="l"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67603947"/>
                  </a:ext>
                </a:extLst>
              </a:tr>
              <a:tr h="293809">
                <a:tc>
                  <a:txBody>
                    <a:bodyPr/>
                    <a:lstStyle/>
                    <a:p>
                      <a:pPr algn="l"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57741115"/>
                  </a:ext>
                </a:extLst>
              </a:tr>
              <a:tr h="293809">
                <a:tc>
                  <a:txBody>
                    <a:bodyPr/>
                    <a:lstStyle/>
                    <a:p>
                      <a:pPr algn="l"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07574482"/>
                  </a:ext>
                </a:extLst>
              </a:tr>
              <a:tr h="580971">
                <a:tc>
                  <a:txBody>
                    <a:bodyPr/>
                    <a:lstStyle/>
                    <a:p>
                      <a:pPr algn="l"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effectLst/>
                        </a:rPr>
                        <a:t>71%</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73762374"/>
                  </a:ext>
                </a:extLst>
              </a:tr>
            </a:tbl>
          </a:graphicData>
        </a:graphic>
      </p:graphicFrame>
      <p:sp>
        <p:nvSpPr>
          <p:cNvPr id="5" name="TextBox 4"/>
          <p:cNvSpPr txBox="1"/>
          <p:nvPr/>
        </p:nvSpPr>
        <p:spPr>
          <a:xfrm>
            <a:off x="6438696" y="6304547"/>
            <a:ext cx="2058449" cy="307777"/>
          </a:xfrm>
          <a:prstGeom prst="rect">
            <a:avLst/>
          </a:prstGeom>
          <a:noFill/>
        </p:spPr>
        <p:txBody>
          <a:bodyPr wrap="none" rtlCol="0">
            <a:spAutoFit/>
          </a:bodyPr>
          <a:lstStyle/>
          <a:p>
            <a:r>
              <a:rPr lang="en-US" sz="1400" dirty="0" smtClean="0"/>
              <a:t>Fall 2020 first time cohort</a:t>
            </a:r>
          </a:p>
        </p:txBody>
      </p:sp>
    </p:spTree>
    <p:extLst>
      <p:ext uri="{BB962C8B-B14F-4D97-AF65-F5344CB8AC3E}">
        <p14:creationId xmlns:p14="http://schemas.microsoft.com/office/powerpoint/2010/main" val="324455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28422909"/>
              </p:ext>
            </p:extLst>
          </p:nvPr>
        </p:nvGraphicFramePr>
        <p:xfrm>
          <a:off x="6948835" y="714261"/>
          <a:ext cx="4598203" cy="5643624"/>
        </p:xfrm>
        <a:graphic>
          <a:graphicData uri="http://schemas.openxmlformats.org/drawingml/2006/table">
            <a:tbl>
              <a:tblPr firstRow="1" firstCol="1">
                <a:tableStyleId>{5C22544A-7EE6-4342-B048-85BDC9FD1C3A}</a:tableStyleId>
              </a:tblPr>
              <a:tblGrid>
                <a:gridCol w="1819069">
                  <a:extLst>
                    <a:ext uri="{9D8B030D-6E8A-4147-A177-3AD203B41FA5}">
                      <a16:colId xmlns:a16="http://schemas.microsoft.com/office/drawing/2014/main" val="34905428"/>
                    </a:ext>
                  </a:extLst>
                </a:gridCol>
                <a:gridCol w="1273348">
                  <a:extLst>
                    <a:ext uri="{9D8B030D-6E8A-4147-A177-3AD203B41FA5}">
                      <a16:colId xmlns:a16="http://schemas.microsoft.com/office/drawing/2014/main" val="1291012844"/>
                    </a:ext>
                  </a:extLst>
                </a:gridCol>
                <a:gridCol w="1505786">
                  <a:extLst>
                    <a:ext uri="{9D8B030D-6E8A-4147-A177-3AD203B41FA5}">
                      <a16:colId xmlns:a16="http://schemas.microsoft.com/office/drawing/2014/main" val="2431090274"/>
                    </a:ext>
                  </a:extLst>
                </a:gridCol>
              </a:tblGrid>
              <a:tr h="343671">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fontAlgn="b"/>
                      <a:r>
                        <a:rPr lang="en-US" sz="1800" u="none" strike="noStrike">
                          <a:effectLst/>
                        </a:rPr>
                        <a:t>% of Units Taken Successful</a:t>
                      </a:r>
                      <a:endParaRPr lang="en-US" sz="18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2874259575"/>
                  </a:ext>
                </a:extLst>
              </a:tr>
              <a:tr h="343671">
                <a:tc>
                  <a:txBody>
                    <a:bodyPr/>
                    <a:lstStyle/>
                    <a:p>
                      <a:pPr algn="l"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b="1" u="none" strike="noStrike" dirty="0">
                          <a:effectLst/>
                        </a:rPr>
                        <a:t>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b="1" u="none" strike="noStrike" dirty="0">
                          <a:effectLst/>
                        </a:rPr>
                        <a:t>No 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73484314"/>
                  </a:ext>
                </a:extLst>
              </a:tr>
              <a:tr h="330453">
                <a:tc>
                  <a:txBody>
                    <a:bodyPr/>
                    <a:lstStyle/>
                    <a:p>
                      <a:pPr algn="l" fontAlgn="b"/>
                      <a:r>
                        <a:rPr lang="en-US" sz="1800" u="none" strike="noStrike">
                          <a:effectLst/>
                        </a:rPr>
                        <a:t>Full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53%</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90829106"/>
                  </a:ext>
                </a:extLst>
              </a:tr>
              <a:tr h="330453">
                <a:tc>
                  <a:txBody>
                    <a:bodyPr/>
                    <a:lstStyle/>
                    <a:p>
                      <a:pPr algn="l" fontAlgn="b"/>
                      <a:r>
                        <a:rPr lang="en-US" sz="1800" u="none" strike="noStrike">
                          <a:effectLst/>
                        </a:rPr>
                        <a:t>Part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5444014"/>
                  </a:ext>
                </a:extLst>
              </a:tr>
              <a:tr h="330453">
                <a:tc>
                  <a:txBody>
                    <a:bodyPr/>
                    <a:lstStyle/>
                    <a:p>
                      <a:pPr algn="l" fontAlgn="b"/>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35797992"/>
                  </a:ext>
                </a:extLst>
              </a:tr>
              <a:tr h="330453">
                <a:tc>
                  <a:txBody>
                    <a:bodyPr/>
                    <a:lstStyle/>
                    <a:p>
                      <a:pPr algn="l" fontAlgn="b"/>
                      <a:r>
                        <a:rPr lang="en-US" sz="1800" u="none" strike="noStrike">
                          <a:effectLst/>
                        </a:rPr>
                        <a:t>Low Income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20023900"/>
                  </a:ext>
                </a:extLst>
              </a:tr>
              <a:tr h="330453">
                <a:tc>
                  <a:txBody>
                    <a:bodyPr/>
                    <a:lstStyle/>
                    <a:p>
                      <a:pPr algn="l"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58319061"/>
                  </a:ext>
                </a:extLst>
              </a:tr>
              <a:tr h="330453">
                <a:tc>
                  <a:txBody>
                    <a:bodyPr/>
                    <a:lstStyle/>
                    <a:p>
                      <a:pPr algn="l"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75545908"/>
                  </a:ext>
                </a:extLst>
              </a:tr>
              <a:tr h="330453">
                <a:tc>
                  <a:txBody>
                    <a:bodyPr/>
                    <a:lstStyle/>
                    <a:p>
                      <a:pPr algn="l"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dirty="0">
                          <a:effectLst/>
                        </a:rPr>
                        <a:t>100%</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43%</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90446332"/>
                  </a:ext>
                </a:extLst>
              </a:tr>
              <a:tr h="330453">
                <a:tc>
                  <a:txBody>
                    <a:bodyPr/>
                    <a:lstStyle/>
                    <a:p>
                      <a:pPr algn="l"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86%</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01488078"/>
                  </a:ext>
                </a:extLst>
              </a:tr>
              <a:tr h="330453">
                <a:tc>
                  <a:txBody>
                    <a:bodyPr/>
                    <a:lstStyle/>
                    <a:p>
                      <a:pPr algn="l"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17369628"/>
                  </a:ext>
                </a:extLst>
              </a:tr>
              <a:tr h="330453">
                <a:tc>
                  <a:txBody>
                    <a:bodyPr/>
                    <a:lstStyle/>
                    <a:p>
                      <a:pPr algn="l"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48%</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0674834"/>
                  </a:ext>
                </a:extLst>
              </a:tr>
              <a:tr h="330453">
                <a:tc>
                  <a:txBody>
                    <a:bodyPr/>
                    <a:lstStyle/>
                    <a:p>
                      <a:pPr algn="l"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225298664"/>
                  </a:ext>
                </a:extLst>
              </a:tr>
              <a:tr h="330453">
                <a:tc>
                  <a:txBody>
                    <a:bodyPr/>
                    <a:lstStyle/>
                    <a:p>
                      <a:pPr algn="l"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76%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73373969"/>
                  </a:ext>
                </a:extLst>
              </a:tr>
              <a:tr h="330453">
                <a:tc>
                  <a:txBody>
                    <a:bodyPr/>
                    <a:lstStyle/>
                    <a:p>
                      <a:pPr algn="l"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effectLst/>
                        </a:rPr>
                        <a:t>56%</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38868933"/>
                  </a:ext>
                </a:extLst>
              </a:tr>
            </a:tbl>
          </a:graphicData>
        </a:graphic>
      </p:graphicFrame>
      <p:sp>
        <p:nvSpPr>
          <p:cNvPr id="8" name="Title 1"/>
          <p:cNvSpPr>
            <a:spLocks noGrp="1"/>
          </p:cNvSpPr>
          <p:nvPr>
            <p:ph type="title"/>
          </p:nvPr>
        </p:nvSpPr>
        <p:spPr>
          <a:xfrm>
            <a:off x="933045" y="2679032"/>
            <a:ext cx="4476352" cy="970450"/>
          </a:xfrm>
        </p:spPr>
        <p:txBody>
          <a:bodyPr>
            <a:normAutofit fontScale="90000"/>
          </a:bodyPr>
          <a:lstStyle/>
          <a:p>
            <a:r>
              <a:rPr lang="en-US" sz="2800" dirty="0" smtClean="0"/>
              <a:t>Students are able to </a:t>
            </a:r>
            <a:r>
              <a:rPr lang="en-US" sz="2800" u="sng" dirty="0" smtClean="0"/>
              <a:t>succeed in a higher number of units </a:t>
            </a:r>
            <a:r>
              <a:rPr lang="en-US" sz="2800" dirty="0" smtClean="0"/>
              <a:t>with the support of special programs </a:t>
            </a:r>
            <a:r>
              <a:rPr lang="en-US" sz="2800" dirty="0"/>
              <a:t>(Promise, EOPS, College for Working Adults, ESO </a:t>
            </a:r>
            <a:r>
              <a:rPr lang="en-US" sz="2800" dirty="0" err="1"/>
              <a:t>Adelante</a:t>
            </a:r>
            <a:r>
              <a:rPr lang="en-US" sz="2800" dirty="0"/>
              <a:t>, Puente, </a:t>
            </a:r>
            <a:r>
              <a:rPr lang="en-US" sz="2800" dirty="0" smtClean="0"/>
              <a:t>COLTS)</a:t>
            </a:r>
            <a:endParaRPr lang="en-US" sz="2800" dirty="0"/>
          </a:p>
        </p:txBody>
      </p:sp>
      <p:sp>
        <p:nvSpPr>
          <p:cNvPr id="9" name="TextBox 8"/>
          <p:cNvSpPr txBox="1"/>
          <p:nvPr/>
        </p:nvSpPr>
        <p:spPr>
          <a:xfrm>
            <a:off x="6852583" y="6357885"/>
            <a:ext cx="2058449" cy="307777"/>
          </a:xfrm>
          <a:prstGeom prst="rect">
            <a:avLst/>
          </a:prstGeom>
          <a:noFill/>
        </p:spPr>
        <p:txBody>
          <a:bodyPr wrap="none" rtlCol="0">
            <a:spAutoFit/>
          </a:bodyPr>
          <a:lstStyle/>
          <a:p>
            <a:r>
              <a:rPr lang="en-US" sz="1400" dirty="0" smtClean="0"/>
              <a:t>Fall 2020 first time cohort</a:t>
            </a:r>
          </a:p>
        </p:txBody>
      </p:sp>
    </p:spTree>
    <p:extLst>
      <p:ext uri="{BB962C8B-B14F-4D97-AF65-F5344CB8AC3E}">
        <p14:creationId xmlns:p14="http://schemas.microsoft.com/office/powerpoint/2010/main" val="3612751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Metrics</a:t>
            </a:r>
            <a:endParaRPr lang="en-US" dirty="0"/>
          </a:p>
        </p:txBody>
      </p:sp>
    </p:spTree>
    <p:extLst>
      <p:ext uri="{BB962C8B-B14F-4D97-AF65-F5344CB8AC3E}">
        <p14:creationId xmlns:p14="http://schemas.microsoft.com/office/powerpoint/2010/main" val="3827060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Completion</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241593102"/>
              </p:ext>
            </p:extLst>
          </p:nvPr>
        </p:nvGraphicFramePr>
        <p:xfrm>
          <a:off x="1576936" y="1761422"/>
          <a:ext cx="9357362" cy="4328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19239" y="6271757"/>
            <a:ext cx="11517162" cy="523220"/>
          </a:xfrm>
          <a:prstGeom prst="rect">
            <a:avLst/>
          </a:prstGeom>
          <a:noFill/>
        </p:spPr>
        <p:txBody>
          <a:bodyPr wrap="square" rtlCol="0">
            <a:spAutoFit/>
          </a:bodyPr>
          <a:lstStyle/>
          <a:p>
            <a:r>
              <a:rPr lang="en-US" sz="1400" dirty="0" smtClean="0"/>
              <a:t>Note:  Degree and certificate awards in 2020-21 are anticipated to be higher than the last 5 years, but they are still being evaluated, so the number reported above is preliminary (those actually awarded).</a:t>
            </a:r>
            <a:endParaRPr lang="en-US" sz="1400" dirty="0"/>
          </a:p>
        </p:txBody>
      </p:sp>
    </p:spTree>
    <p:extLst>
      <p:ext uri="{BB962C8B-B14F-4D97-AF65-F5344CB8AC3E}">
        <p14:creationId xmlns:p14="http://schemas.microsoft.com/office/powerpoint/2010/main" val="3778662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 of unduplicated students who earn an associate degree within</a:t>
            </a:r>
            <a:r>
              <a:rPr lang="en-US" dirty="0"/>
              <a:t> </a:t>
            </a:r>
          </a:p>
        </p:txBody>
      </p:sp>
      <p:graphicFrame>
        <p:nvGraphicFramePr>
          <p:cNvPr id="4" name="Chart 3"/>
          <p:cNvGraphicFramePr>
            <a:graphicFrameLocks/>
          </p:cNvGraphicFramePr>
          <p:nvPr>
            <p:custDataLst>
              <p:tags r:id="rId1"/>
            </p:custDataLst>
          </p:nvPr>
        </p:nvGraphicFramePr>
        <p:xfrm>
          <a:off x="913795" y="1693862"/>
          <a:ext cx="10353761" cy="4649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1828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Outcomes</a:t>
            </a:r>
            <a:endParaRPr lang="en-US" dirty="0"/>
          </a:p>
        </p:txBody>
      </p:sp>
      <p:graphicFrame>
        <p:nvGraphicFramePr>
          <p:cNvPr id="6" name="Chart 5">
            <a:extLst>
              <a:ext uri="{FF2B5EF4-FFF2-40B4-BE49-F238E27FC236}">
                <a16:creationId xmlns:a16="http://schemas.microsoft.com/office/drawing/2014/main" id="{0828C296-E230-4106-811E-0065573A0AAA}"/>
              </a:ext>
            </a:extLst>
          </p:cNvPr>
          <p:cNvGraphicFramePr>
            <a:graphicFrameLocks/>
          </p:cNvGraphicFramePr>
          <p:nvPr>
            <p:extLst/>
          </p:nvPr>
        </p:nvGraphicFramePr>
        <p:xfrm>
          <a:off x="7849066" y="2167759"/>
          <a:ext cx="3418489" cy="215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34B2202-592C-4E1A-8D82-4CFA1CB0CCAD}"/>
              </a:ext>
            </a:extLst>
          </p:cNvPr>
          <p:cNvGraphicFramePr>
            <a:graphicFrameLocks/>
          </p:cNvGraphicFramePr>
          <p:nvPr>
            <p:extLst/>
          </p:nvPr>
        </p:nvGraphicFramePr>
        <p:xfrm>
          <a:off x="7849067" y="4572001"/>
          <a:ext cx="3418489" cy="198645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7110994" y="1720016"/>
            <a:ext cx="5081006" cy="307777"/>
          </a:xfrm>
          <a:prstGeom prst="rect">
            <a:avLst/>
          </a:prstGeom>
        </p:spPr>
        <p:txBody>
          <a:bodyPr wrap="none">
            <a:spAutoFit/>
          </a:bodyPr>
          <a:lstStyle/>
          <a:p>
            <a:r>
              <a:rPr lang="en-US" sz="1400" dirty="0" smtClean="0"/>
              <a:t>Student </a:t>
            </a:r>
            <a:r>
              <a:rPr lang="en-US" sz="1400" dirty="0"/>
              <a:t>g</a:t>
            </a:r>
            <a:r>
              <a:rPr lang="en-US" sz="1400" dirty="0" smtClean="0"/>
              <a:t>roups under-represented in the transfer group in 2019-20</a:t>
            </a:r>
            <a:endParaRPr lang="en-US" sz="1400" dirty="0"/>
          </a:p>
        </p:txBody>
      </p:sp>
      <p:sp>
        <p:nvSpPr>
          <p:cNvPr id="11" name="TextBox 10"/>
          <p:cNvSpPr txBox="1"/>
          <p:nvPr/>
        </p:nvSpPr>
        <p:spPr>
          <a:xfrm>
            <a:off x="0" y="6627168"/>
            <a:ext cx="9711313" cy="230832"/>
          </a:xfrm>
          <a:prstGeom prst="rect">
            <a:avLst/>
          </a:prstGeom>
          <a:noFill/>
        </p:spPr>
        <p:txBody>
          <a:bodyPr wrap="none" rtlCol="0">
            <a:spAutoFit/>
          </a:bodyPr>
          <a:lstStyle/>
          <a:p>
            <a:r>
              <a:rPr lang="en-US" sz="900" dirty="0" smtClean="0"/>
              <a:t>Source:  National Student Clearinghouse.  CAN PRIE Analysis. </a:t>
            </a:r>
            <a:r>
              <a:rPr lang="en-US" sz="900" dirty="0"/>
              <a:t>‡ Spring 2020, Summer 2020, Fall 2020, and Spring 2021 were impacted by </a:t>
            </a:r>
            <a:r>
              <a:rPr lang="en-US" sz="900" dirty="0" smtClean="0"/>
              <a:t>COVID </a:t>
            </a:r>
            <a:r>
              <a:rPr lang="en-US" sz="900" dirty="0"/>
              <a:t>19 and may not be representative of a typical academic year </a:t>
            </a:r>
          </a:p>
        </p:txBody>
      </p:sp>
      <p:graphicFrame>
        <p:nvGraphicFramePr>
          <p:cNvPr id="13" name="Chart 12"/>
          <p:cNvGraphicFramePr>
            <a:graphicFrameLocks/>
          </p:cNvGraphicFramePr>
          <p:nvPr>
            <p:custDataLst>
              <p:tags r:id="rId1"/>
            </p:custDataLst>
            <p:extLst/>
          </p:nvPr>
        </p:nvGraphicFramePr>
        <p:xfrm>
          <a:off x="741146" y="1734373"/>
          <a:ext cx="5958037" cy="45316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2853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94" y="2871537"/>
            <a:ext cx="10353762" cy="970450"/>
          </a:xfrm>
        </p:spPr>
        <p:txBody>
          <a:bodyPr>
            <a:normAutofit fontScale="90000"/>
          </a:bodyPr>
          <a:lstStyle/>
          <a:p>
            <a:r>
              <a:rPr lang="en-US" dirty="0" smtClean="0"/>
              <a:t>For more information please see the Planning, Research &amp; Institutional Effectiveness website here:</a:t>
            </a:r>
            <a:br>
              <a:rPr lang="en-US" dirty="0" smtClean="0"/>
            </a:br>
            <a:r>
              <a:rPr lang="en-US" dirty="0"/>
              <a:t/>
            </a:r>
            <a:br>
              <a:rPr lang="en-US" dirty="0"/>
            </a:br>
            <a:r>
              <a:rPr lang="en-US" dirty="0">
                <a:hlinkClick r:id="rId2"/>
              </a:rPr>
              <a:t>https://canadacollege.edu/prie</a:t>
            </a:r>
            <a:r>
              <a:rPr lang="en-US" dirty="0" smtClean="0">
                <a:hlinkClick r:id="rId2"/>
              </a:rPr>
              <a:t>/</a:t>
            </a:r>
            <a:br>
              <a:rPr lang="en-US" dirty="0" smtClean="0">
                <a:hlinkClick r:id="rId2"/>
              </a:rPr>
            </a:br>
            <a:endParaRPr lang="en-US" dirty="0"/>
          </a:p>
        </p:txBody>
      </p:sp>
    </p:spTree>
    <p:extLst>
      <p:ext uri="{BB962C8B-B14F-4D97-AF65-F5344CB8AC3E}">
        <p14:creationId xmlns:p14="http://schemas.microsoft.com/office/powerpoint/2010/main" val="214295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EMP </a:t>
            </a:r>
            <a:r>
              <a:rPr lang="en-US" dirty="0" smtClean="0">
                <a:hlinkClick r:id="rId2"/>
              </a:rPr>
              <a:t>Planning Process </a:t>
            </a:r>
            <a:r>
              <a:rPr lang="en-US" dirty="0" smtClean="0">
                <a:hlinkClick r:id="rId2"/>
              </a:rPr>
              <a:t>Information</a:t>
            </a:r>
            <a:endParaRPr lang="en-US" dirty="0"/>
          </a:p>
        </p:txBody>
      </p:sp>
      <p:sp>
        <p:nvSpPr>
          <p:cNvPr id="3" name="Content Placeholder 2"/>
          <p:cNvSpPr>
            <a:spLocks noGrp="1"/>
          </p:cNvSpPr>
          <p:nvPr>
            <p:ph idx="1"/>
          </p:nvPr>
        </p:nvSpPr>
        <p:spPr/>
        <p:txBody>
          <a:bodyPr/>
          <a:lstStyle/>
          <a:p>
            <a:r>
              <a:rPr lang="en-US" sz="2800" dirty="0" smtClean="0"/>
              <a:t>All meetings open to everyone</a:t>
            </a:r>
          </a:p>
          <a:p>
            <a:r>
              <a:rPr lang="en-US" sz="2800" dirty="0" smtClean="0"/>
              <a:t>Agendas, Zoom links, meeting materials and minutes are posted </a:t>
            </a:r>
            <a:r>
              <a:rPr lang="en-US" sz="2800" dirty="0"/>
              <a:t>here:  </a:t>
            </a:r>
            <a:r>
              <a:rPr lang="en-US" sz="2800" dirty="0">
                <a:hlinkClick r:id="rId3"/>
              </a:rPr>
              <a:t>https://</a:t>
            </a:r>
            <a:r>
              <a:rPr lang="en-US" sz="2800" dirty="0" smtClean="0">
                <a:hlinkClick r:id="rId3"/>
              </a:rPr>
              <a:t>canadacollege.edu/emp/meetings.php</a:t>
            </a:r>
            <a:endParaRPr lang="en-US" sz="2800" dirty="0" smtClean="0"/>
          </a:p>
          <a:p>
            <a:r>
              <a:rPr lang="en-US" sz="2800" dirty="0" smtClean="0"/>
              <a:t>Data and other resources EMP Task Force will be considering are posted </a:t>
            </a:r>
            <a:r>
              <a:rPr lang="en-US" sz="2800" dirty="0"/>
              <a:t>here: </a:t>
            </a:r>
            <a:r>
              <a:rPr lang="en-US" sz="2800" dirty="0">
                <a:hlinkClick r:id="rId4"/>
              </a:rPr>
              <a:t>https://</a:t>
            </a:r>
            <a:r>
              <a:rPr lang="en-US" sz="2800" dirty="0" smtClean="0">
                <a:hlinkClick r:id="rId4"/>
              </a:rPr>
              <a:t>canadacollege.edu/emp/emp-data.php</a:t>
            </a:r>
            <a:endParaRPr lang="en-US" sz="2800" dirty="0" smtClean="0"/>
          </a:p>
          <a:p>
            <a:endParaRPr lang="en-US" dirty="0"/>
          </a:p>
          <a:p>
            <a:endParaRPr lang="en-US" dirty="0"/>
          </a:p>
        </p:txBody>
      </p:sp>
    </p:spTree>
    <p:extLst>
      <p:ext uri="{BB962C8B-B14F-4D97-AF65-F5344CB8AC3E}">
        <p14:creationId xmlns:p14="http://schemas.microsoft.com/office/powerpoint/2010/main" val="991450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636" y="609600"/>
            <a:ext cx="11463688" cy="970450"/>
          </a:xfrm>
        </p:spPr>
        <p:txBody>
          <a:bodyPr>
            <a:normAutofit fontScale="90000"/>
          </a:bodyPr>
          <a:lstStyle/>
          <a:p>
            <a:r>
              <a:rPr lang="en-US" dirty="0" smtClean="0"/>
              <a:t>During our planning process this fall, we will be considering</a:t>
            </a:r>
            <a:endParaRPr lang="en-US" dirty="0"/>
          </a:p>
        </p:txBody>
      </p:sp>
      <p:sp>
        <p:nvSpPr>
          <p:cNvPr id="3" name="Content Placeholder 2"/>
          <p:cNvSpPr>
            <a:spLocks noGrp="1"/>
          </p:cNvSpPr>
          <p:nvPr>
            <p:ph idx="1"/>
          </p:nvPr>
        </p:nvSpPr>
        <p:spPr>
          <a:xfrm>
            <a:off x="913795" y="1732449"/>
            <a:ext cx="10353762" cy="4745353"/>
          </a:xfrm>
        </p:spPr>
        <p:txBody>
          <a:bodyPr>
            <a:normAutofit lnSpcReduction="10000"/>
          </a:bodyPr>
          <a:lstStyle/>
          <a:p>
            <a:pPr marL="36900" lvl="0" indent="0">
              <a:buNone/>
            </a:pPr>
            <a:r>
              <a:rPr lang="en-US" sz="2800" b="1" dirty="0" smtClean="0">
                <a:effectLst/>
              </a:rPr>
              <a:t>Changes </a:t>
            </a:r>
            <a:r>
              <a:rPr lang="en-US" sz="2800" b="1" dirty="0">
                <a:effectLst/>
              </a:rPr>
              <a:t>in our external </a:t>
            </a:r>
            <a:r>
              <a:rPr lang="en-US" sz="2800" b="1" dirty="0" smtClean="0">
                <a:effectLst/>
              </a:rPr>
              <a:t>environment</a:t>
            </a:r>
          </a:p>
          <a:p>
            <a:r>
              <a:rPr lang="en-US" sz="2200" dirty="0" smtClean="0">
                <a:effectLst/>
              </a:rPr>
              <a:t>Socio-economic shifts</a:t>
            </a:r>
          </a:p>
          <a:p>
            <a:r>
              <a:rPr lang="en-US" sz="2200" dirty="0" smtClean="0">
                <a:effectLst/>
              </a:rPr>
              <a:t>Demographic shifts</a:t>
            </a:r>
          </a:p>
          <a:p>
            <a:r>
              <a:rPr lang="en-US" sz="2200" dirty="0" smtClean="0">
                <a:effectLst/>
              </a:rPr>
              <a:t>Changing student preferences </a:t>
            </a:r>
          </a:p>
          <a:p>
            <a:r>
              <a:rPr lang="en-US" sz="2200" dirty="0" smtClean="0">
                <a:effectLst/>
              </a:rPr>
              <a:t>Technology and the future of online teaching and learning</a:t>
            </a:r>
            <a:endParaRPr lang="en-US" sz="2200" dirty="0">
              <a:effectLst/>
            </a:endParaRPr>
          </a:p>
          <a:p>
            <a:pPr marL="36900" lvl="0" indent="0">
              <a:buNone/>
            </a:pPr>
            <a:endParaRPr lang="en-US" sz="1200" dirty="0" smtClean="0">
              <a:effectLst/>
            </a:endParaRPr>
          </a:p>
          <a:p>
            <a:pPr marL="36900" lvl="0" indent="0">
              <a:buNone/>
            </a:pPr>
            <a:r>
              <a:rPr lang="en-US" sz="2800" b="1" dirty="0" smtClean="0">
                <a:effectLst/>
              </a:rPr>
              <a:t>Understanding </a:t>
            </a:r>
            <a:r>
              <a:rPr lang="en-US" sz="2800" b="1" dirty="0">
                <a:effectLst/>
              </a:rPr>
              <a:t>our internal </a:t>
            </a:r>
            <a:r>
              <a:rPr lang="en-US" sz="2800" b="1" dirty="0" smtClean="0">
                <a:effectLst/>
              </a:rPr>
              <a:t>environment</a:t>
            </a:r>
          </a:p>
          <a:p>
            <a:r>
              <a:rPr lang="en-US" sz="2200" dirty="0" smtClean="0">
                <a:effectLst/>
              </a:rPr>
              <a:t>Cañada’s enrollment</a:t>
            </a:r>
          </a:p>
          <a:p>
            <a:r>
              <a:rPr lang="en-US" sz="2200" dirty="0" smtClean="0">
                <a:effectLst/>
              </a:rPr>
              <a:t>Who are our students?  Understanding different student journeys</a:t>
            </a:r>
          </a:p>
          <a:p>
            <a:r>
              <a:rPr lang="en-US" sz="2200" dirty="0" smtClean="0">
                <a:effectLst/>
              </a:rPr>
              <a:t>Key factors to effectively serve the changing needs of our community</a:t>
            </a:r>
          </a:p>
        </p:txBody>
      </p:sp>
    </p:spTree>
    <p:extLst>
      <p:ext uri="{BB962C8B-B14F-4D97-AF65-F5344CB8AC3E}">
        <p14:creationId xmlns:p14="http://schemas.microsoft.com/office/powerpoint/2010/main" val="356993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63" y="465221"/>
            <a:ext cx="10668094" cy="970450"/>
          </a:xfrm>
        </p:spPr>
        <p:txBody>
          <a:bodyPr>
            <a:normAutofit fontScale="90000"/>
          </a:bodyPr>
          <a:lstStyle/>
          <a:p>
            <a:r>
              <a:rPr lang="en-US" dirty="0" smtClean="0"/>
              <a:t>Regional socio-economic shifts in </a:t>
            </a:r>
            <a:r>
              <a:rPr lang="en-US" dirty="0" smtClean="0">
                <a:effectLst/>
              </a:rPr>
              <a:t>Cañada’s service area</a:t>
            </a:r>
            <a:endParaRPr lang="en-US" dirty="0"/>
          </a:p>
        </p:txBody>
      </p:sp>
      <p:sp>
        <p:nvSpPr>
          <p:cNvPr id="3" name="Content Placeholder 2"/>
          <p:cNvSpPr>
            <a:spLocks noGrp="1"/>
          </p:cNvSpPr>
          <p:nvPr>
            <p:ph idx="1"/>
          </p:nvPr>
        </p:nvSpPr>
        <p:spPr>
          <a:xfrm>
            <a:off x="913795" y="1732449"/>
            <a:ext cx="10353762" cy="4331467"/>
          </a:xfrm>
        </p:spPr>
        <p:txBody>
          <a:bodyPr>
            <a:normAutofit fontScale="92500" lnSpcReduction="10000"/>
          </a:bodyPr>
          <a:lstStyle/>
          <a:p>
            <a:r>
              <a:rPr lang="en-US" dirty="0">
                <a:effectLst/>
              </a:rPr>
              <a:t>Cañada </a:t>
            </a:r>
            <a:r>
              <a:rPr lang="en-US" dirty="0" smtClean="0">
                <a:effectLst/>
              </a:rPr>
              <a:t>College is located in the Silicon Valley region</a:t>
            </a:r>
          </a:p>
          <a:p>
            <a:r>
              <a:rPr lang="en-US" dirty="0" smtClean="0">
                <a:effectLst/>
              </a:rPr>
              <a:t>The cost of living in the College’s service area is one of the highest in the world</a:t>
            </a:r>
          </a:p>
          <a:p>
            <a:r>
              <a:rPr lang="en-US" dirty="0">
                <a:effectLst/>
              </a:rPr>
              <a:t>Income inequality in the region is the most extreme in the U.S.</a:t>
            </a:r>
          </a:p>
          <a:p>
            <a:r>
              <a:rPr lang="en-US" dirty="0" smtClean="0">
                <a:effectLst/>
              </a:rPr>
              <a:t>Over time, the region has lost low and moderate income households and gained upper income households</a:t>
            </a:r>
          </a:p>
          <a:p>
            <a:r>
              <a:rPr lang="en-US" dirty="0" smtClean="0">
                <a:effectLst/>
              </a:rPr>
              <a:t>The share of the region’s population over the age of 65 is expected to grow dramatically, while younger age groups are in decline</a:t>
            </a:r>
          </a:p>
          <a:p>
            <a:r>
              <a:rPr lang="en-US" dirty="0">
                <a:hlinkClick r:id="rId2"/>
              </a:rPr>
              <a:t>Childcare is less </a:t>
            </a:r>
            <a:r>
              <a:rPr lang="en-US" dirty="0" smtClean="0">
                <a:hlinkClick r:id="rId2"/>
              </a:rPr>
              <a:t>and less available</a:t>
            </a:r>
            <a:endParaRPr lang="en-US" dirty="0" smtClean="0">
              <a:effectLst/>
            </a:endParaRPr>
          </a:p>
          <a:p>
            <a:r>
              <a:rPr lang="en-US" dirty="0" smtClean="0">
                <a:effectLst/>
              </a:rPr>
              <a:t>The San Mateo Community College District has seen declining enrollments over the past ten years, a trend that has been exacerbated by the COVID-19 pandemic</a:t>
            </a:r>
          </a:p>
          <a:p>
            <a:r>
              <a:rPr lang="en-US" dirty="0" smtClean="0">
                <a:effectLst/>
              </a:rPr>
              <a:t>Cañada students are working more hours per week and taking fewer units per term, on average, than in 2019</a:t>
            </a:r>
          </a:p>
          <a:p>
            <a:endParaRPr lang="en-US" dirty="0">
              <a:effectLst/>
            </a:endParaRPr>
          </a:p>
          <a:p>
            <a:endParaRPr lang="en-US" dirty="0"/>
          </a:p>
        </p:txBody>
      </p:sp>
      <p:sp>
        <p:nvSpPr>
          <p:cNvPr id="4" name="Rectangle 3"/>
          <p:cNvSpPr/>
          <p:nvPr/>
        </p:nvSpPr>
        <p:spPr>
          <a:xfrm>
            <a:off x="599463" y="6206690"/>
            <a:ext cx="10982425" cy="461665"/>
          </a:xfrm>
          <a:prstGeom prst="rect">
            <a:avLst/>
          </a:prstGeom>
        </p:spPr>
        <p:txBody>
          <a:bodyPr wrap="square">
            <a:spAutoFit/>
          </a:bodyPr>
          <a:lstStyle/>
          <a:p>
            <a:r>
              <a:rPr lang="en-US" sz="1200" dirty="0"/>
              <a:t>Sources:  </a:t>
            </a:r>
            <a:r>
              <a:rPr lang="en-US" sz="1200" dirty="0">
                <a:hlinkClick r:id="rId3"/>
              </a:rPr>
              <a:t>https://jointventure.us10.list-manage.com/track/click?u=de8174c18d33b244186d3aca8&amp;id=f2ad194493&amp;e=17cef07094</a:t>
            </a:r>
            <a:r>
              <a:rPr lang="en-US" sz="1200" dirty="0"/>
              <a:t>; https://www.smdailyjournal.com/news/local/san-mateo-county-leaders-seek-more-child-care-solutions/article_bfec1a78-ca6d-11eb-8984-1bf8d035f692.html</a:t>
            </a:r>
            <a:endParaRPr lang="en-US" sz="1200" dirty="0"/>
          </a:p>
        </p:txBody>
      </p:sp>
    </p:spTree>
    <p:extLst>
      <p:ext uri="{BB962C8B-B14F-4D97-AF65-F5344CB8AC3E}">
        <p14:creationId xmlns:p14="http://schemas.microsoft.com/office/powerpoint/2010/main" val="115227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85" y="2371024"/>
            <a:ext cx="3946963" cy="970450"/>
          </a:xfrm>
        </p:spPr>
        <p:txBody>
          <a:bodyPr>
            <a:normAutofit fontScale="90000"/>
          </a:bodyPr>
          <a:lstStyle/>
          <a:p>
            <a:pPr algn="l"/>
            <a:r>
              <a:rPr lang="en-US" dirty="0" smtClean="0"/>
              <a:t>The cost of living in San Mateo County is nearly triple the national average</a:t>
            </a:r>
            <a:endParaRPr lang="en-US" dirty="0"/>
          </a:p>
        </p:txBody>
      </p:sp>
      <p:pic>
        <p:nvPicPr>
          <p:cNvPr id="48" name="Picture 47"/>
          <p:cNvPicPr>
            <a:picLocks noChangeAspect="1"/>
          </p:cNvPicPr>
          <p:nvPr/>
        </p:nvPicPr>
        <p:blipFill>
          <a:blip r:embed="rId2"/>
          <a:stretch>
            <a:fillRect/>
          </a:stretch>
        </p:blipFill>
        <p:spPr>
          <a:xfrm>
            <a:off x="4870383" y="159133"/>
            <a:ext cx="7177639" cy="6159802"/>
          </a:xfrm>
          <a:prstGeom prst="rect">
            <a:avLst/>
          </a:prstGeom>
        </p:spPr>
      </p:pic>
      <p:sp>
        <p:nvSpPr>
          <p:cNvPr id="49" name="TextBox 48"/>
          <p:cNvSpPr txBox="1"/>
          <p:nvPr/>
        </p:nvSpPr>
        <p:spPr>
          <a:xfrm>
            <a:off x="433137" y="6487427"/>
            <a:ext cx="11041869" cy="307777"/>
          </a:xfrm>
          <a:prstGeom prst="rect">
            <a:avLst/>
          </a:prstGeom>
          <a:noFill/>
        </p:spPr>
        <p:txBody>
          <a:bodyPr wrap="none" rtlCol="0">
            <a:spAutoFit/>
          </a:bodyPr>
          <a:lstStyle/>
          <a:p>
            <a:r>
              <a:rPr lang="en-US" sz="1400" dirty="0" smtClean="0"/>
              <a:t>100 = National Average in the above chart.  Source</a:t>
            </a:r>
            <a:r>
              <a:rPr lang="en-US" sz="1400" dirty="0"/>
              <a:t>:  </a:t>
            </a:r>
            <a:r>
              <a:rPr lang="en-US" sz="1400" dirty="0">
                <a:hlinkClick r:id="rId3"/>
              </a:rPr>
              <a:t>https://</a:t>
            </a:r>
            <a:r>
              <a:rPr lang="en-US" sz="1400" dirty="0" smtClean="0">
                <a:hlinkClick r:id="rId3"/>
              </a:rPr>
              <a:t>www.bestplaces.net/cost_of_living/city/california/san_mateo</a:t>
            </a:r>
            <a:r>
              <a:rPr lang="en-US" sz="1400" dirty="0" smtClean="0"/>
              <a:t>.  Bureau of Labor Statistics</a:t>
            </a:r>
            <a:endParaRPr lang="en-US" sz="1400" dirty="0"/>
          </a:p>
        </p:txBody>
      </p:sp>
    </p:spTree>
    <p:extLst>
      <p:ext uri="{BB962C8B-B14F-4D97-AF65-F5344CB8AC3E}">
        <p14:creationId xmlns:p14="http://schemas.microsoft.com/office/powerpoint/2010/main" val="2135166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B983865_32B5_4447_9FE6_26A770C01DEB&quot;,&quot;SourceFullName&quot;:&quot;C:\\Users\\claxtona\\Downloads\\SMCCCD Stopped Out Student Survey Spring 2021_June 7, 2021_08.50.xlsx&quot;,&quot;LastUpdate&quot;:&quot;2021-08-11 5:34 PM&quot;,&quot;UpdatedBy&quot;:&quot;engelk&quot;,&quot;IsLinked&quot;:false,&quot;IsBrokenLink&quot;:false,&quot;Type&quot;:1}"/>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93B088B_18D4_4E04_B8C8_8FA951129013&quot;,&quot;SourceFullName&quot;:&quot;C:\\Users\\engelk\\Dropbox (SMCCD)\\PRIE - Canada College\\Scorecard\\20-21 Scorecard\\College Scorecard Metrics_20-21_2021-8-5.xlsx&quot;,&quot;LastUpdate&quot;:&quot;2021-08-11 9:11 PM&quot;,&quot;UpdatedBy&quot;:&quot;engelk&quot;,&quot;IsLinked&quot;:false,&quot;IsBrokenLink&quot;:false,&quot;Type&quot;:1}"/>
</p:tagLst>
</file>

<file path=ppt/tags/tag1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BF18537_2BA6_43B0_A836_18D3BCC535BA&quot;,&quot;SourceFullName&quot;:&quot;C:\\Users\\engelk\\Dropbox (SMCCD)\\PRIE - Canada College\\Scorecard\\20-21 Scorecard\\College Scorecard Metrics_20-21_2021-8-5.xlsx&quot;,&quot;LastUpdate&quot;:&quot;2021-08-12 8:54 AM&quot;,&quot;UpdatedBy&quot;:&quot;engelk&quot;,&quot;IsLinked&quot;:false,&quot;IsBrokenLink&quot;:false,&quot;Type&quot;:1}"/>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8BB134B_8F51_41AC_9DFC_DF5267D1BB0E&quot;,&quot;SourceFullName&quot;:&quot;C:\\Users\\engelk\\Dropbox (SMCCD)\\PRIE - Canada College\\Scorecard\\20-21 Scorecard\\College Scorecard Metrics_20-21_2021-8-5.xlsx&quot;,&quot;LastUpdate&quot;:&quot;2021-08-11 2:58 PM&quot;,&quot;UpdatedBy&quot;:&quot;engelk&quot;,&quot;IsLinked&quot;:false,&quot;IsBrokenLink&quot;:false,&quot;Type&quot;:1}"/>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1E37F7B_4D6C_467A_9924_4CC5B71B2EB6&quot;,&quot;SourceFullName&quot;:&quot;C:\\Users\\engelk\\Dropbox (SMCCD)\\PRIE - Canada College\\Scorecard\\20-21 Scorecard\\College Scorecard Metrics_20-21_2021-8-5.xlsx&quot;,&quot;LastUpdate&quot;:&quot;2021-08-11 2:59 PM&quot;,&quot;UpdatedBy&quot;:&quot;engelk&quot;,&quot;IsLinked&quot;:false,&quot;IsBrokenLink&quot;:false,&quot;Type&quot;:1}"/>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4FEC6C4_B21C_446F_B84A_98BBD4EB4892&quot;,&quot;SourceFullName&quot;:&quot;C:\\Users\\engelk\\Dropbox (SMCCD)\\PRIE - Canada College\\Scorecard\\20-21 Scorecard\\College Scorecard Metrics_20-21_2021-8-5.xlsx&quot;,&quot;LastUpdate&quot;:&quot;2021-08-12 5:33 AM&quot;,&quot;UpdatedBy&quot;:&quot;engelk&quot;,&quot;IsLinked&quot;:false,&quot;IsBrokenLink&quot;:false,&quot;Type&quot;:1}"/>
</p:tagLst>
</file>

<file path=ppt/tags/tag1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14E9267_88B9_4935_904A_9C836CCB3AEF&quot;,&quot;SourceFullName&quot;:&quot;https://smccd-my.sharepoint.com/personal/engelk_smccd_edu/Documents/Management - Cabinet/Leadership Retreat July 2021/Data for Retreat/SSSP_Educational_Plan_Tracking (1).xlsx&quot;,&quot;LastUpdate&quot;:&quot;2021-08-12 6:02 AM&quot;,&quot;UpdatedBy&quot;:&quot;engelk&quot;,&quot;IsLinked&quot;:false,&quot;IsBrokenLink&quot;:false,&quot;Type&quot;:1}"/>
</p:tagLst>
</file>

<file path=ppt/tags/tag1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7342D64_68B3_4F4E_BCB2_443E3D529C0D&quot;,&quot;SourceFullName&quot;:&quot;C:\\Users\\engelk\\Dropbox (SMCCD)\\PRIE - Canada College\\Scorecard\\20-21 Scorecard\\College Scorecard Metrics_20-21_2021-8-5.xlsx&quot;,&quot;LastUpdate&quot;:&quot;2021-08-12 4:03 PM&quot;,&quot;UpdatedBy&quot;:&quot;engelk&quot;,&quot;IsLinked&quot;:false,&quot;IsBrokenLink&quot;:false,&quot;Type&quot;:1}"/>
</p:tagLst>
</file>

<file path=ppt/tags/tag1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F39D6FA_BE38_4F8A_B41E_28A84F0540D0&quot;,&quot;SourceFullName&quot;:&quot;C:\\Users\\engelk\\Dropbox (SMCCD)\\PRIE - Canada College\\Scorecard\\20-21 Scorecard\\College Scorecard Metrics_20-21_2021-8-5.xlsx&quot;,&quot;LastUpdate&quot;:&quot;2021-08-11 9:45 PM&quot;,&quot;UpdatedBy&quot;:&quot;engelk&quot;,&quot;IsLinked&quot;:false,&quot;IsBrokenLink&quot;:false,&quot;Type&quot;:1}"/>
</p:tagLst>
</file>

<file path=ppt/tags/tag1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E5C992E_C9C5_4F2D_991A_4E7B8962CCB4&quot;,&quot;SourceFullName&quot;:&quot;C:\\Users\\engelk\\Dropbox (SMCCD)\\PRIE - Canada College\\Scorecard\\20-21 Scorecard\\College Scorecard Metrics_20-21_2021-8-5.xlsx&quot;,&quot;LastUpdate&quot;:&quot;2021-08-12 5:04 AM&quot;,&quot;UpdatedBy&quot;:&quot;engelk&quot;,&quot;IsLinked&quot;:false,&quot;IsBrokenLink&quot;:false,&quot;Type&quot;:1}"/>
</p:tagLst>
</file>

<file path=ppt/tags/tag1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4010C7F_BD2C_4445_9DEA_100308976573&quot;,&quot;SourceFullName&quot;:&quot;C:\\Users\\engelk\\Dropbox (SMCCD)\\PRIE - Canada College\\Scorecard\\20-21 Scorecard\\College Scorecard Metrics_20-21_2021-8-5.xlsx&quot;,&quot;LastUpdate&quot;:&quot;2021-08-11 8:01 P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515B60D_3C98_4E94_95A5_76B0D0BD98CD&quot;,&quot;SourceFullName&quot;:&quot;C:\\Users\\claxtona\\Downloads\\SMCCCD Stopped Out Student Survey Spring 2021_June 7, 2021_08.50.xlsx&quot;,&quot;LastUpdate&quot;:&quot;2021-08-11 5:34 PM&quot;,&quot;UpdatedBy&quot;:&quot;engelk&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5F7C7A4_F344_4AFC_9E8C_14736B40616D&quot;,&quot;SourceFullName&quot;:&quot;https://smccd-my.sharepoint.com/personal/engelk_smccd_edu/Documents/Enrollment Management/Chancellor's Cabinet Data Requests/CAN sections cancelled and added for Fall 2021 as of Aug. 9 2021.xlsx&quot;,&quot;LastUpdate&quot;:&quot;2021-08-09 2:58 PM&quot;,&quot;UpdatedBy&quot;:&quot;engelk&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7407C04_6C83_4756_9E86_4D78AEF472D8&quot;,&quot;SourceFullName&quot;:&quot;C:\\Users\\engelk\\Downloads\\SMCCD_20-Year_Enrollment_Trends (4).xlsx&quot;,&quot;LastUpdate&quot;:&quot;2021-08-11 10:39 AM&quot;,&quot;UpdatedBy&quot;:&quot;engelk&quot;,&quot;IsLinked&quot;:false,&quot;IsBrokenLink&quot;:false,&quot;Type&quot;:1}"/>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A5C18CF_B245_4E8C_840A_2C09D0D59EB3&quot;,&quot;SourceFullName&quot;:&quot;C:\\Users\\engelk\\Dropbox (SMCCD)\\PRIE - Canada College\\Scorecard\\20-21 Scorecard\\College Scorecard Metrics_20-21_2021-8-5.xlsx&quot;,&quot;LastUpdate&quot;:&quot;2021-08-12 7:34 AM&quot;,&quot;UpdatedBy&quot;:&quot;engelk&quot;,&quot;IsLinked&quot;:false,&quot;IsBrokenLink&quot;:false,&quot;Type&quot;:1}"/>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FB324B8_E4E1_4A4F_9A1C_80489140F0F0&quot;,&quot;SourceFullName&quot;:&quot;C:\\Users\\engelk\\AppData\\Local\\Microsoft\\Windows\\INetCache\\Content.Outlook\\DTZTF8UJ\\EnrollmentStats2019-2020.xlsx&quot;,&quot;LastUpdate&quot;:&quot;2021-08-11 8:27 AM&quot;,&quot;UpdatedBy&quot;:&quot;engelk&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0314316_51C3_4654_9CF9_C37D760887F9&quot;,&quot;SourceFullName&quot;:&quot;https://smccd-my.sharepoint.com/personal/engelk_smccd_edu/Documents/Management - Cabinet/Leadership Retreat July 2021/Data for Retreat/Average and Median Units taken by home campus fall 2019 20 21.xlsx&quot;,&quot;LastUpdate&quot;:&quot;2021-08-11 11:08 AM&quot;,&quot;UpdatedBy&quot;:&quot;engelk&quot;,&quot;IsLinked&quot;:false,&quot;IsBrokenLink&quot;:false,&quot;Type&quot;:1}"/>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8FF54AC_A3BA_456C_8F08_DA5DC4A6CC07&quot;,&quot;SourceFullName&quot;:&quot;https://smccd-my.sharepoint.com/personal/engelk_smccd_edu/Documents/Management - Cabinet/Leadership Retreat July 2021/Data for Retreat/Average and Median Units taken by home campus fall 2019 20 21.xlsx&quot;,&quot;LastUpdate&quot;:&quot;2021-08-11 11:14 AM&quot;,&quot;UpdatedBy&quot;:&quot;engelk&quot;,&quot;IsLinked&quot;:false,&quot;IsBrokenLink&quot;:false,&quot;Type&quot;:1}"/>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7A97D0B_F2F8_43F3_8471_6226030874BE&quot;,&quot;SourceFullName&quot;:&quot;https://smccd-my.sharepoint.com/personal/engelk_smccd_edu/Documents/Admin/President's Office/President's Advisory Council/Enrollment Data for President's Advisory Council June 10 2021.xlsx&quot;,&quot;LastUpdate&quot;:&quot;2021-06-14 11:23 AM&quot;,&quot;UpdatedBy&quot;:&quot;engelk&quot;,&quot;IsLinked&quot;:false,&quot;IsBrokenLink&quot;:false,&quot;Type&quot;: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F4AFA7-6BBE-489C-9AAE-AF8A204DE0D9}">
  <ds:schemaRefs>
    <ds:schemaRef ds:uri="http://schemas.microsoft.com/sharepoint/v3/contenttype/forms"/>
  </ds:schemaRefs>
</ds:datastoreItem>
</file>

<file path=customXml/itemProps2.xml><?xml version="1.0" encoding="utf-8"?>
<ds:datastoreItem xmlns:ds="http://schemas.openxmlformats.org/officeDocument/2006/customXml" ds:itemID="{E597A901-D2BF-4C9D-BE39-54D324B94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F53EB-D3BB-4C81-9F7E-066C983F30B8}">
  <ds:schemaRefs>
    <ds:schemaRef ds:uri="2bc55ecc-363e-43e9-bfac-4ba2e86f45ee"/>
    <ds:schemaRef ds:uri="http://purl.org/dc/terms/"/>
    <ds:schemaRef ds:uri="http://purl.org/dc/elements/1.1/"/>
    <ds:schemaRef ds:uri="bb5bbb0b-6c89-44d7-be61-0adfe653f983"/>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Slate</Template>
  <TotalTime>12295</TotalTime>
  <Words>3349</Words>
  <Application>Microsoft Office PowerPoint</Application>
  <PresentationFormat>Widescreen</PresentationFormat>
  <Paragraphs>484</Paragraphs>
  <Slides>56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Century Gothic</vt:lpstr>
      <vt:lpstr>Times New Roman</vt:lpstr>
      <vt:lpstr>Trebuchet MS</vt:lpstr>
      <vt:lpstr>Wingdings 2</vt:lpstr>
      <vt:lpstr>Slate</vt:lpstr>
      <vt:lpstr>Cañada College</vt:lpstr>
      <vt:lpstr>Mission and Vision</vt:lpstr>
      <vt:lpstr>Values</vt:lpstr>
      <vt:lpstr>Cañada College: Current Educational Master Plan Goals:</vt:lpstr>
      <vt:lpstr>Educational Master Planning Process &amp; Timeline</vt:lpstr>
      <vt:lpstr>EMP Planning Process Information</vt:lpstr>
      <vt:lpstr>During our planning process this fall, we will be considering</vt:lpstr>
      <vt:lpstr>Regional socio-economic shifts in Cañada’s service area</vt:lpstr>
      <vt:lpstr>The cost of living in San Mateo County is nearly triple the national average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Cañada: changing enrollment patterns during COVID…</vt:lpstr>
      <vt:lpstr>Student preferences for instructional modalities may be shifting</vt:lpstr>
      <vt:lpstr>Approximately 1/3 of SMCCCD students expect to work more than 20 hours per week in Fall 2021</vt:lpstr>
      <vt:lpstr>Student anticipated work hours are directly and strongly correlated with their preference for instructional modality.  The more students anticipate working, the more likely they are to prefer taking most of their classes online.  Similarly, the less students anticipate working, the more likely they are to prefer taking most of their classes face-to-face.</vt:lpstr>
      <vt:lpstr>Students’ post-COVID course modality preferences are split between on-line and in person</vt:lpstr>
      <vt:lpstr>Students who stopped out during the pandemic</vt:lpstr>
      <vt:lpstr>We've noticed you have not re-enrolled at the San Mateo County Community Colleges (Cañada, CSM, or Skyline) during the COVID pandemic.  Could you please share your reasons for not returning?</vt:lpstr>
      <vt:lpstr>Demographic Breakdown of Students Selecting  “I prefer not to enroll in online classes”</vt:lpstr>
      <vt:lpstr>If you had both face-to-face and online/virtual options for all of the classes you might want to take, what are the three biggest obstacles to your re-enrolling at the SMCCCD Colleges next fall?</vt:lpstr>
      <vt:lpstr>What are the top 3 things the San Mateo Colleges could do to support your return to college in the future?</vt:lpstr>
      <vt:lpstr>We track our progress via our newly adopted College Scorecard  as well as our  Data Dashboards </vt:lpstr>
      <vt:lpstr>Changes in our internal environment</vt:lpstr>
      <vt:lpstr>Enrollment Metrics</vt:lpstr>
      <vt:lpstr>Until this term, Cañada’s headcount has been stable</vt:lpstr>
      <vt:lpstr>Enrollments continue to drop: -20%</vt:lpstr>
      <vt:lpstr>The number of units our students take is  extremely low</vt:lpstr>
      <vt:lpstr>During the pandemic, our home campus students are taking fewer units here at Cañada</vt:lpstr>
      <vt:lpstr>During the pandemic, more students are “swirling”</vt:lpstr>
      <vt:lpstr>A smaller share of Cañada students are seeking a degree or certificate from Cañada </vt:lpstr>
      <vt:lpstr>Fall 2020 CAN Enrolled Students by Home Campus,  Education Level &amp; Education Goal</vt:lpstr>
      <vt:lpstr>PowerPoint Presentation</vt:lpstr>
      <vt:lpstr>Access for Low Income Students</vt:lpstr>
      <vt:lpstr>Student Momentum Metrics</vt:lpstr>
      <vt:lpstr>Students completing a comprehensive Ed. Plan</vt:lpstr>
      <vt:lpstr>Part-time students less likely to complete any SEP</vt:lpstr>
      <vt:lpstr>Overall Course Completion Rates</vt:lpstr>
      <vt:lpstr>PowerPoint Presentation</vt:lpstr>
      <vt:lpstr>PowerPoint Presentation</vt:lpstr>
      <vt:lpstr>PowerPoint Presentation</vt:lpstr>
      <vt:lpstr>PowerPoint Presentation</vt:lpstr>
      <vt:lpstr>Students completing transfer level math and English within one year of enrolling</vt:lpstr>
      <vt:lpstr>Persistence</vt:lpstr>
      <vt:lpstr>Students persist from fall to spring at higher rates with the support of special programs (Promise, EOPS, College for Working Adults, ESO Adelante, Puente, COLTS)   </vt:lpstr>
      <vt:lpstr>Students are able to succeed in a higher number of units with the support of special programs (Promise, EOPS, College for Working Adults, ESO Adelante, Puente, COLTS)</vt:lpstr>
      <vt:lpstr>Completion Metrics</vt:lpstr>
      <vt:lpstr>Degree Completion</vt:lpstr>
      <vt:lpstr># of unduplicated students who earn an associate degree within </vt:lpstr>
      <vt:lpstr>Transfer Outcomes</vt:lpstr>
      <vt:lpstr>For more information please see the Planning, Research &amp; Institutional Effectiveness website here:  https://canadacollege.edu/prie/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12, 2020</dc:title>
  <dc:creator>Karen Engel</dc:creator>
  <cp:lastModifiedBy>Engel, Karen</cp:lastModifiedBy>
  <cp:revision>504</cp:revision>
  <dcterms:created xsi:type="dcterms:W3CDTF">2020-07-24T20:46:59Z</dcterms:created>
  <dcterms:modified xsi:type="dcterms:W3CDTF">2021-08-24T14:39:44Z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